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5"/>
  </p:notesMasterIdLst>
  <p:sldIdLst>
    <p:sldId id="256" r:id="rId2"/>
    <p:sldId id="372" r:id="rId3"/>
    <p:sldId id="279" r:id="rId4"/>
    <p:sldId id="355" r:id="rId5"/>
    <p:sldId id="324" r:id="rId6"/>
    <p:sldId id="288" r:id="rId7"/>
    <p:sldId id="375" r:id="rId8"/>
    <p:sldId id="365" r:id="rId9"/>
    <p:sldId id="284" r:id="rId10"/>
    <p:sldId id="374" r:id="rId11"/>
    <p:sldId id="370" r:id="rId12"/>
    <p:sldId id="356" r:id="rId13"/>
    <p:sldId id="371" r:id="rId14"/>
    <p:sldId id="280" r:id="rId15"/>
    <p:sldId id="377" r:id="rId16"/>
    <p:sldId id="272" r:id="rId17"/>
    <p:sldId id="267" r:id="rId18"/>
    <p:sldId id="368" r:id="rId19"/>
    <p:sldId id="361" r:id="rId20"/>
    <p:sldId id="366" r:id="rId21"/>
    <p:sldId id="364" r:id="rId22"/>
    <p:sldId id="262" r:id="rId23"/>
    <p:sldId id="363" r:id="rId24"/>
    <p:sldId id="303" r:id="rId25"/>
    <p:sldId id="333" r:id="rId26"/>
    <p:sldId id="362" r:id="rId27"/>
    <p:sldId id="263" r:id="rId28"/>
    <p:sldId id="367" r:id="rId29"/>
    <p:sldId id="292" r:id="rId30"/>
    <p:sldId id="376" r:id="rId31"/>
    <p:sldId id="264" r:id="rId32"/>
    <p:sldId id="271" r:id="rId33"/>
    <p:sldId id="378" r:id="rId34"/>
    <p:sldId id="270" r:id="rId35"/>
    <p:sldId id="257" r:id="rId36"/>
    <p:sldId id="258" r:id="rId37"/>
    <p:sldId id="266" r:id="rId38"/>
    <p:sldId id="269" r:id="rId39"/>
    <p:sldId id="304" r:id="rId40"/>
    <p:sldId id="278" r:id="rId41"/>
    <p:sldId id="379" r:id="rId42"/>
    <p:sldId id="381" r:id="rId43"/>
    <p:sldId id="380" r:id="rId44"/>
    <p:sldId id="384" r:id="rId45"/>
    <p:sldId id="277" r:id="rId46"/>
    <p:sldId id="383" r:id="rId47"/>
    <p:sldId id="335" r:id="rId48"/>
    <p:sldId id="382" r:id="rId49"/>
    <p:sldId id="300" r:id="rId50"/>
    <p:sldId id="369" r:id="rId51"/>
    <p:sldId id="265" r:id="rId52"/>
    <p:sldId id="260" r:id="rId53"/>
    <p:sldId id="26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sorterViewPr>
    <p:cViewPr>
      <p:scale>
        <a:sx n="100" d="100"/>
        <a:sy n="100" d="100"/>
      </p:scale>
      <p:origin x="0" y="-233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1T06:35:14.774"/>
    </inkml:context>
    <inkml:brush xml:id="br0">
      <inkml:brushProperty name="width" value="0.1" units="cm"/>
      <inkml:brushProperty name="height" value="0.1" units="cm"/>
      <inkml:brushProperty name="color" value="#F6630D"/>
      <inkml:brushProperty name="ignorePressure" value="1"/>
    </inkml:brush>
  </inkml:definitions>
  <inkml:trace contextRef="#ctx0" brushRef="#br0">1934 962,'-13'0,"-344"0,346-1,1 1,0-2,1 1,-1-1,0-1,0 0,1 0,0-1,-1 0,1-1,-15-9,13 5,0 0,0 0,0-1,1-1,1 1,0-1,-13-22,-1-2,-49-57,9 6,24 30,29 42,-1 1,0 0,-2 1,-23-19,27 24,-1 1,1 0,-1 1,0 0,0 1,-1 0,1 0,-16-3,-52-11,54 11,-1 1,1 1,-42-2,-221 7,118 1,164-1,-1 0,1 0,0-1,-1 0,1 0,0 0,0-1,-1 1,1-1,0 0,1-1,-1 1,0-1,1 0,-1 0,1-1,0 1,0-1,1 0,-7-7,-26-30,25 30,0-1,1 0,0-1,1 0,-8-16,2-2,6 14,-13-35,13 28,5 13,0-1,-4-22,7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B42CB-E1B5-4D7D-8504-294E2DFC0255}" type="datetimeFigureOut">
              <a:rPr lang="en-NZ" smtClean="0"/>
              <a:t>21/09/2021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EF768-EEEC-4D06-9A7F-5BC7A97222B4}" type="slidenum">
              <a:rPr lang="en-NZ" smtClean="0"/>
              <a:t>‹#›</a:t>
            </a:fld>
            <a:endParaRPr lang="en-NZ"/>
          </a:p>
        </p:txBody>
      </p:sp>
    </p:spTree>
    <p:extLst>
      <p:ext uri="{BB962C8B-B14F-4D97-AF65-F5344CB8AC3E}">
        <p14:creationId xmlns:p14="http://schemas.microsoft.com/office/powerpoint/2010/main" val="15766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CBEE41-AC65-4DE6-AA4C-DDAC5D1C1101}"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935" y="4343985"/>
            <a:ext cx="5028132" cy="4114508"/>
          </a:xfrm>
        </p:spPr>
        <p:txBody>
          <a:bodyPr/>
          <a:lstStyle/>
          <a:p>
            <a:endParaRPr lang="fr-FR" altLang="en-US"/>
          </a:p>
        </p:txBody>
      </p:sp>
    </p:spTree>
    <p:extLst>
      <p:ext uri="{BB962C8B-B14F-4D97-AF65-F5344CB8AC3E}">
        <p14:creationId xmlns:p14="http://schemas.microsoft.com/office/powerpoint/2010/main" val="74139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AFA19DE0-AA26-475E-BF74-E4FA44BDC7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AAB4CD-EA21-4B0D-A672-DB7D3D84670D}" type="slidenum">
              <a:rPr lang="en-US" altLang="en-US"/>
              <a:pPr/>
              <a:t>45</a:t>
            </a:fld>
            <a:endParaRPr lang="en-US" altLang="en-US"/>
          </a:p>
        </p:txBody>
      </p:sp>
      <p:sp>
        <p:nvSpPr>
          <p:cNvPr id="60419" name="Rectangle 2">
            <a:extLst>
              <a:ext uri="{FF2B5EF4-FFF2-40B4-BE49-F238E27FC236}">
                <a16:creationId xmlns:a16="http://schemas.microsoft.com/office/drawing/2014/main" id="{ABA3BD72-7475-4E63-9467-7CF9ED836ED1}"/>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F174134A-924F-4E70-9D67-E84DF38E2F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477CA26-9E78-4B71-A20E-7EFC187D68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B79EA4-BA55-4336-811E-078EEA4074FF}" type="slidenum">
              <a:rPr lang="en-US" altLang="en-US"/>
              <a:pPr/>
              <a:t>46</a:t>
            </a:fld>
            <a:endParaRPr lang="en-US" altLang="en-US"/>
          </a:p>
        </p:txBody>
      </p:sp>
      <p:sp>
        <p:nvSpPr>
          <p:cNvPr id="62467" name="Rectangle 2">
            <a:extLst>
              <a:ext uri="{FF2B5EF4-FFF2-40B4-BE49-F238E27FC236}">
                <a16:creationId xmlns:a16="http://schemas.microsoft.com/office/drawing/2014/main" id="{C7E6E96F-C962-48F5-917A-D854F05B0778}"/>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3DBCD53-0357-4A76-A5EE-46AB8A9860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FF5902-4364-4DE0-8B37-BA66ADBB7C9A}"/>
              </a:ext>
            </a:extLst>
          </p:cNvPr>
          <p:cNvSpPr>
            <a:spLocks noGrp="1" noChangeArrowheads="1"/>
          </p:cNvSpPr>
          <p:nvPr>
            <p:ph type="sldNum" sz="quarter" idx="5"/>
          </p:nvPr>
        </p:nvSpPr>
        <p:spPr>
          <a:ln/>
        </p:spPr>
        <p:txBody>
          <a:bodyPr/>
          <a:lstStyle/>
          <a:p>
            <a:fld id="{9A53952E-2FDC-4956-8CEB-E6A842ABF3F0}" type="slidenum">
              <a:rPr lang="en-US" altLang="en-US"/>
              <a:pPr/>
              <a:t>10</a:t>
            </a:fld>
            <a:endParaRPr lang="en-US" altLang="en-US"/>
          </a:p>
        </p:txBody>
      </p:sp>
      <p:sp>
        <p:nvSpPr>
          <p:cNvPr id="29698" name="Rectangle 2">
            <a:extLst>
              <a:ext uri="{FF2B5EF4-FFF2-40B4-BE49-F238E27FC236}">
                <a16:creationId xmlns:a16="http://schemas.microsoft.com/office/drawing/2014/main" id="{77A71B7B-3F78-4D7D-AF37-9E33D4D9B50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1B800CEF-BB67-4903-81C3-425F11F2F8D9}"/>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849826-0C78-48E5-ABD4-0DD8C6544684}"/>
              </a:ext>
            </a:extLst>
          </p:cNvPr>
          <p:cNvSpPr>
            <a:spLocks noGrp="1" noChangeArrowheads="1"/>
          </p:cNvSpPr>
          <p:nvPr>
            <p:ph type="sldNum" sz="quarter" idx="5"/>
          </p:nvPr>
        </p:nvSpPr>
        <p:spPr>
          <a:ln/>
        </p:spPr>
        <p:txBody>
          <a:bodyPr/>
          <a:lstStyle/>
          <a:p>
            <a:fld id="{DBC46904-3B9A-4B66-8388-282968C6E473}" type="slidenum">
              <a:rPr lang="en-US" altLang="en-US"/>
              <a:pPr/>
              <a:t>11</a:t>
            </a:fld>
            <a:endParaRPr lang="en-US" altLang="en-US"/>
          </a:p>
        </p:txBody>
      </p:sp>
      <p:sp>
        <p:nvSpPr>
          <p:cNvPr id="27650" name="Rectangle 2">
            <a:extLst>
              <a:ext uri="{FF2B5EF4-FFF2-40B4-BE49-F238E27FC236}">
                <a16:creationId xmlns:a16="http://schemas.microsoft.com/office/drawing/2014/main" id="{3C968113-0C46-4A4E-AA12-B87E2AFD0735}"/>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4934DDE-A6C7-4CB4-A3BC-79CE4AB23EED}"/>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A25A44-91D1-4022-8D8D-7ACAED48A91A}"/>
              </a:ext>
            </a:extLst>
          </p:cNvPr>
          <p:cNvSpPr>
            <a:spLocks noGrp="1" noChangeArrowheads="1"/>
          </p:cNvSpPr>
          <p:nvPr>
            <p:ph type="sldNum" sz="quarter" idx="5"/>
          </p:nvPr>
        </p:nvSpPr>
        <p:spPr>
          <a:ln/>
        </p:spPr>
        <p:txBody>
          <a:bodyPr/>
          <a:lstStyle/>
          <a:p>
            <a:fld id="{D3E9ADF3-259A-45AF-95DE-BAF510D61266}" type="slidenum">
              <a:rPr lang="en-US" altLang="en-US"/>
              <a:pPr/>
              <a:t>13</a:t>
            </a:fld>
            <a:endParaRPr lang="en-US" altLang="en-US"/>
          </a:p>
        </p:txBody>
      </p:sp>
      <p:sp>
        <p:nvSpPr>
          <p:cNvPr id="23554" name="Rectangle 2">
            <a:extLst>
              <a:ext uri="{FF2B5EF4-FFF2-40B4-BE49-F238E27FC236}">
                <a16:creationId xmlns:a16="http://schemas.microsoft.com/office/drawing/2014/main" id="{816E04ED-393B-4692-8BC9-62A46E5074DE}"/>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21A31A37-E1BA-4E63-9F93-8662C389F447}"/>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2BC098-5A33-495F-B769-A9DAE088198C}"/>
              </a:ext>
            </a:extLst>
          </p:cNvPr>
          <p:cNvSpPr>
            <a:spLocks noGrp="1" noChangeArrowheads="1"/>
          </p:cNvSpPr>
          <p:nvPr>
            <p:ph type="sldNum" sz="quarter" idx="5"/>
          </p:nvPr>
        </p:nvSpPr>
        <p:spPr>
          <a:ln/>
        </p:spPr>
        <p:txBody>
          <a:bodyPr/>
          <a:lstStyle/>
          <a:p>
            <a:fld id="{F78E96B4-2F63-4918-AC88-B7439FF43D54}" type="slidenum">
              <a:rPr lang="en-US" altLang="en-US"/>
              <a:pPr/>
              <a:t>15</a:t>
            </a:fld>
            <a:endParaRPr lang="en-US" altLang="en-US"/>
          </a:p>
        </p:txBody>
      </p:sp>
      <p:sp>
        <p:nvSpPr>
          <p:cNvPr id="31746" name="Rectangle 2">
            <a:extLst>
              <a:ext uri="{FF2B5EF4-FFF2-40B4-BE49-F238E27FC236}">
                <a16:creationId xmlns:a16="http://schemas.microsoft.com/office/drawing/2014/main" id="{596B901C-BE51-4B1A-AD9E-5758A1215C8D}"/>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A46C8AE-0BAA-4BA4-BEA1-E2093089D9E7}"/>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23AE5D-92FC-48A8-ADCA-490BCA952BD4}"/>
              </a:ext>
            </a:extLst>
          </p:cNvPr>
          <p:cNvSpPr>
            <a:spLocks noGrp="1" noChangeArrowheads="1"/>
          </p:cNvSpPr>
          <p:nvPr>
            <p:ph type="sldNum" sz="quarter" idx="5"/>
          </p:nvPr>
        </p:nvSpPr>
        <p:spPr>
          <a:ln/>
        </p:spPr>
        <p:txBody>
          <a:bodyPr/>
          <a:lstStyle/>
          <a:p>
            <a:fld id="{68951ED8-8B41-42FE-AF91-D18C8BECDF37}" type="slidenum">
              <a:rPr lang="en-US" altLang="en-US"/>
              <a:pPr/>
              <a:t>16</a:t>
            </a:fld>
            <a:endParaRPr lang="en-US" altLang="en-US"/>
          </a:p>
        </p:txBody>
      </p:sp>
      <p:sp>
        <p:nvSpPr>
          <p:cNvPr id="35842" name="Rectangle 2">
            <a:extLst>
              <a:ext uri="{FF2B5EF4-FFF2-40B4-BE49-F238E27FC236}">
                <a16:creationId xmlns:a16="http://schemas.microsoft.com/office/drawing/2014/main" id="{CC06C114-D316-473A-BADA-7E705080278B}"/>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B2E07E1-2A0A-4140-8FD3-BD6AA0B0E2CB}"/>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ED20F9-6A40-45F5-82A2-B57893D5E485}"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39778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33ADF1-675F-4C2B-B9C7-C2892391CB0C}"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7195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3C5F6B-606F-4934-BD5F-B894A748B5B7}"/>
              </a:ext>
            </a:extLst>
          </p:cNvPr>
          <p:cNvSpPr>
            <a:spLocks noGrp="1" noChangeArrowheads="1"/>
          </p:cNvSpPr>
          <p:nvPr>
            <p:ph type="sldNum" sz="quarter" idx="5"/>
          </p:nvPr>
        </p:nvSpPr>
        <p:spPr>
          <a:ln/>
        </p:spPr>
        <p:txBody>
          <a:bodyPr/>
          <a:lstStyle/>
          <a:p>
            <a:fld id="{A4FA83E0-A5B3-4F62-A461-42571BD5375D}" type="slidenum">
              <a:rPr lang="en-US" altLang="en-US"/>
              <a:pPr/>
              <a:t>40</a:t>
            </a:fld>
            <a:endParaRPr lang="en-US" altLang="en-US"/>
          </a:p>
        </p:txBody>
      </p:sp>
      <p:sp>
        <p:nvSpPr>
          <p:cNvPr id="48130" name="Rectangle 2">
            <a:extLst>
              <a:ext uri="{FF2B5EF4-FFF2-40B4-BE49-F238E27FC236}">
                <a16:creationId xmlns:a16="http://schemas.microsoft.com/office/drawing/2014/main" id="{018223DF-1BA8-4A26-A0BF-140291394371}"/>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FDA681E5-D8C2-4AD1-B5B4-74D51C33129A}"/>
              </a:ext>
            </a:extLst>
          </p:cNvPr>
          <p:cNvSpPr>
            <a:spLocks noGrp="1" noChangeArrowheads="1"/>
          </p:cNvSpPr>
          <p:nvPr>
            <p:ph type="body" idx="1"/>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black"/>
              </a:solidFill>
              <a:latin typeface="Franklin Gothic Book"/>
            </a:endParaRPr>
          </a:p>
        </p:txBody>
      </p:sp>
      <p:sp>
        <p:nvSpPr>
          <p:cNvPr id="29" name="Title 28"/>
          <p:cNvSpPr>
            <a:spLocks noGrp="1"/>
          </p:cNvSpPr>
          <p:nvPr>
            <p:ph type="ctrTitle"/>
          </p:nvPr>
        </p:nvSpPr>
        <p:spPr>
          <a:xfrm>
            <a:off x="508000" y="4853414"/>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1800">
                <a:solidFill>
                  <a:schemeClr val="tx2">
                    <a:shade val="75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2" name="Footer Placeholder 1"/>
          <p:cNvSpPr>
            <a:spLocks noGrp="1"/>
          </p:cNvSpPr>
          <p:nvPr>
            <p:ph type="ftr" sz="quarter" idx="11"/>
          </p:nvPr>
        </p:nvSpPr>
        <p:spPr/>
        <p:txBody>
          <a:bodyPr/>
          <a:lstStyle/>
          <a:p>
            <a:endParaRPr lang="en-NZ">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2409116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5" name="Footer Placeholder 4"/>
          <p:cNvSpPr>
            <a:spLocks noGrp="1"/>
          </p:cNvSpPr>
          <p:nvPr>
            <p:ph type="ftr" sz="quarter" idx="11"/>
          </p:nvPr>
        </p:nvSpPr>
        <p:spPr/>
        <p:txBody>
          <a:bodyPr/>
          <a:lstStyle/>
          <a:p>
            <a:endParaRPr lang="en-NZ">
              <a:solidFill>
                <a:srgbClr val="F0A22E">
                  <a:shade val="75000"/>
                </a:srgbClr>
              </a:solidFill>
            </a:endParaRPr>
          </a:p>
        </p:txBody>
      </p:sp>
      <p:sp>
        <p:nvSpPr>
          <p:cNvPr id="6" name="Slide Number Placeholder 5"/>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327658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5" name="Footer Placeholder 4"/>
          <p:cNvSpPr>
            <a:spLocks noGrp="1"/>
          </p:cNvSpPr>
          <p:nvPr>
            <p:ph type="ftr" sz="quarter" idx="11"/>
          </p:nvPr>
        </p:nvSpPr>
        <p:spPr/>
        <p:txBody>
          <a:bodyPr/>
          <a:lstStyle/>
          <a:p>
            <a:endParaRPr lang="en-NZ">
              <a:solidFill>
                <a:srgbClr val="F0A22E">
                  <a:shade val="75000"/>
                </a:srgbClr>
              </a:solidFill>
            </a:endParaRPr>
          </a:p>
        </p:txBody>
      </p:sp>
      <p:sp>
        <p:nvSpPr>
          <p:cNvPr id="6" name="Slide Number Placeholder 5"/>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732046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NZ"/>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GB" altLang="en-US">
              <a:solidFill>
                <a:srgbClr val="F0A22E">
                  <a:shade val="75000"/>
                </a:srgb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GB" altLang="en-US">
              <a:solidFill>
                <a:srgbClr val="F0A22E">
                  <a:shade val="75000"/>
                </a:srgb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EDA065AE-530A-4975-B11A-4CE2C661BF02}" type="slidenum">
              <a:rPr lang="en-GB" altLang="en-US">
                <a:solidFill>
                  <a:srgbClr val="F0A22E">
                    <a:shade val="75000"/>
                  </a:srgbClr>
                </a:solidFill>
              </a:rPr>
              <a:pPr/>
              <a:t>‹#›</a:t>
            </a:fld>
            <a:endParaRPr lang="en-GB" altLang="en-US">
              <a:solidFill>
                <a:srgbClr val="F0A22E">
                  <a:shade val="75000"/>
                </a:srgbClr>
              </a:solidFill>
            </a:endParaRPr>
          </a:p>
        </p:txBody>
      </p:sp>
    </p:spTree>
    <p:extLst>
      <p:ext uri="{BB962C8B-B14F-4D97-AF65-F5344CB8AC3E}">
        <p14:creationId xmlns:p14="http://schemas.microsoft.com/office/powerpoint/2010/main" val="250824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NZ">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240857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white"/>
              </a:solidFill>
              <a:latin typeface="Franklin Gothic Book"/>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1500">
                <a:solidFill>
                  <a:schemeClr val="tx2">
                    <a:shade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11" name="Footer Placeholder 10"/>
          <p:cNvSpPr>
            <a:spLocks noGrp="1"/>
          </p:cNvSpPr>
          <p:nvPr>
            <p:ph type="ftr" sz="quarter" idx="11"/>
          </p:nvPr>
        </p:nvSpPr>
        <p:spPr/>
        <p:txBody>
          <a:bodyPr/>
          <a:lstStyle/>
          <a:p>
            <a:endParaRPr lang="en-NZ">
              <a:solidFill>
                <a:srgbClr val="F0A22E">
                  <a:shade val="75000"/>
                </a:srgbClr>
              </a:solidFill>
            </a:endParaRPr>
          </a:p>
        </p:txBody>
      </p:sp>
      <p:sp>
        <p:nvSpPr>
          <p:cNvPr id="16" name="Slide Number Placeholder 15"/>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6957279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10" name="Footer Placeholder 9"/>
          <p:cNvSpPr>
            <a:spLocks noGrp="1"/>
          </p:cNvSpPr>
          <p:nvPr>
            <p:ph type="ftr" sz="quarter" idx="11"/>
          </p:nvPr>
        </p:nvSpPr>
        <p:spPr/>
        <p:txBody>
          <a:bodyPr/>
          <a:lstStyle/>
          <a:p>
            <a:endParaRPr lang="en-NZ">
              <a:solidFill>
                <a:srgbClr val="F0A22E">
                  <a:shade val="75000"/>
                </a:srgbClr>
              </a:solidFill>
            </a:endParaRPr>
          </a:p>
        </p:txBody>
      </p:sp>
      <p:sp>
        <p:nvSpPr>
          <p:cNvPr id="31" name="Slide Number Placeholder 30"/>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301127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350" b="0" cap="all" baseline="0">
                <a:solidFill>
                  <a:schemeClr val="accent1">
                    <a:shade val="50000"/>
                  </a:schemeClr>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350" b="0" cap="all" baseline="0">
                <a:solidFill>
                  <a:schemeClr val="accent1">
                    <a:shade val="50000"/>
                  </a:schemeClr>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0"/>
            <a:ext cx="5720741"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0"/>
            <a:ext cx="5718048"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6" name="Footer Placeholder 5"/>
          <p:cNvSpPr>
            <a:spLocks noGrp="1"/>
          </p:cNvSpPr>
          <p:nvPr>
            <p:ph type="ftr" sz="quarter" idx="11"/>
          </p:nvPr>
        </p:nvSpPr>
        <p:spPr/>
        <p:txBody>
          <a:bodyPr/>
          <a:lstStyle/>
          <a:p>
            <a:endParaRPr lang="en-NZ">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
        <p:nvSpPr>
          <p:cNvPr id="11" name="Straight Connector 10"/>
          <p:cNvSpPr>
            <a:spLocks noChangeShapeType="1"/>
          </p:cNvSpPr>
          <p:nvPr/>
        </p:nvSpPr>
        <p:spPr bwMode="auto">
          <a:xfrm>
            <a:off x="685800" y="60198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black"/>
              </a:solidFill>
              <a:latin typeface="Franklin Gothic Book"/>
            </a:endParaRPr>
          </a:p>
        </p:txBody>
      </p:sp>
    </p:spTree>
    <p:extLst>
      <p:ext uri="{BB962C8B-B14F-4D97-AF65-F5344CB8AC3E}">
        <p14:creationId xmlns:p14="http://schemas.microsoft.com/office/powerpoint/2010/main" val="196968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21" name="Footer Placeholder 20"/>
          <p:cNvSpPr>
            <a:spLocks noGrp="1"/>
          </p:cNvSpPr>
          <p:nvPr>
            <p:ph type="ftr" sz="quarter" idx="11"/>
          </p:nvPr>
        </p:nvSpPr>
        <p:spPr/>
        <p:txBody>
          <a:bodyPr/>
          <a:lstStyle/>
          <a:p>
            <a:endParaRPr lang="en-NZ">
              <a:solidFill>
                <a:srgbClr val="F0A22E">
                  <a:shade val="75000"/>
                </a:srgbClr>
              </a:solidFill>
            </a:endParaRPr>
          </a:p>
        </p:txBody>
      </p:sp>
      <p:sp>
        <p:nvSpPr>
          <p:cNvPr id="6" name="Slide Number Placeholder 5"/>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1635229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24" name="Footer Placeholder 23"/>
          <p:cNvSpPr>
            <a:spLocks noGrp="1"/>
          </p:cNvSpPr>
          <p:nvPr>
            <p:ph type="ftr" sz="quarter" idx="11"/>
          </p:nvPr>
        </p:nvSpPr>
        <p:spPr/>
        <p:txBody>
          <a:bodyPr/>
          <a:lstStyle/>
          <a:p>
            <a:endParaRPr lang="en-NZ">
              <a:solidFill>
                <a:srgbClr val="F0A22E">
                  <a:shade val="75000"/>
                </a:srgbClr>
              </a:solidFill>
            </a:endParaRPr>
          </a:p>
        </p:txBody>
      </p:sp>
      <p:sp>
        <p:nvSpPr>
          <p:cNvPr id="7" name="Slide Number Placeholder 6"/>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295933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black"/>
              </a:solidFill>
              <a:latin typeface="Franklin Gothic Book"/>
            </a:endParaRPr>
          </a:p>
        </p:txBody>
      </p:sp>
      <p:sp>
        <p:nvSpPr>
          <p:cNvPr id="12" name="Title 11"/>
          <p:cNvSpPr>
            <a:spLocks noGrp="1"/>
          </p:cNvSpPr>
          <p:nvPr>
            <p:ph type="title"/>
          </p:nvPr>
        </p:nvSpPr>
        <p:spPr>
          <a:xfrm>
            <a:off x="609600" y="5486400"/>
            <a:ext cx="11277600" cy="520700"/>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idx="2"/>
          </p:nvPr>
        </p:nvSpPr>
        <p:spPr>
          <a:xfrm>
            <a:off x="609602" y="609600"/>
            <a:ext cx="4011084" cy="4800600"/>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2400"/>
            </a:lvl1pPr>
            <a:lvl2pPr>
              <a:defRPr sz="210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29" name="Footer Placeholder 28"/>
          <p:cNvSpPr>
            <a:spLocks noGrp="1"/>
          </p:cNvSpPr>
          <p:nvPr>
            <p:ph type="ftr" sz="quarter" idx="11"/>
          </p:nvPr>
        </p:nvSpPr>
        <p:spPr/>
        <p:txBody>
          <a:bodyPr/>
          <a:lstStyle/>
          <a:p>
            <a:endParaRPr lang="en-NZ">
              <a:solidFill>
                <a:srgbClr val="F0A22E">
                  <a:shade val="75000"/>
                </a:srgbClr>
              </a:solidFill>
            </a:endParaRPr>
          </a:p>
        </p:txBody>
      </p:sp>
      <p:sp>
        <p:nvSpPr>
          <p:cNvPr id="7" name="Slide Number Placeholder 6"/>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Tree>
    <p:extLst>
      <p:ext uri="{BB962C8B-B14F-4D97-AF65-F5344CB8AC3E}">
        <p14:creationId xmlns:p14="http://schemas.microsoft.com/office/powerpoint/2010/main" val="5174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24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5" name="Footer Placeholder 4"/>
          <p:cNvSpPr>
            <a:spLocks noGrp="1"/>
          </p:cNvSpPr>
          <p:nvPr>
            <p:ph type="ftr" sz="quarter" idx="11"/>
          </p:nvPr>
        </p:nvSpPr>
        <p:spPr/>
        <p:txBody>
          <a:bodyPr/>
          <a:lstStyle/>
          <a:p>
            <a:endParaRPr lang="en-NZ">
              <a:solidFill>
                <a:srgbClr val="F0A22E">
                  <a:shade val="75000"/>
                </a:srgbClr>
              </a:solidFill>
            </a:endParaRPr>
          </a:p>
        </p:txBody>
      </p:sp>
      <p:sp>
        <p:nvSpPr>
          <p:cNvPr id="31" name="Slide Number Placeholder 30"/>
          <p:cNvSpPr>
            <a:spLocks noGrp="1"/>
          </p:cNvSpPr>
          <p:nvPr>
            <p:ph type="sldNum" sz="quarter" idx="12"/>
          </p:nvPr>
        </p:nvSpPr>
        <p:spPr/>
        <p:txBody>
          <a:body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57664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black"/>
              </a:solidFill>
              <a:latin typeface="Franklin Gothic Book"/>
            </a:endParaRPr>
          </a:p>
        </p:txBody>
      </p:sp>
      <p:sp>
        <p:nvSpPr>
          <p:cNvPr id="8" name="Text Placeholder 7"/>
          <p:cNvSpPr>
            <a:spLocks noGrp="1"/>
          </p:cNvSpPr>
          <p:nvPr>
            <p:ph type="body" idx="1"/>
          </p:nvPr>
        </p:nvSpPr>
        <p:spPr>
          <a:xfrm>
            <a:off x="406400" y="1554165"/>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900">
                <a:solidFill>
                  <a:schemeClr val="accent1">
                    <a:shade val="75000"/>
                  </a:schemeClr>
                </a:solidFill>
              </a:defRPr>
            </a:lvl1pPr>
          </a:lstStyle>
          <a:p>
            <a:fld id="{F1AF169B-5D12-4D5D-A3C4-E961C14F0D4D}" type="datetimeFigureOut">
              <a:rPr lang="en-NZ" smtClean="0">
                <a:solidFill>
                  <a:srgbClr val="F0A22E">
                    <a:shade val="75000"/>
                  </a:srgbClr>
                </a:solidFill>
              </a:rPr>
              <a:pPr/>
              <a:t>21/09/2021</a:t>
            </a:fld>
            <a:endParaRPr lang="en-NZ">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900">
                <a:solidFill>
                  <a:schemeClr val="accent1">
                    <a:shade val="75000"/>
                  </a:schemeClr>
                </a:solidFill>
              </a:defRPr>
            </a:lvl1pPr>
          </a:lstStyle>
          <a:p>
            <a:endParaRPr lang="en-NZ">
              <a:solidFill>
                <a:srgbClr val="F0A22E">
                  <a:shade val="75000"/>
                </a:srgbClr>
              </a:solidFill>
            </a:endParaRPr>
          </a:p>
        </p:txBody>
      </p:sp>
      <p:sp>
        <p:nvSpPr>
          <p:cNvPr id="5" name="Slide Number Placeholder 4"/>
          <p:cNvSpPr>
            <a:spLocks noGrp="1"/>
          </p:cNvSpPr>
          <p:nvPr>
            <p:ph type="sldNum" sz="quarter" idx="4"/>
          </p:nvPr>
        </p:nvSpPr>
        <p:spPr>
          <a:xfrm>
            <a:off x="10972800" y="6477003"/>
            <a:ext cx="1016000" cy="244475"/>
          </a:xfrm>
          <a:prstGeom prst="rect">
            <a:avLst/>
          </a:prstGeom>
        </p:spPr>
        <p:txBody>
          <a:bodyPr vert="horz"/>
          <a:lstStyle>
            <a:lvl1pPr algn="r" eaLnBrk="1" latinLnBrk="0" hangingPunct="1">
              <a:defRPr kumimoji="0" sz="900">
                <a:solidFill>
                  <a:schemeClr val="accent1">
                    <a:shade val="75000"/>
                  </a:schemeClr>
                </a:solidFill>
              </a:defRPr>
            </a:lvl1pPr>
          </a:lstStyle>
          <a:p>
            <a:fld id="{0D2FBFA0-2BE4-4F44-B367-F1BE52CCEE74}" type="slidenum">
              <a:rPr lang="en-NZ" smtClean="0">
                <a:solidFill>
                  <a:srgbClr val="F0A22E">
                    <a:shade val="75000"/>
                  </a:srgbClr>
                </a:solidFill>
              </a:rPr>
              <a:pPr/>
              <a:t>‹#›</a:t>
            </a:fld>
            <a:endParaRPr lang="en-NZ">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black"/>
              </a:solidFill>
              <a:latin typeface="Franklin Gothic Book"/>
            </a:endParaRPr>
          </a:p>
        </p:txBody>
      </p:sp>
      <p:sp>
        <p:nvSpPr>
          <p:cNvPr id="12" name="Straight Connector 11"/>
          <p:cNvSpPr>
            <a:spLocks noChangeShapeType="1"/>
          </p:cNvSpPr>
          <p:nvPr/>
        </p:nvSpPr>
        <p:spPr bwMode="auto">
          <a:xfrm>
            <a:off x="685800" y="105798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a:solidFill>
                <a:prstClr val="black"/>
              </a:solidFill>
              <a:latin typeface="Franklin Gothic Book"/>
            </a:endParaRPr>
          </a:p>
        </p:txBody>
      </p:sp>
    </p:spTree>
    <p:extLst>
      <p:ext uri="{BB962C8B-B14F-4D97-AF65-F5344CB8AC3E}">
        <p14:creationId xmlns:p14="http://schemas.microsoft.com/office/powerpoint/2010/main" val="23977465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27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257175" indent="-257175"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1pPr>
      <a:lvl2pPr marL="557213" indent="-214313"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2pPr>
      <a:lvl3pPr marL="857250" indent="-171450"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3pPr>
      <a:lvl4pPr marL="1200150" indent="-171450" algn="l" rtl="0" eaLnBrk="1" latinLnBrk="0" hangingPunct="1">
        <a:spcBef>
          <a:spcPct val="20000"/>
        </a:spcBef>
        <a:buClr>
          <a:schemeClr val="accent1"/>
        </a:buClr>
        <a:buSzPct val="70000"/>
        <a:buFont typeface="Wingdings 2"/>
        <a:buChar char=""/>
        <a:defRPr kumimoji="0" sz="1500" kern="1200">
          <a:solidFill>
            <a:schemeClr val="tx2"/>
          </a:solidFill>
          <a:latin typeface="+mn-lt"/>
          <a:ea typeface="+mn-ea"/>
          <a:cs typeface="+mn-cs"/>
        </a:defRPr>
      </a:lvl4pPr>
      <a:lvl5pPr marL="15430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5pPr>
      <a:lvl6pPr marL="18859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6pPr>
      <a:lvl7pPr marL="2228850" indent="-171450"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750" indent="-171450"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650" indent="-171450" algn="l" rtl="0" eaLnBrk="1" latinLnBrk="0" hangingPunct="1">
        <a:spcBef>
          <a:spcPct val="20000"/>
        </a:spcBef>
        <a:buClr>
          <a:schemeClr val="accent1"/>
        </a:buClr>
        <a:buSzPct val="60000"/>
        <a:buFont typeface="Wingdings 2"/>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e/e0/USMA_-_Third_Battle_of_Ypres.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2B71-7720-4528-8A45-F1F35C72F1C3}"/>
              </a:ext>
            </a:extLst>
          </p:cNvPr>
          <p:cNvSpPr>
            <a:spLocks noGrp="1"/>
          </p:cNvSpPr>
          <p:nvPr>
            <p:ph type="ctrTitle" idx="4294967295"/>
          </p:nvPr>
        </p:nvSpPr>
        <p:spPr>
          <a:xfrm>
            <a:off x="0" y="1122363"/>
            <a:ext cx="9144000" cy="2387600"/>
          </a:xfrm>
        </p:spPr>
        <p:txBody>
          <a:bodyPr/>
          <a:lstStyle/>
          <a:p>
            <a:r>
              <a:rPr lang="en-NZ" dirty="0"/>
              <a:t>New Zealanders before </a:t>
            </a:r>
            <a:r>
              <a:rPr lang="en-NZ" dirty="0" err="1"/>
              <a:t>Passchendale</a:t>
            </a:r>
            <a:endParaRPr lang="en-NZ" dirty="0"/>
          </a:p>
        </p:txBody>
      </p:sp>
      <p:sp>
        <p:nvSpPr>
          <p:cNvPr id="3" name="Subtitle 2">
            <a:extLst>
              <a:ext uri="{FF2B5EF4-FFF2-40B4-BE49-F238E27FC236}">
                <a16:creationId xmlns:a16="http://schemas.microsoft.com/office/drawing/2014/main" id="{E0D17CB5-1A4C-4133-9D54-5063F4E07CCC}"/>
              </a:ext>
            </a:extLst>
          </p:cNvPr>
          <p:cNvSpPr>
            <a:spLocks noGrp="1"/>
          </p:cNvSpPr>
          <p:nvPr>
            <p:ph type="subTitle" idx="4294967295"/>
          </p:nvPr>
        </p:nvSpPr>
        <p:spPr>
          <a:xfrm>
            <a:off x="0" y="3602038"/>
            <a:ext cx="9144000" cy="1655762"/>
          </a:xfrm>
        </p:spPr>
        <p:txBody>
          <a:bodyPr/>
          <a:lstStyle/>
          <a:p>
            <a:r>
              <a:rPr lang="en-NZ" dirty="0"/>
              <a:t>October 1917</a:t>
            </a:r>
          </a:p>
        </p:txBody>
      </p:sp>
      <p:pic>
        <p:nvPicPr>
          <p:cNvPr id="5" name="Picture 4" descr="Graphical user interface, website&#10;&#10;Description automatically generated">
            <a:extLst>
              <a:ext uri="{FF2B5EF4-FFF2-40B4-BE49-F238E27FC236}">
                <a16:creationId xmlns:a16="http://schemas.microsoft.com/office/drawing/2014/main" id="{3EA2327F-0A08-4FFA-9391-2E5875916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93" y="59707"/>
            <a:ext cx="11799414" cy="7084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70202ACC-C23E-4928-9921-CF7B14726F5A}"/>
              </a:ext>
            </a:extLst>
          </p:cNvPr>
          <p:cNvSpPr txBox="1"/>
          <p:nvPr/>
        </p:nvSpPr>
        <p:spPr>
          <a:xfrm>
            <a:off x="7957457" y="4191637"/>
            <a:ext cx="3621504" cy="523220"/>
          </a:xfrm>
          <a:prstGeom prst="rect">
            <a:avLst/>
          </a:prstGeom>
          <a:noFill/>
        </p:spPr>
        <p:txBody>
          <a:bodyPr wrap="none" rtlCol="0">
            <a:spAutoFit/>
          </a:bodyPr>
          <a:lstStyle/>
          <a:p>
            <a:r>
              <a:rPr lang="en-NZ" sz="2800" b="1" dirty="0">
                <a:solidFill>
                  <a:schemeClr val="bg1"/>
                </a:solidFill>
              </a:rPr>
              <a:t>Dr </a:t>
            </a:r>
            <a:r>
              <a:rPr lang="en-NZ" sz="2800" b="1" dirty="0">
                <a:solidFill>
                  <a:schemeClr val="bg1">
                    <a:lumMod val="95000"/>
                  </a:schemeClr>
                </a:solidFill>
              </a:rPr>
              <a:t>Christopher Pugsley</a:t>
            </a:r>
          </a:p>
        </p:txBody>
      </p:sp>
    </p:spTree>
    <p:extLst>
      <p:ext uri="{BB962C8B-B14F-4D97-AF65-F5344CB8AC3E}">
        <p14:creationId xmlns:p14="http://schemas.microsoft.com/office/powerpoint/2010/main" val="227793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4575BF9B-47AB-4FB5-9F65-9D4C645AB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38" y="989763"/>
            <a:ext cx="10550387" cy="5868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CC1322-BBD6-46DA-8B62-D3E7367D62BD}"/>
              </a:ext>
            </a:extLst>
          </p:cNvPr>
          <p:cNvSpPr txBox="1"/>
          <p:nvPr/>
        </p:nvSpPr>
        <p:spPr>
          <a:xfrm>
            <a:off x="1527143" y="414780"/>
            <a:ext cx="9714582" cy="584775"/>
          </a:xfrm>
          <a:prstGeom prst="rect">
            <a:avLst/>
          </a:prstGeom>
          <a:noFill/>
        </p:spPr>
        <p:txBody>
          <a:bodyPr wrap="none" rtlCol="0">
            <a:spAutoFit/>
          </a:bodyPr>
          <a:lstStyle/>
          <a:p>
            <a:r>
              <a:rPr lang="en-NZ" sz="3200" b="1" dirty="0">
                <a:solidFill>
                  <a:schemeClr val="accent2"/>
                </a:solidFill>
              </a:rPr>
              <a:t>WORM FORMATIONS – PLATOON FIRE AND MOVEMENT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25DCE47-432E-46F2-812F-542027DA3A93}"/>
              </a:ext>
            </a:extLst>
          </p:cNvPr>
          <p:cNvSpPr>
            <a:spLocks noGrp="1" noChangeArrowheads="1"/>
          </p:cNvSpPr>
          <p:nvPr>
            <p:ph type="title"/>
          </p:nvPr>
        </p:nvSpPr>
        <p:spPr>
          <a:xfrm>
            <a:off x="2209800" y="381000"/>
            <a:ext cx="7848600" cy="1295400"/>
          </a:xfrm>
          <a:noFill/>
          <a:ln/>
        </p:spPr>
        <p:txBody>
          <a:bodyPr/>
          <a:lstStyle/>
          <a:p>
            <a:pPr>
              <a:lnSpc>
                <a:spcPct val="90000"/>
              </a:lnSpc>
            </a:pPr>
            <a:r>
              <a:rPr lang="en-GB" altLang="en-GB" sz="3800">
                <a:solidFill>
                  <a:schemeClr val="hlink"/>
                </a:solidFill>
                <a:latin typeface="Arial Black" panose="020B0A04020102020204" pitchFamily="34" charset="0"/>
              </a:rPr>
              <a:t>Training for the Flanders’ Offensive</a:t>
            </a:r>
            <a:endParaRPr lang="en-GB" altLang="en-GB">
              <a:solidFill>
                <a:schemeClr val="hlink"/>
              </a:solidFill>
            </a:endParaRPr>
          </a:p>
        </p:txBody>
      </p:sp>
      <p:sp>
        <p:nvSpPr>
          <p:cNvPr id="26627" name="Rectangle 3">
            <a:extLst>
              <a:ext uri="{FF2B5EF4-FFF2-40B4-BE49-F238E27FC236}">
                <a16:creationId xmlns:a16="http://schemas.microsoft.com/office/drawing/2014/main" id="{619CDECC-0016-4046-9346-43AE0114C937}"/>
              </a:ext>
            </a:extLst>
          </p:cNvPr>
          <p:cNvSpPr>
            <a:spLocks noGrp="1" noChangeArrowheads="1"/>
          </p:cNvSpPr>
          <p:nvPr>
            <p:ph idx="1"/>
          </p:nvPr>
        </p:nvSpPr>
        <p:spPr>
          <a:xfrm>
            <a:off x="2582863" y="2286001"/>
            <a:ext cx="7340600" cy="3128963"/>
          </a:xfrm>
          <a:noFill/>
          <a:ln/>
        </p:spPr>
        <p:txBody>
          <a:bodyPr/>
          <a:lstStyle/>
          <a:p>
            <a:pPr>
              <a:lnSpc>
                <a:spcPct val="120000"/>
              </a:lnSpc>
            </a:pPr>
            <a:r>
              <a:rPr lang="en-GB" altLang="en-GB" sz="2000">
                <a:solidFill>
                  <a:schemeClr val="tx2"/>
                </a:solidFill>
                <a:latin typeface="Arial Black" panose="020B0A04020102020204" pitchFamily="34" charset="0"/>
              </a:rPr>
              <a:t>Artillery co-ordination</a:t>
            </a:r>
          </a:p>
          <a:p>
            <a:pPr>
              <a:lnSpc>
                <a:spcPct val="120000"/>
              </a:lnSpc>
            </a:pPr>
            <a:r>
              <a:rPr lang="en-GB" altLang="en-GB" sz="2000">
                <a:solidFill>
                  <a:schemeClr val="tx2"/>
                </a:solidFill>
                <a:latin typeface="Arial Black" panose="020B0A04020102020204" pitchFamily="34" charset="0"/>
              </a:rPr>
              <a:t>Infantry Battalion Organisation</a:t>
            </a:r>
          </a:p>
          <a:p>
            <a:pPr>
              <a:lnSpc>
                <a:spcPct val="120000"/>
              </a:lnSpc>
            </a:pPr>
            <a:r>
              <a:rPr lang="en-GB" altLang="en-GB" sz="2000">
                <a:solidFill>
                  <a:schemeClr val="tx2"/>
                </a:solidFill>
                <a:latin typeface="Arial Black" panose="020B0A04020102020204" pitchFamily="34" charset="0"/>
              </a:rPr>
              <a:t>Platoon fire and movement drills</a:t>
            </a:r>
          </a:p>
          <a:p>
            <a:pPr>
              <a:lnSpc>
                <a:spcPct val="120000"/>
              </a:lnSpc>
            </a:pPr>
            <a:r>
              <a:rPr lang="en-GB" altLang="en-GB" sz="2000">
                <a:solidFill>
                  <a:schemeClr val="tx2"/>
                </a:solidFill>
                <a:latin typeface="Arial Black" panose="020B0A04020102020204" pitchFamily="34" charset="0"/>
              </a:rPr>
              <a:t>Bite and hold attacks</a:t>
            </a:r>
          </a:p>
          <a:p>
            <a:pPr>
              <a:lnSpc>
                <a:spcPct val="120000"/>
              </a:lnSpc>
            </a:pPr>
            <a:r>
              <a:rPr lang="en-GB" altLang="en-GB" sz="2000">
                <a:solidFill>
                  <a:schemeClr val="tx2"/>
                </a:solidFill>
                <a:latin typeface="Arial Black" panose="020B0A04020102020204" pitchFamily="34" charset="0"/>
              </a:rPr>
              <a:t>Preparation, planning and rehearsals</a:t>
            </a:r>
            <a:endParaRPr lang="en-GB" altLang="en-GB">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009" y="1517980"/>
            <a:ext cx="8039396" cy="5231611"/>
          </a:xfrm>
          <a:prstGeom prst="rect">
            <a:avLst/>
          </a:prstGeom>
          <a:noFill/>
          <a:extLst>
            <a:ext uri="{909E8E84-426E-40DD-AFC4-6F175D3DCCD1}">
              <a14:hiddenFill xmlns:a14="http://schemas.microsoft.com/office/drawing/2010/main">
                <a:solidFill>
                  <a:srgbClr val="FFFFFF"/>
                </a:solidFill>
              </a14:hiddenFill>
            </a:ext>
          </a:extLst>
        </p:spPr>
      </p:pic>
      <p:sp>
        <p:nvSpPr>
          <p:cNvPr id="37891" name="Rectangle 3"/>
          <p:cNvSpPr>
            <a:spLocks noGrp="1" noChangeArrowheads="1"/>
          </p:cNvSpPr>
          <p:nvPr>
            <p:ph type="title"/>
          </p:nvPr>
        </p:nvSpPr>
        <p:spPr>
          <a:noFill/>
          <a:ln/>
        </p:spPr>
        <p:txBody>
          <a:bodyPr>
            <a:normAutofit fontScale="90000"/>
          </a:bodyPr>
          <a:lstStyle/>
          <a:p>
            <a:pPr algn="ctr"/>
            <a:r>
              <a:rPr lang="en-GB" altLang="en-US" sz="3600" b="1" dirty="0">
                <a:solidFill>
                  <a:schemeClr val="accent2"/>
                </a:solidFill>
                <a:effectLst>
                  <a:outerShdw blurRad="38100" dist="38100" dir="2700000" algn="tl">
                    <a:srgbClr val="808080"/>
                  </a:outerShdw>
                </a:effectLst>
                <a:latin typeface="Arial" panose="020B0604020202020204" pitchFamily="34" charset="0"/>
                <a:cs typeface="Arial" panose="020B0604020202020204" pitchFamily="34" charset="0"/>
              </a:rPr>
              <a:t>Russell demanded his junior leaders knew their men and did their job</a:t>
            </a:r>
          </a:p>
        </p:txBody>
      </p:sp>
    </p:spTree>
    <p:extLst>
      <p:ext uri="{BB962C8B-B14F-4D97-AF65-F5344CB8AC3E}">
        <p14:creationId xmlns:p14="http://schemas.microsoft.com/office/powerpoint/2010/main" val="2553659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0786E1D1-F4B0-4CA6-BC2D-8FBF24E52E37}"/>
              </a:ext>
            </a:extLst>
          </p:cNvPr>
          <p:cNvSpPr>
            <a:spLocks noChangeArrowheads="1"/>
          </p:cNvSpPr>
          <p:nvPr/>
        </p:nvSpPr>
        <p:spPr bwMode="auto">
          <a:xfrm>
            <a:off x="44037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ltLang="en-US">
              <a:solidFill>
                <a:schemeClr val="hlink"/>
              </a:solidFill>
            </a:endParaRPr>
          </a:p>
        </p:txBody>
      </p:sp>
      <p:sp>
        <p:nvSpPr>
          <p:cNvPr id="22532" name="Rectangle 4">
            <a:extLst>
              <a:ext uri="{FF2B5EF4-FFF2-40B4-BE49-F238E27FC236}">
                <a16:creationId xmlns:a16="http://schemas.microsoft.com/office/drawing/2014/main" id="{82BCBBD2-45E6-48EB-A143-EBF0A33CC236}"/>
              </a:ext>
            </a:extLst>
          </p:cNvPr>
          <p:cNvSpPr>
            <a:spLocks noGrp="1" noChangeArrowheads="1"/>
          </p:cNvSpPr>
          <p:nvPr>
            <p:ph type="title"/>
          </p:nvPr>
        </p:nvSpPr>
        <p:spPr>
          <a:xfrm>
            <a:off x="2063750" y="277813"/>
            <a:ext cx="3240088" cy="1638300"/>
          </a:xfrm>
        </p:spPr>
        <p:txBody>
          <a:bodyPr>
            <a:normAutofit fontScale="90000"/>
          </a:bodyPr>
          <a:lstStyle/>
          <a:p>
            <a:r>
              <a:rPr lang="en-GB" altLang="en-US" sz="3800">
                <a:solidFill>
                  <a:schemeClr val="hlink"/>
                </a:solidFill>
                <a:latin typeface="Arial Black" panose="020B0A04020102020204" pitchFamily="34" charset="0"/>
              </a:rPr>
              <a:t>The Third Battle of Ypres</a:t>
            </a:r>
          </a:p>
        </p:txBody>
      </p:sp>
      <p:sp>
        <p:nvSpPr>
          <p:cNvPr id="22535" name="Rectangle 7">
            <a:extLst>
              <a:ext uri="{FF2B5EF4-FFF2-40B4-BE49-F238E27FC236}">
                <a16:creationId xmlns:a16="http://schemas.microsoft.com/office/drawing/2014/main" id="{884A884A-BB5D-4029-A278-33B5BD0CBBDB}"/>
              </a:ext>
            </a:extLst>
          </p:cNvPr>
          <p:cNvSpPr>
            <a:spLocks noGrp="1" noChangeArrowheads="1"/>
          </p:cNvSpPr>
          <p:nvPr>
            <p:ph idx="1"/>
          </p:nvPr>
        </p:nvSpPr>
        <p:spPr>
          <a:xfrm>
            <a:off x="2208214" y="2276475"/>
            <a:ext cx="2879725" cy="3854450"/>
          </a:xfrm>
        </p:spPr>
        <p:txBody>
          <a:bodyPr/>
          <a:lstStyle/>
          <a:p>
            <a:r>
              <a:rPr lang="en-GB" altLang="en-US"/>
              <a:t>Gough Fifth Army 31 July-18 August.</a:t>
            </a:r>
          </a:p>
          <a:p>
            <a:r>
              <a:rPr lang="en-GB" altLang="en-US"/>
              <a:t>Plumer Second Army 20 Sep</a:t>
            </a:r>
          </a:p>
        </p:txBody>
      </p:sp>
      <p:pic>
        <p:nvPicPr>
          <p:cNvPr id="22533" name="Picture 5">
            <a:hlinkClick r:id="rId3"/>
            <a:extLst>
              <a:ext uri="{FF2B5EF4-FFF2-40B4-BE49-F238E27FC236}">
                <a16:creationId xmlns:a16="http://schemas.microsoft.com/office/drawing/2014/main" id="{78E0D5D0-9DE4-437A-9960-62C2CD88B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9" y="0"/>
            <a:ext cx="4441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4" name="AutoShape 6">
            <a:extLst>
              <a:ext uri="{FF2B5EF4-FFF2-40B4-BE49-F238E27FC236}">
                <a16:creationId xmlns:a16="http://schemas.microsoft.com/office/drawing/2014/main" id="{6C6403CD-1AC4-49F6-B848-0C0D9B0C4D38}"/>
              </a:ext>
            </a:extLst>
          </p:cNvPr>
          <p:cNvSpPr>
            <a:spLocks noChangeArrowheads="1"/>
          </p:cNvSpPr>
          <p:nvPr/>
        </p:nvSpPr>
        <p:spPr bwMode="auto">
          <a:xfrm rot="2408129">
            <a:off x="5664201" y="1773239"/>
            <a:ext cx="2232025" cy="1169987"/>
          </a:xfrm>
          <a:prstGeom prst="up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NZ"/>
          </a:p>
        </p:txBody>
      </p:sp>
      <p:sp>
        <p:nvSpPr>
          <p:cNvPr id="22536" name="AutoShape 8">
            <a:extLst>
              <a:ext uri="{FF2B5EF4-FFF2-40B4-BE49-F238E27FC236}">
                <a16:creationId xmlns:a16="http://schemas.microsoft.com/office/drawing/2014/main" id="{14A188CF-E1DF-4118-AC91-223AF8C2E52E}"/>
              </a:ext>
            </a:extLst>
          </p:cNvPr>
          <p:cNvSpPr>
            <a:spLocks noChangeArrowheads="1"/>
          </p:cNvSpPr>
          <p:nvPr/>
        </p:nvSpPr>
        <p:spPr bwMode="auto">
          <a:xfrm rot="2408129">
            <a:off x="6383339" y="1700214"/>
            <a:ext cx="2232025" cy="1169987"/>
          </a:xfrm>
          <a:prstGeom prst="up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NZ"/>
          </a:p>
        </p:txBody>
      </p:sp>
      <p:sp>
        <p:nvSpPr>
          <p:cNvPr id="22537" name="AutoShape 9">
            <a:extLst>
              <a:ext uri="{FF2B5EF4-FFF2-40B4-BE49-F238E27FC236}">
                <a16:creationId xmlns:a16="http://schemas.microsoft.com/office/drawing/2014/main" id="{C553E6A7-D1F2-42B7-8D31-D355C670B6CF}"/>
              </a:ext>
            </a:extLst>
          </p:cNvPr>
          <p:cNvSpPr>
            <a:spLocks noChangeArrowheads="1"/>
          </p:cNvSpPr>
          <p:nvPr/>
        </p:nvSpPr>
        <p:spPr bwMode="auto">
          <a:xfrm rot="4519843">
            <a:off x="6788945" y="2807495"/>
            <a:ext cx="2232025" cy="1169987"/>
          </a:xfrm>
          <a:prstGeom prst="up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NZ"/>
          </a:p>
        </p:txBody>
      </p:sp>
      <p:sp>
        <p:nvSpPr>
          <p:cNvPr id="22538" name="AutoShape 10">
            <a:extLst>
              <a:ext uri="{FF2B5EF4-FFF2-40B4-BE49-F238E27FC236}">
                <a16:creationId xmlns:a16="http://schemas.microsoft.com/office/drawing/2014/main" id="{4BF663FA-9EFC-4FF7-8378-2F4318AD250F}"/>
              </a:ext>
            </a:extLst>
          </p:cNvPr>
          <p:cNvSpPr>
            <a:spLocks noChangeArrowheads="1"/>
          </p:cNvSpPr>
          <p:nvPr/>
        </p:nvSpPr>
        <p:spPr bwMode="auto">
          <a:xfrm rot="2408129">
            <a:off x="6600826" y="1196975"/>
            <a:ext cx="2232025" cy="1169988"/>
          </a:xfrm>
          <a:prstGeom prst="up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NZ"/>
          </a:p>
        </p:txBody>
      </p:sp>
      <p:sp>
        <p:nvSpPr>
          <p:cNvPr id="22539" name="AutoShape 11">
            <a:extLst>
              <a:ext uri="{FF2B5EF4-FFF2-40B4-BE49-F238E27FC236}">
                <a16:creationId xmlns:a16="http://schemas.microsoft.com/office/drawing/2014/main" id="{B8CF00FA-7432-4144-A2F9-B5B43E103BF0}"/>
              </a:ext>
            </a:extLst>
          </p:cNvPr>
          <p:cNvSpPr>
            <a:spLocks noChangeArrowheads="1"/>
          </p:cNvSpPr>
          <p:nvPr/>
        </p:nvSpPr>
        <p:spPr bwMode="auto">
          <a:xfrm rot="2408129">
            <a:off x="7248526" y="1773239"/>
            <a:ext cx="2232025" cy="1169987"/>
          </a:xfrm>
          <a:prstGeom prst="up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NZ"/>
          </a:p>
        </p:txBody>
      </p:sp>
      <p:sp>
        <p:nvSpPr>
          <p:cNvPr id="22540" name="AutoShape 12">
            <a:extLst>
              <a:ext uri="{FF2B5EF4-FFF2-40B4-BE49-F238E27FC236}">
                <a16:creationId xmlns:a16="http://schemas.microsoft.com/office/drawing/2014/main" id="{2DE36023-6A3A-4186-8C5F-98AF1B49D7FD}"/>
              </a:ext>
            </a:extLst>
          </p:cNvPr>
          <p:cNvSpPr>
            <a:spLocks noChangeArrowheads="1"/>
          </p:cNvSpPr>
          <p:nvPr/>
        </p:nvSpPr>
        <p:spPr bwMode="auto">
          <a:xfrm rot="3637802">
            <a:off x="4008439" y="549276"/>
            <a:ext cx="5773737" cy="4830763"/>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noFill/>
          <a:ln w="889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40"/>
                                        </p:tgtEl>
                                        <p:attrNameLst>
                                          <p:attrName>style.visibility</p:attrName>
                                        </p:attrNameLst>
                                      </p:cBhvr>
                                      <p:to>
                                        <p:strVal val="visible"/>
                                      </p:to>
                                    </p:set>
                                    <p:animEffect transition="in" filter="checkerboard(across)">
                                      <p:cBhvr>
                                        <p:cTn id="7" dur="2000"/>
                                        <p:tgtEl>
                                          <p:spTgt spid="22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2535">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checkerboard(across)">
                                      <p:cBhvr>
                                        <p:cTn id="16" dur="3000"/>
                                        <p:tgtEl>
                                          <p:spTgt spid="225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nodeType="clickEffect">
                                  <p:stCondLst>
                                    <p:cond delay="0"/>
                                  </p:stCondLst>
                                  <p:childTnLst>
                                    <p:animEffect transition="out" filter="checkerboard(across)">
                                      <p:cBhvr>
                                        <p:cTn id="20" dur="500"/>
                                        <p:tgtEl>
                                          <p:spTgt spid="22534"/>
                                        </p:tgtEl>
                                      </p:cBhvr>
                                    </p:animEffect>
                                    <p:set>
                                      <p:cBhvr>
                                        <p:cTn id="21" dur="1" fill="hold">
                                          <p:stCondLst>
                                            <p:cond delay="499"/>
                                          </p:stCondLst>
                                        </p:cTn>
                                        <p:tgtEl>
                                          <p:spTgt spid="22534"/>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2535">
                                            <p:txEl>
                                              <p:pRg st="1" end="1"/>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22536"/>
                                        </p:tgtEl>
                                        <p:attrNameLst>
                                          <p:attrName>style.visibility</p:attrName>
                                        </p:attrNameLst>
                                      </p:cBhvr>
                                      <p:to>
                                        <p:strVal val="visible"/>
                                      </p:to>
                                    </p:set>
                                    <p:animEffect transition="in" filter="checkerboard(across)">
                                      <p:cBhvr>
                                        <p:cTn id="30" dur="3000"/>
                                        <p:tgtEl>
                                          <p:spTgt spid="225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22537"/>
                                        </p:tgtEl>
                                        <p:attrNameLst>
                                          <p:attrName>style.visibility</p:attrName>
                                        </p:attrNameLst>
                                      </p:cBhvr>
                                      <p:to>
                                        <p:strVal val="visible"/>
                                      </p:to>
                                    </p:set>
                                    <p:animEffect transition="in" filter="checkerboard(across)">
                                      <p:cBhvr>
                                        <p:cTn id="35" dur="3000"/>
                                        <p:tgtEl>
                                          <p:spTgt spid="225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xit" presetSubtype="10" fill="hold" nodeType="clickEffect">
                                  <p:stCondLst>
                                    <p:cond delay="0"/>
                                  </p:stCondLst>
                                  <p:childTnLst>
                                    <p:animEffect transition="out" filter="checkerboard(across)">
                                      <p:cBhvr>
                                        <p:cTn id="39" dur="500"/>
                                        <p:tgtEl>
                                          <p:spTgt spid="22536"/>
                                        </p:tgtEl>
                                      </p:cBhvr>
                                    </p:animEffect>
                                    <p:set>
                                      <p:cBhvr>
                                        <p:cTn id="40" dur="1" fill="hold">
                                          <p:stCondLst>
                                            <p:cond delay="499"/>
                                          </p:stCondLst>
                                        </p:cTn>
                                        <p:tgtEl>
                                          <p:spTgt spid="22536"/>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xit" presetSubtype="10" fill="hold" nodeType="clickEffect">
                                  <p:stCondLst>
                                    <p:cond delay="0"/>
                                  </p:stCondLst>
                                  <p:childTnLst>
                                    <p:animEffect transition="out" filter="checkerboard(across)">
                                      <p:cBhvr>
                                        <p:cTn id="44" dur="500"/>
                                        <p:tgtEl>
                                          <p:spTgt spid="22537"/>
                                        </p:tgtEl>
                                      </p:cBhvr>
                                    </p:animEffect>
                                    <p:set>
                                      <p:cBhvr>
                                        <p:cTn id="45" dur="1" fill="hold">
                                          <p:stCondLst>
                                            <p:cond delay="499"/>
                                          </p:stCondLst>
                                        </p:cTn>
                                        <p:tgtEl>
                                          <p:spTgt spid="22537"/>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nodeType="clickEffect">
                                  <p:stCondLst>
                                    <p:cond delay="0"/>
                                  </p:stCondLst>
                                  <p:childTnLst>
                                    <p:set>
                                      <p:cBhvr>
                                        <p:cTn id="49" dur="1" fill="hold">
                                          <p:stCondLst>
                                            <p:cond delay="0"/>
                                          </p:stCondLst>
                                        </p:cTn>
                                        <p:tgtEl>
                                          <p:spTgt spid="22538"/>
                                        </p:tgtEl>
                                        <p:attrNameLst>
                                          <p:attrName>style.visibility</p:attrName>
                                        </p:attrNameLst>
                                      </p:cBhvr>
                                      <p:to>
                                        <p:strVal val="visible"/>
                                      </p:to>
                                    </p:set>
                                    <p:animEffect transition="in" filter="checkerboard(across)">
                                      <p:cBhvr>
                                        <p:cTn id="50" dur="3000"/>
                                        <p:tgtEl>
                                          <p:spTgt spid="2253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22539"/>
                                        </p:tgtEl>
                                        <p:attrNameLst>
                                          <p:attrName>style.visibility</p:attrName>
                                        </p:attrNameLst>
                                      </p:cBhvr>
                                      <p:to>
                                        <p:strVal val="visible"/>
                                      </p:to>
                                    </p:set>
                                    <p:animEffect transition="in" filter="checkerboard(across)">
                                      <p:cBhvr>
                                        <p:cTn id="55" dur="30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B483F5C-D0E2-490C-BF16-FF077C373A5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r>
              <a:rPr lang="en-US" altLang="en-US" sz="2800">
                <a:solidFill>
                  <a:srgbClr val="990033"/>
                </a:solidFill>
                <a:ea typeface="ＭＳ Ｐゴシック" panose="020B0600070205080204" pitchFamily="34" charset="-128"/>
              </a:rPr>
              <a:t>Gough and Third Ypres 31 July-16 August 1917</a:t>
            </a:r>
          </a:p>
        </p:txBody>
      </p:sp>
      <p:sp>
        <p:nvSpPr>
          <p:cNvPr id="35843" name="Content Placeholder 2">
            <a:extLst>
              <a:ext uri="{FF2B5EF4-FFF2-40B4-BE49-F238E27FC236}">
                <a16:creationId xmlns:a16="http://schemas.microsoft.com/office/drawing/2014/main" id="{D2AF4BE7-B824-4E27-8944-40A24A7894F5}"/>
              </a:ext>
            </a:extLst>
          </p:cNvPr>
          <p:cNvSpPr>
            <a:spLocks noGrp="1"/>
          </p:cNvSpPr>
          <p:nvPr>
            <p:ph sz="half" idx="1"/>
          </p:nvPr>
        </p:nvSpPr>
        <p:spPr bwMode="auto">
          <a:xfrm>
            <a:off x="3412503" y="850900"/>
            <a:ext cx="8474697" cy="4559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buFont typeface="Arial" panose="020B0604020202020204" pitchFamily="34" charset="0"/>
              <a:buNone/>
            </a:pPr>
            <a:r>
              <a:rPr lang="en-US" altLang="en-US" dirty="0">
                <a:ea typeface="ＭＳ Ｐゴシック" panose="020B0600070205080204" pitchFamily="34" charset="-128"/>
              </a:rPr>
              <a:t>	</a:t>
            </a:r>
            <a:r>
              <a:rPr lang="en-GB" altLang="en-US" sz="3200" dirty="0">
                <a:ea typeface="ＭＳ Ｐゴシック" panose="020B0600070205080204" pitchFamily="34" charset="-128"/>
              </a:rPr>
              <a:t>‘“We felt,” said a distinguished officer after the action, “that the Battle of Messines was won at Zero, and that the Battle of Ypres was lost long before it.”</a:t>
            </a:r>
            <a:r>
              <a:rPr lang="en-GB" altLang="en-US" sz="3200" baseline="30000" dirty="0">
                <a:ea typeface="ＭＳ Ｐゴシック" panose="020B0600070205080204" pitchFamily="34" charset="-128"/>
              </a:rPr>
              <a:t> </a:t>
            </a:r>
          </a:p>
          <a:p>
            <a:pPr eaLnBrk="1" hangingPunct="1">
              <a:buFont typeface="Arial" panose="020B0604020202020204" pitchFamily="34" charset="0"/>
              <a:buNone/>
            </a:pPr>
            <a:r>
              <a:rPr lang="en-GB" altLang="en-US" baseline="30000" dirty="0">
                <a:ea typeface="ＭＳ Ｐゴシック" panose="020B0600070205080204" pitchFamily="34" charset="-128"/>
              </a:rPr>
              <a:t>	Cyril Falls, The History of the 36th (Ulster) Division, p. 122.</a:t>
            </a:r>
          </a:p>
          <a:p>
            <a:pPr eaLnBrk="1" hangingPunct="1">
              <a:buFont typeface="Arial" panose="020B0604020202020204" pitchFamily="34" charset="0"/>
              <a:buNone/>
            </a:pPr>
            <a:r>
              <a:rPr lang="en-GB" altLang="en-US" baseline="30000" dirty="0">
                <a:ea typeface="ＭＳ Ｐゴシック" panose="020B0600070205080204" pitchFamily="34" charset="-128"/>
              </a:rPr>
              <a:t>	</a:t>
            </a:r>
            <a:r>
              <a:rPr lang="en-GB" altLang="en-US" sz="4400" b="1" dirty="0">
                <a:solidFill>
                  <a:srgbClr val="990033"/>
                </a:solidFill>
                <a:ea typeface="ＭＳ Ｐゴシック" panose="020B0600070205080204" pitchFamily="34" charset="-128"/>
              </a:rPr>
              <a:t>Sound training no guarantee of Success</a:t>
            </a:r>
            <a:endParaRPr lang="en-US" altLang="en-US" b="1" dirty="0">
              <a:solidFill>
                <a:srgbClr val="990033"/>
              </a:solidFill>
              <a:ea typeface="ＭＳ Ｐゴシック" panose="020B0600070205080204" pitchFamily="34" charset="-128"/>
            </a:endParaRPr>
          </a:p>
        </p:txBody>
      </p:sp>
      <p:pic>
        <p:nvPicPr>
          <p:cNvPr id="35844" name="Picture 2">
            <a:extLst>
              <a:ext uri="{FF2B5EF4-FFF2-40B4-BE49-F238E27FC236}">
                <a16:creationId xmlns:a16="http://schemas.microsoft.com/office/drawing/2014/main" id="{DA4694BF-9E34-4F7B-8ECF-6BBC24F69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522" y="1343265"/>
            <a:ext cx="22987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E481705-6B92-4DF8-B560-7F1DB494061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1" y="476250"/>
            <a:ext cx="4124325" cy="6096000"/>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a:extLst>
              <a:ext uri="{FF2B5EF4-FFF2-40B4-BE49-F238E27FC236}">
                <a16:creationId xmlns:a16="http://schemas.microsoft.com/office/drawing/2014/main" id="{2E42C3E9-F0A4-41AF-8884-C97277B3E532}"/>
              </a:ext>
            </a:extLst>
          </p:cNvPr>
          <p:cNvSpPr txBox="1">
            <a:spLocks noChangeArrowheads="1"/>
          </p:cNvSpPr>
          <p:nvPr/>
        </p:nvSpPr>
        <p:spPr bwMode="auto">
          <a:xfrm>
            <a:off x="3359150" y="4652963"/>
            <a:ext cx="1728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GB" altLang="en-US" sz="4400">
              <a:solidFill>
                <a:schemeClr val="bg1"/>
              </a:solidFill>
              <a:latin typeface="Times" panose="02020603050405020304" pitchFamily="18" charset="0"/>
            </a:endParaRPr>
          </a:p>
        </p:txBody>
      </p:sp>
      <p:sp>
        <p:nvSpPr>
          <p:cNvPr id="30724" name="AutoShape 4">
            <a:extLst>
              <a:ext uri="{FF2B5EF4-FFF2-40B4-BE49-F238E27FC236}">
                <a16:creationId xmlns:a16="http://schemas.microsoft.com/office/drawing/2014/main" id="{828FE428-F3CE-40D6-B924-7271EA30D118}"/>
              </a:ext>
            </a:extLst>
          </p:cNvPr>
          <p:cNvSpPr>
            <a:spLocks noChangeArrowheads="1"/>
          </p:cNvSpPr>
          <p:nvPr/>
        </p:nvSpPr>
        <p:spPr bwMode="auto">
          <a:xfrm rot="20781570">
            <a:off x="5375276" y="3644900"/>
            <a:ext cx="1039813"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725" name="Text Box 5">
            <a:extLst>
              <a:ext uri="{FF2B5EF4-FFF2-40B4-BE49-F238E27FC236}">
                <a16:creationId xmlns:a16="http://schemas.microsoft.com/office/drawing/2014/main" id="{3E3B3E7A-3CA6-4D8E-8088-1B4C150EA2D1}"/>
              </a:ext>
            </a:extLst>
          </p:cNvPr>
          <p:cNvSpPr txBox="1">
            <a:spLocks noChangeArrowheads="1"/>
          </p:cNvSpPr>
          <p:nvPr/>
        </p:nvSpPr>
        <p:spPr bwMode="auto">
          <a:xfrm>
            <a:off x="1524000" y="1557338"/>
            <a:ext cx="26289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en-US" sz="2400">
                <a:solidFill>
                  <a:schemeClr val="hlink"/>
                </a:solidFill>
                <a:latin typeface="Arial Black" panose="020B0A04020102020204" pitchFamily="34" charset="0"/>
              </a:rPr>
              <a:t>BATTLE OF MENIN ROAD</a:t>
            </a:r>
          </a:p>
          <a:p>
            <a:pPr eaLnBrk="0" hangingPunct="0">
              <a:spcBef>
                <a:spcPct val="50000"/>
              </a:spcBef>
            </a:pPr>
            <a:r>
              <a:rPr lang="en-GB" altLang="en-US" sz="2400">
                <a:solidFill>
                  <a:schemeClr val="hlink"/>
                </a:solidFill>
                <a:latin typeface="Arial Black" panose="020B0A04020102020204" pitchFamily="34" charset="0"/>
              </a:rPr>
              <a:t>20 September</a:t>
            </a:r>
          </a:p>
          <a:p>
            <a:pPr eaLnBrk="0" hangingPunct="0">
              <a:spcBef>
                <a:spcPct val="50000"/>
              </a:spcBef>
            </a:pPr>
            <a:r>
              <a:rPr lang="en-GB" altLang="en-US" sz="2400">
                <a:solidFill>
                  <a:schemeClr val="hlink"/>
                </a:solidFill>
                <a:latin typeface="Arial Black" panose="020B0A04020102020204" pitchFamily="34" charset="0"/>
              </a:rPr>
              <a:t>1917</a:t>
            </a:r>
          </a:p>
        </p:txBody>
      </p:sp>
      <p:sp>
        <p:nvSpPr>
          <p:cNvPr id="30726" name="AutoShape 6">
            <a:extLst>
              <a:ext uri="{FF2B5EF4-FFF2-40B4-BE49-F238E27FC236}">
                <a16:creationId xmlns:a16="http://schemas.microsoft.com/office/drawing/2014/main" id="{480F76C6-C2B1-4434-B434-A09DBFBFC782}"/>
              </a:ext>
            </a:extLst>
          </p:cNvPr>
          <p:cNvSpPr>
            <a:spLocks noChangeArrowheads="1"/>
          </p:cNvSpPr>
          <p:nvPr/>
        </p:nvSpPr>
        <p:spPr bwMode="auto">
          <a:xfrm rot="20781570">
            <a:off x="4727576" y="2133600"/>
            <a:ext cx="1039813"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727" name="AutoShape 7">
            <a:extLst>
              <a:ext uri="{FF2B5EF4-FFF2-40B4-BE49-F238E27FC236}">
                <a16:creationId xmlns:a16="http://schemas.microsoft.com/office/drawing/2014/main" id="{6A38DA56-2BAA-434A-856F-8A2C13DB1FBC}"/>
              </a:ext>
            </a:extLst>
          </p:cNvPr>
          <p:cNvSpPr>
            <a:spLocks noChangeArrowheads="1"/>
          </p:cNvSpPr>
          <p:nvPr/>
        </p:nvSpPr>
        <p:spPr bwMode="auto">
          <a:xfrm rot="20781570">
            <a:off x="4943476" y="2852738"/>
            <a:ext cx="1039813"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728" name="AutoShape 8">
            <a:extLst>
              <a:ext uri="{FF2B5EF4-FFF2-40B4-BE49-F238E27FC236}">
                <a16:creationId xmlns:a16="http://schemas.microsoft.com/office/drawing/2014/main" id="{6A6DF654-3FA4-444A-88D1-2A602CF6B117}"/>
              </a:ext>
            </a:extLst>
          </p:cNvPr>
          <p:cNvSpPr>
            <a:spLocks noChangeArrowheads="1"/>
          </p:cNvSpPr>
          <p:nvPr/>
        </p:nvSpPr>
        <p:spPr bwMode="auto">
          <a:xfrm rot="20781570">
            <a:off x="4440238" y="981075"/>
            <a:ext cx="1039812"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729" name="AutoShape 9">
            <a:extLst>
              <a:ext uri="{FF2B5EF4-FFF2-40B4-BE49-F238E27FC236}">
                <a16:creationId xmlns:a16="http://schemas.microsoft.com/office/drawing/2014/main" id="{FD193F44-86CD-478C-B15E-ADEC585CFDDA}"/>
              </a:ext>
            </a:extLst>
          </p:cNvPr>
          <p:cNvSpPr>
            <a:spLocks noChangeArrowheads="1"/>
          </p:cNvSpPr>
          <p:nvPr/>
        </p:nvSpPr>
        <p:spPr bwMode="auto">
          <a:xfrm rot="20781570">
            <a:off x="5708651" y="4440238"/>
            <a:ext cx="1039813"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checkerboard(across)">
                                      <p:cBhvr>
                                        <p:cTn id="7" dur="500"/>
                                        <p:tgtEl>
                                          <p:spTgt spid="30724"/>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0726"/>
                                        </p:tgtEl>
                                        <p:attrNameLst>
                                          <p:attrName>style.visibility</p:attrName>
                                        </p:attrNameLst>
                                      </p:cBhvr>
                                      <p:to>
                                        <p:strVal val="visible"/>
                                      </p:to>
                                    </p:set>
                                    <p:animEffect transition="in" filter="checkerboard(across)">
                                      <p:cBhvr>
                                        <p:cTn id="11" dur="500"/>
                                        <p:tgtEl>
                                          <p:spTgt spid="30726"/>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0727"/>
                                        </p:tgtEl>
                                        <p:attrNameLst>
                                          <p:attrName>style.visibility</p:attrName>
                                        </p:attrNameLst>
                                      </p:cBhvr>
                                      <p:to>
                                        <p:strVal val="visible"/>
                                      </p:to>
                                    </p:set>
                                    <p:animEffect transition="in" filter="checkerboard(across)">
                                      <p:cBhvr>
                                        <p:cTn id="15" dur="500"/>
                                        <p:tgtEl>
                                          <p:spTgt spid="30727"/>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0728"/>
                                        </p:tgtEl>
                                        <p:attrNameLst>
                                          <p:attrName>style.visibility</p:attrName>
                                        </p:attrNameLst>
                                      </p:cBhvr>
                                      <p:to>
                                        <p:strVal val="visible"/>
                                      </p:to>
                                    </p:set>
                                    <p:animEffect transition="in" filter="checkerboard(across)">
                                      <p:cBhvr>
                                        <p:cTn id="19" dur="500"/>
                                        <p:tgtEl>
                                          <p:spTgt spid="30728"/>
                                        </p:tgtEl>
                                      </p:cBhvr>
                                    </p:animEffect>
                                  </p:child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30729"/>
                                        </p:tgtEl>
                                        <p:attrNameLst>
                                          <p:attrName>style.visibility</p:attrName>
                                        </p:attrNameLst>
                                      </p:cBhvr>
                                      <p:to>
                                        <p:strVal val="visible"/>
                                      </p:to>
                                    </p:set>
                                    <p:animEffect transition="in" filter="checkerboard(across)">
                                      <p:cBhvr>
                                        <p:cTn id="23" dur="5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E5AABB2F-9DC6-45D0-AED2-15DA294227F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32251" y="381000"/>
            <a:ext cx="4124325" cy="6096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a:extLst>
              <a:ext uri="{FF2B5EF4-FFF2-40B4-BE49-F238E27FC236}">
                <a16:creationId xmlns:a16="http://schemas.microsoft.com/office/drawing/2014/main" id="{DD8BD6A6-87CC-4695-A82A-0AB54CD6B964}"/>
              </a:ext>
            </a:extLst>
          </p:cNvPr>
          <p:cNvSpPr txBox="1">
            <a:spLocks noChangeArrowheads="1"/>
          </p:cNvSpPr>
          <p:nvPr/>
        </p:nvSpPr>
        <p:spPr bwMode="auto">
          <a:xfrm>
            <a:off x="3359150" y="4652963"/>
            <a:ext cx="1728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GB" altLang="en-US" sz="4400">
              <a:solidFill>
                <a:schemeClr val="bg1"/>
              </a:solidFill>
              <a:latin typeface="Times" panose="02020603050405020304" pitchFamily="18" charset="0"/>
            </a:endParaRPr>
          </a:p>
        </p:txBody>
      </p:sp>
      <p:sp>
        <p:nvSpPr>
          <p:cNvPr id="34821" name="Text Box 5">
            <a:extLst>
              <a:ext uri="{FF2B5EF4-FFF2-40B4-BE49-F238E27FC236}">
                <a16:creationId xmlns:a16="http://schemas.microsoft.com/office/drawing/2014/main" id="{CF62E322-530B-4886-9D05-B0F6BCC12E99}"/>
              </a:ext>
            </a:extLst>
          </p:cNvPr>
          <p:cNvSpPr txBox="1">
            <a:spLocks noChangeArrowheads="1"/>
          </p:cNvSpPr>
          <p:nvPr/>
        </p:nvSpPr>
        <p:spPr bwMode="auto">
          <a:xfrm>
            <a:off x="1919288" y="1484313"/>
            <a:ext cx="230505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en-US" sz="2400">
                <a:solidFill>
                  <a:schemeClr val="hlink"/>
                </a:solidFill>
                <a:latin typeface="Arial Black" panose="020B0A04020102020204" pitchFamily="34" charset="0"/>
              </a:rPr>
              <a:t>BATTLE OF POLYGON WOOD</a:t>
            </a:r>
          </a:p>
          <a:p>
            <a:pPr eaLnBrk="0" hangingPunct="0">
              <a:spcBef>
                <a:spcPct val="50000"/>
              </a:spcBef>
            </a:pPr>
            <a:r>
              <a:rPr lang="en-GB" altLang="en-US" sz="2400">
                <a:solidFill>
                  <a:schemeClr val="hlink"/>
                </a:solidFill>
                <a:latin typeface="Arial Black" panose="020B0A04020102020204" pitchFamily="34" charset="0"/>
              </a:rPr>
              <a:t>26 September  1917</a:t>
            </a:r>
          </a:p>
        </p:txBody>
      </p:sp>
      <p:sp>
        <p:nvSpPr>
          <p:cNvPr id="34822" name="AutoShape 6">
            <a:extLst>
              <a:ext uri="{FF2B5EF4-FFF2-40B4-BE49-F238E27FC236}">
                <a16:creationId xmlns:a16="http://schemas.microsoft.com/office/drawing/2014/main" id="{58B2BC25-B806-40CF-ABCA-FB1ECAA7CEF8}"/>
              </a:ext>
            </a:extLst>
          </p:cNvPr>
          <p:cNvSpPr>
            <a:spLocks noChangeArrowheads="1"/>
          </p:cNvSpPr>
          <p:nvPr/>
        </p:nvSpPr>
        <p:spPr bwMode="auto">
          <a:xfrm rot="20781570">
            <a:off x="5783264" y="4141788"/>
            <a:ext cx="1119187" cy="906462"/>
          </a:xfrm>
          <a:prstGeom prst="rightArrow">
            <a:avLst>
              <a:gd name="adj1" fmla="val 50000"/>
              <a:gd name="adj2" fmla="val 30867"/>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4823" name="AutoShape 7">
            <a:extLst>
              <a:ext uri="{FF2B5EF4-FFF2-40B4-BE49-F238E27FC236}">
                <a16:creationId xmlns:a16="http://schemas.microsoft.com/office/drawing/2014/main" id="{18862DA3-664D-4374-848B-BA49AC8BDEE9}"/>
              </a:ext>
            </a:extLst>
          </p:cNvPr>
          <p:cNvSpPr>
            <a:spLocks noChangeArrowheads="1"/>
          </p:cNvSpPr>
          <p:nvPr/>
        </p:nvSpPr>
        <p:spPr bwMode="auto">
          <a:xfrm rot="20781570">
            <a:off x="5375276" y="3357563"/>
            <a:ext cx="1039813"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4824" name="AutoShape 8">
            <a:extLst>
              <a:ext uri="{FF2B5EF4-FFF2-40B4-BE49-F238E27FC236}">
                <a16:creationId xmlns:a16="http://schemas.microsoft.com/office/drawing/2014/main" id="{3A409BCA-A74B-4744-87E0-BEC4B112BEAD}"/>
              </a:ext>
            </a:extLst>
          </p:cNvPr>
          <p:cNvSpPr>
            <a:spLocks noChangeArrowheads="1"/>
          </p:cNvSpPr>
          <p:nvPr/>
        </p:nvSpPr>
        <p:spPr bwMode="auto">
          <a:xfrm rot="20781570">
            <a:off x="4872038" y="2565400"/>
            <a:ext cx="1039812"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4825" name="AutoShape 9">
            <a:extLst>
              <a:ext uri="{FF2B5EF4-FFF2-40B4-BE49-F238E27FC236}">
                <a16:creationId xmlns:a16="http://schemas.microsoft.com/office/drawing/2014/main" id="{392EA24F-9C31-4A07-9BBD-FDDC66FCEC4C}"/>
              </a:ext>
            </a:extLst>
          </p:cNvPr>
          <p:cNvSpPr>
            <a:spLocks noChangeArrowheads="1"/>
          </p:cNvSpPr>
          <p:nvPr/>
        </p:nvSpPr>
        <p:spPr bwMode="auto">
          <a:xfrm rot="20781570">
            <a:off x="4295776" y="1700213"/>
            <a:ext cx="1039813"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4826" name="AutoShape 10">
            <a:extLst>
              <a:ext uri="{FF2B5EF4-FFF2-40B4-BE49-F238E27FC236}">
                <a16:creationId xmlns:a16="http://schemas.microsoft.com/office/drawing/2014/main" id="{CD9050BD-A4CF-48C5-A782-5FF3CCA2684B}"/>
              </a:ext>
            </a:extLst>
          </p:cNvPr>
          <p:cNvSpPr>
            <a:spLocks noChangeArrowheads="1"/>
          </p:cNvSpPr>
          <p:nvPr/>
        </p:nvSpPr>
        <p:spPr bwMode="auto">
          <a:xfrm rot="20781570">
            <a:off x="3935413" y="981075"/>
            <a:ext cx="1039812" cy="1079500"/>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checkerboard(across)">
                                      <p:cBhvr>
                                        <p:cTn id="7" dur="500"/>
                                        <p:tgtEl>
                                          <p:spTgt spid="34822"/>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4824"/>
                                        </p:tgtEl>
                                        <p:attrNameLst>
                                          <p:attrName>style.visibility</p:attrName>
                                        </p:attrNameLst>
                                      </p:cBhvr>
                                      <p:to>
                                        <p:strVal val="visible"/>
                                      </p:to>
                                    </p:set>
                                    <p:animEffect transition="in" filter="checkerboard(across)">
                                      <p:cBhvr>
                                        <p:cTn id="15" dur="500"/>
                                        <p:tgtEl>
                                          <p:spTgt spid="34824"/>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4825"/>
                                        </p:tgtEl>
                                        <p:attrNameLst>
                                          <p:attrName>style.visibility</p:attrName>
                                        </p:attrNameLst>
                                      </p:cBhvr>
                                      <p:to>
                                        <p:strVal val="visible"/>
                                      </p:to>
                                    </p:set>
                                    <p:animEffect transition="in" filter="checkerboard(across)">
                                      <p:cBhvr>
                                        <p:cTn id="19" dur="500"/>
                                        <p:tgtEl>
                                          <p:spTgt spid="34825"/>
                                        </p:tgtEl>
                                      </p:cBhvr>
                                    </p:animEffect>
                                  </p:child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34826"/>
                                        </p:tgtEl>
                                        <p:attrNameLst>
                                          <p:attrName>style.visibility</p:attrName>
                                        </p:attrNameLst>
                                      </p:cBhvr>
                                      <p:to>
                                        <p:strVal val="visible"/>
                                      </p:to>
                                    </p:set>
                                    <p:animEffect transition="in" filter="checkerboard(across)">
                                      <p:cBhvr>
                                        <p:cTn id="23"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ack, ground, black&#10;&#10;Description automatically generated">
            <a:extLst>
              <a:ext uri="{FF2B5EF4-FFF2-40B4-BE49-F238E27FC236}">
                <a16:creationId xmlns:a16="http://schemas.microsoft.com/office/drawing/2014/main" id="{1411938A-5FB4-475C-88BA-4DE29280C2F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84679" y="531495"/>
            <a:ext cx="7422642" cy="5795010"/>
          </a:xfrm>
          <a:prstGeom prst="rect">
            <a:avLst/>
          </a:prstGeom>
        </p:spPr>
      </p:pic>
    </p:spTree>
    <p:extLst>
      <p:ext uri="{BB962C8B-B14F-4D97-AF65-F5344CB8AC3E}">
        <p14:creationId xmlns:p14="http://schemas.microsoft.com/office/powerpoint/2010/main" val="4146450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05AA-C2D4-483C-8A8E-C9777204AB0F}"/>
              </a:ext>
            </a:extLst>
          </p:cNvPr>
          <p:cNvSpPr>
            <a:spLocks noGrp="1"/>
          </p:cNvSpPr>
          <p:nvPr>
            <p:ph type="title"/>
          </p:nvPr>
        </p:nvSpPr>
        <p:spPr/>
        <p:txBody>
          <a:bodyPr>
            <a:normAutofit/>
          </a:bodyPr>
          <a:lstStyle/>
          <a:p>
            <a:r>
              <a:rPr lang="en-NZ" sz="2800" dirty="0"/>
              <a:t>The New Zealanders before Passchendaele</a:t>
            </a:r>
          </a:p>
        </p:txBody>
      </p:sp>
      <p:sp>
        <p:nvSpPr>
          <p:cNvPr id="3" name="Content Placeholder 2">
            <a:extLst>
              <a:ext uri="{FF2B5EF4-FFF2-40B4-BE49-F238E27FC236}">
                <a16:creationId xmlns:a16="http://schemas.microsoft.com/office/drawing/2014/main" id="{436BDCB7-EA9D-4418-80CE-DBD2ADF32407}"/>
              </a:ext>
            </a:extLst>
          </p:cNvPr>
          <p:cNvSpPr>
            <a:spLocks noGrp="1"/>
          </p:cNvSpPr>
          <p:nvPr>
            <p:ph sz="half" idx="1"/>
          </p:nvPr>
        </p:nvSpPr>
        <p:spPr/>
        <p:txBody>
          <a:bodyPr>
            <a:normAutofit lnSpcReduction="10000"/>
          </a:bodyPr>
          <a:lstStyle/>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“The Division figured in two separate attacks, one on the 4</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October and the other on the 12</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In the first we were entirely successful and at a very moderate cost… We went out of the line almost at once and a British Division made another attack on the 9</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which was, for whatever reason, an entire failure. We were brought in on the 11</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to renew the attack on the morning of the 12</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This though not an entire failure, was very nearly so.</a:t>
            </a:r>
          </a:p>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Russell to Allen dated </a:t>
            </a:r>
            <a:endParaRPr lang="en-NZ" sz="3600" dirty="0"/>
          </a:p>
        </p:txBody>
      </p:sp>
      <p:sp>
        <p:nvSpPr>
          <p:cNvPr id="4" name="Text Placeholder 3">
            <a:extLst>
              <a:ext uri="{FF2B5EF4-FFF2-40B4-BE49-F238E27FC236}">
                <a16:creationId xmlns:a16="http://schemas.microsoft.com/office/drawing/2014/main" id="{248C434F-A9FA-4E95-BA5F-756ED8B689C8}"/>
              </a:ext>
            </a:extLst>
          </p:cNvPr>
          <p:cNvSpPr>
            <a:spLocks noGrp="1"/>
          </p:cNvSpPr>
          <p:nvPr>
            <p:ph type="body" idx="2"/>
          </p:nvPr>
        </p:nvSpPr>
        <p:spPr/>
        <p:txBody>
          <a:bodyPr/>
          <a:lstStyle/>
          <a:p>
            <a:endParaRPr lang="en-NZ" dirty="0"/>
          </a:p>
        </p:txBody>
      </p:sp>
      <p:pic>
        <p:nvPicPr>
          <p:cNvPr id="8" name="Picture 7">
            <a:extLst>
              <a:ext uri="{FF2B5EF4-FFF2-40B4-BE49-F238E27FC236}">
                <a16:creationId xmlns:a16="http://schemas.microsoft.com/office/drawing/2014/main" id="{6F19BA60-0134-4FD5-BBC2-2F822124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 y="1236660"/>
            <a:ext cx="3395621" cy="3207324"/>
          </a:xfrm>
          <a:prstGeom prst="rect">
            <a:avLst/>
          </a:prstGeom>
        </p:spPr>
      </p:pic>
    </p:spTree>
    <p:extLst>
      <p:ext uri="{BB962C8B-B14F-4D97-AF65-F5344CB8AC3E}">
        <p14:creationId xmlns:p14="http://schemas.microsoft.com/office/powerpoint/2010/main" val="1044499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24339" y="260350"/>
            <a:ext cx="4124325" cy="6096000"/>
          </a:xfrm>
          <a:prstGeom prst="rect">
            <a:avLst/>
          </a:prstGeom>
          <a:noFill/>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1524000" y="2852738"/>
            <a:ext cx="28082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400" dirty="0">
                <a:solidFill>
                  <a:srgbClr val="FFFFFF"/>
                </a:solidFill>
                <a:latin typeface="Arial Black" panose="020B0A04020102020204" pitchFamily="34" charset="0"/>
              </a:rPr>
              <a:t>BATTLE OF</a:t>
            </a:r>
          </a:p>
          <a:p>
            <a:pPr eaLnBrk="0" fontAlgn="base" hangingPunct="0">
              <a:spcBef>
                <a:spcPct val="50000"/>
              </a:spcBef>
              <a:spcAft>
                <a:spcPct val="0"/>
              </a:spcAft>
            </a:pPr>
            <a:r>
              <a:rPr lang="en-GB" altLang="en-US" sz="2400" dirty="0">
                <a:solidFill>
                  <a:srgbClr val="FFFFFF"/>
                </a:solidFill>
                <a:latin typeface="Arial Black" panose="020B0A04020102020204" pitchFamily="34" charset="0"/>
              </a:rPr>
              <a:t>BROODSEINDE</a:t>
            </a:r>
          </a:p>
          <a:p>
            <a:pPr eaLnBrk="0" fontAlgn="base" hangingPunct="0">
              <a:spcBef>
                <a:spcPct val="50000"/>
              </a:spcBef>
              <a:spcAft>
                <a:spcPct val="0"/>
              </a:spcAft>
            </a:pPr>
            <a:r>
              <a:rPr lang="en-GB" altLang="en-US" sz="2400" dirty="0">
                <a:solidFill>
                  <a:srgbClr val="FFFFFF"/>
                </a:solidFill>
                <a:latin typeface="Arial Black" panose="020B0A04020102020204" pitchFamily="34" charset="0"/>
              </a:rPr>
              <a:t>4 October 1917</a:t>
            </a:r>
          </a:p>
        </p:txBody>
      </p:sp>
      <p:sp>
        <p:nvSpPr>
          <p:cNvPr id="38917" name="AutoShape 5"/>
          <p:cNvSpPr>
            <a:spLocks noChangeArrowheads="1"/>
          </p:cNvSpPr>
          <p:nvPr/>
        </p:nvSpPr>
        <p:spPr bwMode="auto">
          <a:xfrm rot="-1931500">
            <a:off x="5362575" y="942976"/>
            <a:ext cx="1047750" cy="1152525"/>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38918" name="AutoShape 6"/>
          <p:cNvSpPr>
            <a:spLocks noChangeArrowheads="1"/>
          </p:cNvSpPr>
          <p:nvPr/>
        </p:nvSpPr>
        <p:spPr bwMode="auto">
          <a:xfrm rot="-1336655">
            <a:off x="6024564" y="1628776"/>
            <a:ext cx="1119187" cy="906463"/>
          </a:xfrm>
          <a:prstGeom prst="rightArrow">
            <a:avLst>
              <a:gd name="adj1" fmla="val 50000"/>
              <a:gd name="adj2" fmla="val 30867"/>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38919" name="AutoShape 7"/>
          <p:cNvSpPr>
            <a:spLocks noChangeArrowheads="1"/>
          </p:cNvSpPr>
          <p:nvPr/>
        </p:nvSpPr>
        <p:spPr bwMode="auto">
          <a:xfrm rot="-1680631">
            <a:off x="6240464" y="2492376"/>
            <a:ext cx="1119187" cy="906463"/>
          </a:xfrm>
          <a:prstGeom prst="rightArrow">
            <a:avLst>
              <a:gd name="adj1" fmla="val 50000"/>
              <a:gd name="adj2" fmla="val 30867"/>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38920" name="AutoShape 8"/>
          <p:cNvSpPr>
            <a:spLocks noChangeArrowheads="1"/>
          </p:cNvSpPr>
          <p:nvPr/>
        </p:nvSpPr>
        <p:spPr bwMode="auto">
          <a:xfrm rot="-1225233">
            <a:off x="6383339" y="3141663"/>
            <a:ext cx="1119187" cy="906462"/>
          </a:xfrm>
          <a:prstGeom prst="rightArrow">
            <a:avLst>
              <a:gd name="adj1" fmla="val 50000"/>
              <a:gd name="adj2" fmla="val 30867"/>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38921" name="AutoShape 9"/>
          <p:cNvSpPr>
            <a:spLocks noChangeArrowheads="1"/>
          </p:cNvSpPr>
          <p:nvPr/>
        </p:nvSpPr>
        <p:spPr bwMode="auto">
          <a:xfrm rot="-818430">
            <a:off x="6240464" y="3933826"/>
            <a:ext cx="1119187" cy="906463"/>
          </a:xfrm>
          <a:prstGeom prst="rightArrow">
            <a:avLst>
              <a:gd name="adj1" fmla="val 50000"/>
              <a:gd name="adj2" fmla="val 30867"/>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38922" name="AutoShape 10"/>
          <p:cNvSpPr>
            <a:spLocks noChangeArrowheads="1"/>
          </p:cNvSpPr>
          <p:nvPr/>
        </p:nvSpPr>
        <p:spPr bwMode="auto">
          <a:xfrm rot="-818430">
            <a:off x="4872039" y="404813"/>
            <a:ext cx="1119187" cy="906462"/>
          </a:xfrm>
          <a:prstGeom prst="rightArrow">
            <a:avLst>
              <a:gd name="adj1" fmla="val 50000"/>
              <a:gd name="adj2" fmla="val 30867"/>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Tree>
    <p:extLst>
      <p:ext uri="{BB962C8B-B14F-4D97-AF65-F5344CB8AC3E}">
        <p14:creationId xmlns:p14="http://schemas.microsoft.com/office/powerpoint/2010/main" val="3025582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checkerboard(across)">
                                      <p:cBhvr>
                                        <p:cTn id="7" dur="500"/>
                                        <p:tgtEl>
                                          <p:spTgt spid="38917"/>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8918"/>
                                        </p:tgtEl>
                                        <p:attrNameLst>
                                          <p:attrName>style.visibility</p:attrName>
                                        </p:attrNameLst>
                                      </p:cBhvr>
                                      <p:to>
                                        <p:strVal val="visible"/>
                                      </p:to>
                                    </p:set>
                                    <p:animEffect transition="in" filter="checkerboard(across)">
                                      <p:cBhvr>
                                        <p:cTn id="11" dur="500"/>
                                        <p:tgtEl>
                                          <p:spTgt spid="38918"/>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38919"/>
                                        </p:tgtEl>
                                        <p:attrNameLst>
                                          <p:attrName>style.visibility</p:attrName>
                                        </p:attrNameLst>
                                      </p:cBhvr>
                                      <p:to>
                                        <p:strVal val="visible"/>
                                      </p:to>
                                    </p:set>
                                    <p:animEffect transition="in" filter="checkerboard(across)">
                                      <p:cBhvr>
                                        <p:cTn id="15" dur="500"/>
                                        <p:tgtEl>
                                          <p:spTgt spid="38919"/>
                                        </p:tgtEl>
                                      </p:cBhvr>
                                    </p:animEffect>
                                  </p:childTnLst>
                                </p:cTn>
                              </p:par>
                            </p:childTnLst>
                          </p:cTn>
                        </p:par>
                        <p:par>
                          <p:cTn id="16" fill="hold" nodeType="afterGroup">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38920"/>
                                        </p:tgtEl>
                                        <p:attrNameLst>
                                          <p:attrName>style.visibility</p:attrName>
                                        </p:attrNameLst>
                                      </p:cBhvr>
                                      <p:to>
                                        <p:strVal val="visible"/>
                                      </p:to>
                                    </p:set>
                                    <p:animEffect transition="in" filter="checkerboard(across)">
                                      <p:cBhvr>
                                        <p:cTn id="19" dur="500"/>
                                        <p:tgtEl>
                                          <p:spTgt spid="38920"/>
                                        </p:tgtEl>
                                      </p:cBhvr>
                                    </p:animEffect>
                                  </p:childTnLst>
                                </p:cTn>
                              </p:par>
                            </p:childTnLst>
                          </p:cTn>
                        </p:par>
                        <p:par>
                          <p:cTn id="20" fill="hold" nodeType="afterGroup">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checkerboard(across)">
                                      <p:cBhvr>
                                        <p:cTn id="23" dur="500"/>
                                        <p:tgtEl>
                                          <p:spTgt spid="38921"/>
                                        </p:tgtEl>
                                      </p:cBhvr>
                                    </p:animEffect>
                                  </p:childTnLst>
                                </p:cTn>
                              </p:par>
                            </p:childTnLst>
                          </p:cTn>
                        </p:par>
                        <p:par>
                          <p:cTn id="24" fill="hold" nodeType="afterGroup">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38922"/>
                                        </p:tgtEl>
                                        <p:attrNameLst>
                                          <p:attrName>style.visibility</p:attrName>
                                        </p:attrNameLst>
                                      </p:cBhvr>
                                      <p:to>
                                        <p:strVal val="visible"/>
                                      </p:to>
                                    </p:set>
                                    <p:animEffect transition="in" filter="checkerboard(across)">
                                      <p:cBhvr>
                                        <p:cTn id="27" dur="5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8" grpId="0" animBg="1"/>
      <p:bldP spid="38919" grpId="0" animBg="1"/>
      <p:bldP spid="38920" grpId="0" animBg="1"/>
      <p:bldP spid="38921" grpId="0" animBg="1"/>
      <p:bldP spid="389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8E946-3FE5-456D-AB23-164D3EF21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672" y="989463"/>
            <a:ext cx="5250656" cy="6858000"/>
          </a:xfrm>
          <a:prstGeom prst="rect">
            <a:avLst/>
          </a:prstGeom>
        </p:spPr>
      </p:pic>
      <p:sp>
        <p:nvSpPr>
          <p:cNvPr id="3" name="TextBox 2">
            <a:extLst>
              <a:ext uri="{FF2B5EF4-FFF2-40B4-BE49-F238E27FC236}">
                <a16:creationId xmlns:a16="http://schemas.microsoft.com/office/drawing/2014/main" id="{15FA56D0-7D54-43BC-B76B-E6C0A848005C}"/>
              </a:ext>
            </a:extLst>
          </p:cNvPr>
          <p:cNvSpPr txBox="1"/>
          <p:nvPr/>
        </p:nvSpPr>
        <p:spPr>
          <a:xfrm>
            <a:off x="3500732" y="81202"/>
            <a:ext cx="5220596" cy="769441"/>
          </a:xfrm>
          <a:prstGeom prst="rect">
            <a:avLst/>
          </a:prstGeom>
          <a:noFill/>
        </p:spPr>
        <p:txBody>
          <a:bodyPr wrap="none" rtlCol="0">
            <a:spAutoFit/>
          </a:bodyPr>
          <a:lstStyle/>
          <a:p>
            <a:r>
              <a:rPr lang="en-NZ" sz="4400" dirty="0">
                <a:solidFill>
                  <a:schemeClr val="accent2"/>
                </a:solidFill>
              </a:rPr>
              <a:t>Why Passchendaele?</a:t>
            </a:r>
          </a:p>
        </p:txBody>
      </p:sp>
      <p:sp>
        <p:nvSpPr>
          <p:cNvPr id="4" name="Oval 3">
            <a:extLst>
              <a:ext uri="{FF2B5EF4-FFF2-40B4-BE49-F238E27FC236}">
                <a16:creationId xmlns:a16="http://schemas.microsoft.com/office/drawing/2014/main" id="{E2A7DA7D-C2C5-4E45-82B9-7F7BC5634646}"/>
              </a:ext>
            </a:extLst>
          </p:cNvPr>
          <p:cNvSpPr/>
          <p:nvPr/>
        </p:nvSpPr>
        <p:spPr>
          <a:xfrm>
            <a:off x="5638800" y="989463"/>
            <a:ext cx="914400" cy="9144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86695DB-C2E1-4AA3-AB58-01366F243C0C}"/>
                  </a:ext>
                </a:extLst>
              </p14:cNvPr>
              <p14:cNvContentPartPr/>
              <p14:nvPr/>
            </p14:nvContentPartPr>
            <p14:xfrm>
              <a:off x="6579714" y="3936357"/>
              <a:ext cx="696600" cy="346320"/>
            </p14:xfrm>
          </p:contentPart>
        </mc:Choice>
        <mc:Fallback xmlns="">
          <p:pic>
            <p:nvPicPr>
              <p:cNvPr id="8" name="Ink 7">
                <a:extLst>
                  <a:ext uri="{FF2B5EF4-FFF2-40B4-BE49-F238E27FC236}">
                    <a16:creationId xmlns:a16="http://schemas.microsoft.com/office/drawing/2014/main" id="{786695DB-C2E1-4AA3-AB58-01366F243C0C}"/>
                  </a:ext>
                </a:extLst>
              </p:cNvPr>
              <p:cNvPicPr/>
              <p:nvPr/>
            </p:nvPicPr>
            <p:blipFill>
              <a:blip r:embed="rId4"/>
              <a:stretch>
                <a:fillRect/>
              </a:stretch>
            </p:blipFill>
            <p:spPr>
              <a:xfrm>
                <a:off x="6562074" y="3918717"/>
                <a:ext cx="732240" cy="381960"/>
              </a:xfrm>
              <a:prstGeom prst="rect">
                <a:avLst/>
              </a:prstGeom>
            </p:spPr>
          </p:pic>
        </mc:Fallback>
      </mc:AlternateContent>
      <p:sp>
        <p:nvSpPr>
          <p:cNvPr id="9" name="TextBox 8">
            <a:extLst>
              <a:ext uri="{FF2B5EF4-FFF2-40B4-BE49-F238E27FC236}">
                <a16:creationId xmlns:a16="http://schemas.microsoft.com/office/drawing/2014/main" id="{8573CBD7-7142-491A-893C-2AD4E8FA7638}"/>
              </a:ext>
            </a:extLst>
          </p:cNvPr>
          <p:cNvSpPr txBox="1"/>
          <p:nvPr/>
        </p:nvSpPr>
        <p:spPr>
          <a:xfrm>
            <a:off x="9589478" y="2196123"/>
            <a:ext cx="1828800" cy="3046988"/>
          </a:xfrm>
          <a:prstGeom prst="rect">
            <a:avLst/>
          </a:prstGeom>
          <a:solidFill>
            <a:schemeClr val="accent1"/>
          </a:solidFill>
        </p:spPr>
        <p:txBody>
          <a:bodyPr wrap="square" rtlCol="0">
            <a:spAutoFit/>
          </a:bodyPr>
          <a:lstStyle/>
          <a:p>
            <a:pPr marL="285750" indent="-285750">
              <a:buFont typeface="Arial" panose="020B0604020202020204" pitchFamily="34" charset="0"/>
              <a:buChar char="•"/>
            </a:pPr>
            <a:r>
              <a:rPr lang="en-NZ" sz="3200" dirty="0"/>
              <a:t>U-Boat base</a:t>
            </a:r>
          </a:p>
          <a:p>
            <a:endParaRPr lang="en-NZ" sz="3200" dirty="0"/>
          </a:p>
          <a:p>
            <a:pPr marL="285750" indent="-285750">
              <a:buFont typeface="Arial" panose="020B0604020202020204" pitchFamily="34" charset="0"/>
              <a:buChar char="•"/>
            </a:pPr>
            <a:r>
              <a:rPr lang="en-NZ" sz="3200" dirty="0" err="1"/>
              <a:t>Staden-Roulers</a:t>
            </a:r>
            <a:r>
              <a:rPr lang="en-NZ" sz="3200" dirty="0"/>
              <a:t> railway</a:t>
            </a:r>
          </a:p>
        </p:txBody>
      </p:sp>
      <p:sp>
        <p:nvSpPr>
          <p:cNvPr id="11" name="Oval 10">
            <a:extLst>
              <a:ext uri="{FF2B5EF4-FFF2-40B4-BE49-F238E27FC236}">
                <a16:creationId xmlns:a16="http://schemas.microsoft.com/office/drawing/2014/main" id="{3EBEE34C-2B1E-4366-AAE3-0054FC35FD7A}"/>
              </a:ext>
            </a:extLst>
          </p:cNvPr>
          <p:cNvSpPr/>
          <p:nvPr/>
        </p:nvSpPr>
        <p:spPr>
          <a:xfrm>
            <a:off x="6419589" y="4444764"/>
            <a:ext cx="833600" cy="74617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Multiplication Sign 12">
            <a:extLst>
              <a:ext uri="{FF2B5EF4-FFF2-40B4-BE49-F238E27FC236}">
                <a16:creationId xmlns:a16="http://schemas.microsoft.com/office/drawing/2014/main" id="{F0BEAB04-118B-4719-9A28-01945C53726A}"/>
              </a:ext>
            </a:extLst>
          </p:cNvPr>
          <p:cNvSpPr/>
          <p:nvPr/>
        </p:nvSpPr>
        <p:spPr>
          <a:xfrm>
            <a:off x="6795989" y="3877659"/>
            <a:ext cx="383722" cy="398879"/>
          </a:xfrm>
          <a:prstGeom prst="mathMultipl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12B9E81D-9A8D-41D4-ACC5-E9764983044F}"/>
              </a:ext>
            </a:extLst>
          </p:cNvPr>
          <p:cNvSpPr/>
          <p:nvPr/>
        </p:nvSpPr>
        <p:spPr>
          <a:xfrm>
            <a:off x="5181600" y="4954137"/>
            <a:ext cx="914400" cy="746173"/>
          </a:xfrm>
          <a:prstGeom prst="ellipse">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15BEFA6F-F875-4705-BF65-01010912FA05}"/>
              </a:ext>
            </a:extLst>
          </p:cNvPr>
          <p:cNvSpPr/>
          <p:nvPr/>
        </p:nvSpPr>
        <p:spPr>
          <a:xfrm>
            <a:off x="5423769" y="5863819"/>
            <a:ext cx="557409" cy="41172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6447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2798A-2C72-49BD-B536-050B215BF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122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E1FEB1-3EE9-465D-957A-8CF086979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21" y="0"/>
            <a:ext cx="10864158" cy="6858000"/>
          </a:xfrm>
          <a:prstGeom prst="rect">
            <a:avLst/>
          </a:prstGeom>
        </p:spPr>
      </p:pic>
    </p:spTree>
    <p:extLst>
      <p:ext uri="{BB962C8B-B14F-4D97-AF65-F5344CB8AC3E}">
        <p14:creationId xmlns:p14="http://schemas.microsoft.com/office/powerpoint/2010/main" val="1209922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field&#10;&#10;Description automatically generated">
            <a:extLst>
              <a:ext uri="{FF2B5EF4-FFF2-40B4-BE49-F238E27FC236}">
                <a16:creationId xmlns:a16="http://schemas.microsoft.com/office/drawing/2014/main" id="{E208EB43-48F6-4D64-B09C-5B7191B361D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119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9728F-A05E-4A8C-AE89-6310A1ED0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56" y="0"/>
            <a:ext cx="10500287" cy="6858000"/>
          </a:xfrm>
          <a:prstGeom prst="rect">
            <a:avLst/>
          </a:prstGeom>
        </p:spPr>
      </p:pic>
    </p:spTree>
    <p:extLst>
      <p:ext uri="{BB962C8B-B14F-4D97-AF65-F5344CB8AC3E}">
        <p14:creationId xmlns:p14="http://schemas.microsoft.com/office/powerpoint/2010/main" val="380380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07AF2-5B27-4730-BF0F-181F0F734E6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61114" y="-1575115"/>
            <a:ext cx="13953113" cy="8550137"/>
          </a:xfrm>
          <a:prstGeom prst="rect">
            <a:avLst/>
          </a:prstGeom>
        </p:spPr>
      </p:pic>
      <p:sp>
        <p:nvSpPr>
          <p:cNvPr id="48130" name="Rectangle 4"/>
          <p:cNvSpPr>
            <a:spLocks noGrp="1" noChangeArrowheads="1"/>
          </p:cNvSpPr>
          <p:nvPr>
            <p:ph type="title"/>
          </p:nvPr>
        </p:nvSpPr>
        <p:spPr bwMode="auto">
          <a:xfrm>
            <a:off x="3385459" y="2207623"/>
            <a:ext cx="7206340" cy="4095205"/>
          </a:xfrm>
          <a:solidFill>
            <a:schemeClr val="accent2">
              <a:lumMod val="20000"/>
              <a:lumOff val="80000"/>
            </a:schemeClr>
          </a:solidFill>
        </p:spPr>
        <p:txBody>
          <a:bodyPr vert="horz" wrap="square" lIns="91440" tIns="45720" rIns="91440" bIns="45720" numCol="1" anchor="t" anchorCtr="0" compatLnSpc="1">
            <a:prstTxWarp prst="textNoShape">
              <a:avLst/>
            </a:prstTxWarp>
            <a:noAutofit/>
          </a:bodyPr>
          <a:lstStyle/>
          <a:p>
            <a:pPr eaLnBrk="1" hangingPunct="1"/>
            <a:r>
              <a:rPr lang="en-GB" altLang="en-US" sz="2800" b="1" cap="none" dirty="0">
                <a:solidFill>
                  <a:schemeClr val="accent2"/>
                </a:solidFill>
                <a:latin typeface="Arial" panose="020B0604020202020204" pitchFamily="34" charset="0"/>
                <a:cs typeface="Arial" panose="020B0604020202020204" pitchFamily="34" charset="0"/>
              </a:rPr>
              <a:t>Unfortunately it is raining and the sun hasn’t the power to dry the ground so late in the year. </a:t>
            </a:r>
            <a:br>
              <a:rPr lang="en-GB" altLang="en-US" sz="2800" b="1" cap="none" dirty="0">
                <a:solidFill>
                  <a:schemeClr val="accent2"/>
                </a:solidFill>
                <a:latin typeface="Arial" panose="020B0604020202020204" pitchFamily="34" charset="0"/>
                <a:cs typeface="Arial" panose="020B0604020202020204" pitchFamily="34" charset="0"/>
              </a:rPr>
            </a:br>
            <a:r>
              <a:rPr lang="en-GB" altLang="en-US" sz="2800" b="1" cap="none" dirty="0">
                <a:solidFill>
                  <a:schemeClr val="accent2"/>
                </a:solidFill>
                <a:highlight>
                  <a:srgbClr val="FFFF00"/>
                </a:highlight>
                <a:latin typeface="Arial" panose="020B0604020202020204" pitchFamily="34" charset="0"/>
                <a:cs typeface="Arial" panose="020B0604020202020204" pitchFamily="34" charset="0"/>
              </a:rPr>
              <a:t>We’ve got a very muddy time in front of us, and that means a lot. The mud is a much worse enemy than the Germans who did not, today, put up much of a show of resistance.’			</a:t>
            </a:r>
            <a:br>
              <a:rPr lang="en-GB" altLang="en-US" sz="2800" b="1" cap="none" dirty="0">
                <a:solidFill>
                  <a:schemeClr val="accent2"/>
                </a:solidFill>
                <a:highlight>
                  <a:srgbClr val="FFFF00"/>
                </a:highlight>
                <a:latin typeface="Arial" panose="020B0604020202020204" pitchFamily="34" charset="0"/>
                <a:cs typeface="Arial" panose="020B0604020202020204" pitchFamily="34" charset="0"/>
              </a:rPr>
            </a:br>
            <a:r>
              <a:rPr lang="en-GB" altLang="en-US" sz="2800" b="1" cap="none" dirty="0">
                <a:solidFill>
                  <a:schemeClr val="accent2"/>
                </a:solidFill>
                <a:highlight>
                  <a:srgbClr val="FFFF00"/>
                </a:highlight>
                <a:latin typeface="Arial" panose="020B0604020202020204" pitchFamily="34" charset="0"/>
                <a:cs typeface="Arial" panose="020B0604020202020204" pitchFamily="34" charset="0"/>
              </a:rPr>
              <a:t>Russell, 4 October 1917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8358" y="1659633"/>
            <a:ext cx="7343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normAutofit fontScale="90000"/>
          </a:bodyPr>
          <a:lstStyle/>
          <a:p>
            <a:pPr algn="ctr" eaLnBrk="1" hangingPunct="1">
              <a:defRPr/>
            </a:pPr>
            <a:r>
              <a:rPr lang="en-GB" sz="4000" b="1" dirty="0">
                <a:solidFill>
                  <a:schemeClr val="accent2"/>
                </a:solidFill>
                <a:effectLst>
                  <a:outerShdw blurRad="38100" dist="38100" dir="2700000" algn="tl">
                    <a:srgbClr val="808080"/>
                  </a:outerShdw>
                </a:effectLst>
              </a:rPr>
              <a:t>‘</a:t>
            </a:r>
            <a:r>
              <a:rPr lang="en-GB" sz="4000" b="1" dirty="0">
                <a:solidFill>
                  <a:schemeClr val="accent2"/>
                </a:solidFill>
                <a:effectLst>
                  <a:outerShdw blurRad="38100" dist="38100" dir="2700000" algn="tl">
                    <a:srgbClr val="808080"/>
                  </a:outerShdw>
                </a:effectLst>
                <a:latin typeface="Arial" pitchFamily="34" charset="0"/>
                <a:cs typeface="Arial" pitchFamily="34" charset="0"/>
              </a:rPr>
              <a:t>Gunfire always seemed to bring on the rain’</a:t>
            </a:r>
          </a:p>
        </p:txBody>
      </p:sp>
      <p:sp>
        <p:nvSpPr>
          <p:cNvPr id="2" name="TextBox 1">
            <a:extLst>
              <a:ext uri="{FF2B5EF4-FFF2-40B4-BE49-F238E27FC236}">
                <a16:creationId xmlns:a16="http://schemas.microsoft.com/office/drawing/2014/main" id="{788A2171-C34B-42A5-AFCD-542F5864F5A3}"/>
              </a:ext>
            </a:extLst>
          </p:cNvPr>
          <p:cNvSpPr txBox="1"/>
          <p:nvPr/>
        </p:nvSpPr>
        <p:spPr>
          <a:xfrm>
            <a:off x="163840" y="2333296"/>
            <a:ext cx="3746008" cy="3067506"/>
          </a:xfrm>
          <a:prstGeom prst="rect">
            <a:avLst/>
          </a:prstGeom>
          <a:solidFill>
            <a:schemeClr val="accent1"/>
          </a:solidFill>
        </p:spPr>
        <p:txBody>
          <a:bodyPr wrap="square" rtlCol="0">
            <a:spAutoFit/>
          </a:bodyPr>
          <a:lstStyle/>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“Genl. Percival [49</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NZ" sz="2800" dirty="0" err="1">
                <a:effectLst/>
                <a:latin typeface="Calibri" panose="020F0502020204030204" pitchFamily="34" charset="0"/>
                <a:ea typeface="Times New Roman" panose="02020603050405020304" pitchFamily="18" charset="0"/>
                <a:cs typeface="Times New Roman" panose="02020603050405020304" pitchFamily="18" charset="0"/>
              </a:rPr>
              <a:t>Div</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my successor, and I walked up to Spree Farm - wanted him to see roads.”</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NZ" sz="3200" baseline="30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NZ" sz="3200" baseline="30000" dirty="0">
                <a:latin typeface="Calibri" panose="020F0502020204030204" pitchFamily="34" charset="0"/>
                <a:cs typeface="Times New Roman" panose="02020603050405020304" pitchFamily="18" charset="0"/>
              </a:rPr>
              <a:t>Major-General Russell Diary 5 October 2017</a:t>
            </a:r>
            <a:endParaRPr lang="en-NZ" sz="3200" dirty="0"/>
          </a:p>
        </p:txBody>
      </p:sp>
      <p:pic>
        <p:nvPicPr>
          <p:cNvPr id="4" name="Picture 3" descr="A picture containing person, white, old&#10;&#10;Description automatically generated">
            <a:extLst>
              <a:ext uri="{FF2B5EF4-FFF2-40B4-BE49-F238E27FC236}">
                <a16:creationId xmlns:a16="http://schemas.microsoft.com/office/drawing/2014/main" id="{CA94D06D-D0E9-4347-9253-D1D8A733B05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74014" y="4938861"/>
            <a:ext cx="1236726" cy="1168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08439" y="762000"/>
            <a:ext cx="4124325" cy="6096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3359150" y="4652963"/>
            <a:ext cx="1728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en-GB" altLang="en-US" sz="4400">
              <a:solidFill>
                <a:srgbClr val="FFFFFF"/>
              </a:solidFill>
              <a:latin typeface="Times" panose="02020603050405020304" pitchFamily="18" charset="0"/>
            </a:endParaRPr>
          </a:p>
        </p:txBody>
      </p:sp>
      <p:sp>
        <p:nvSpPr>
          <p:cNvPr id="43013" name="Rectangle 5"/>
          <p:cNvSpPr>
            <a:spLocks noGrp="1" noChangeArrowheads="1"/>
          </p:cNvSpPr>
          <p:nvPr>
            <p:ph type="title"/>
          </p:nvPr>
        </p:nvSpPr>
        <p:spPr>
          <a:xfrm>
            <a:off x="1493158" y="31706"/>
            <a:ext cx="9154886" cy="1178243"/>
          </a:xfrm>
          <a:noFill/>
          <a:ln/>
        </p:spPr>
        <p:txBody>
          <a:bodyPr/>
          <a:lstStyle/>
          <a:p>
            <a:pPr algn="ctr"/>
            <a:r>
              <a:rPr lang="en-GB" altLang="en-US" sz="2100" dirty="0">
                <a:solidFill>
                  <a:schemeClr val="accent2"/>
                </a:solidFill>
                <a:latin typeface="Arial Black" panose="020B0A04020102020204" pitchFamily="34" charset="0"/>
              </a:rPr>
              <a:t>Godley’s Pride leads to Disaster 9 and 12 October 1917</a:t>
            </a:r>
          </a:p>
        </p:txBody>
      </p:sp>
      <p:sp>
        <p:nvSpPr>
          <p:cNvPr id="43015" name="AutoShape 7"/>
          <p:cNvSpPr>
            <a:spLocks noChangeArrowheads="1"/>
          </p:cNvSpPr>
          <p:nvPr/>
        </p:nvSpPr>
        <p:spPr bwMode="auto">
          <a:xfrm rot="-1839968">
            <a:off x="5448301" y="1268413"/>
            <a:ext cx="542925" cy="690562"/>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43016" name="AutoShape 8"/>
          <p:cNvSpPr>
            <a:spLocks noChangeArrowheads="1"/>
          </p:cNvSpPr>
          <p:nvPr/>
        </p:nvSpPr>
        <p:spPr bwMode="auto">
          <a:xfrm rot="-1839968">
            <a:off x="5880101" y="1773238"/>
            <a:ext cx="542925" cy="690562"/>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43017" name="AutoShape 9"/>
          <p:cNvSpPr>
            <a:spLocks noChangeArrowheads="1"/>
          </p:cNvSpPr>
          <p:nvPr/>
        </p:nvSpPr>
        <p:spPr bwMode="auto">
          <a:xfrm rot="-1839968">
            <a:off x="5880101" y="981076"/>
            <a:ext cx="542925" cy="690563"/>
          </a:xfrm>
          <a:prstGeom prst="rightArrow">
            <a:avLst>
              <a:gd name="adj1" fmla="val 50000"/>
              <a:gd name="adj2" fmla="val 25000"/>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
        <p:nvSpPr>
          <p:cNvPr id="43018" name="AutoShape 10"/>
          <p:cNvSpPr>
            <a:spLocks noChangeArrowheads="1"/>
          </p:cNvSpPr>
          <p:nvPr/>
        </p:nvSpPr>
        <p:spPr bwMode="auto">
          <a:xfrm rot="-1839968">
            <a:off x="6456364" y="2060576"/>
            <a:ext cx="542925" cy="690563"/>
          </a:xfrm>
          <a:prstGeom prst="rightArrow">
            <a:avLst>
              <a:gd name="adj1" fmla="val 49315"/>
              <a:gd name="adj2" fmla="val 29606"/>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NZ" sz="4400">
              <a:solidFill>
                <a:srgbClr val="FFFFFF"/>
              </a:solidFill>
              <a:latin typeface="Times" panose="02020603050405020304" pitchFamily="18" charset="0"/>
            </a:endParaRPr>
          </a:p>
        </p:txBody>
      </p:sp>
    </p:spTree>
    <p:extLst>
      <p:ext uri="{BB962C8B-B14F-4D97-AF65-F5344CB8AC3E}">
        <p14:creationId xmlns:p14="http://schemas.microsoft.com/office/powerpoint/2010/main" val="2201833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checkerboard(across)">
                                      <p:cBhvr>
                                        <p:cTn id="7" dur="5000"/>
                                        <p:tgtEl>
                                          <p:spTgt spid="430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3016"/>
                                        </p:tgtEl>
                                        <p:attrNameLst>
                                          <p:attrName>style.visibility</p:attrName>
                                        </p:attrNameLst>
                                      </p:cBhvr>
                                      <p:to>
                                        <p:strVal val="visible"/>
                                      </p:to>
                                    </p:set>
                                    <p:animEffect transition="in" filter="checkerboard(across)">
                                      <p:cBhvr>
                                        <p:cTn id="10" dur="3000"/>
                                        <p:tgtEl>
                                          <p:spTgt spid="430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43015"/>
                                        </p:tgtEl>
                                      </p:cBhvr>
                                    </p:animEffect>
                                    <p:set>
                                      <p:cBhvr>
                                        <p:cTn id="15" dur="1" fill="hold">
                                          <p:stCondLst>
                                            <p:cond delay="499"/>
                                          </p:stCondLst>
                                        </p:cTn>
                                        <p:tgtEl>
                                          <p:spTgt spid="43015"/>
                                        </p:tgtEl>
                                        <p:attrNameLst>
                                          <p:attrName>style.visibility</p:attrName>
                                        </p:attrNameLst>
                                      </p:cBhvr>
                                      <p:to>
                                        <p:strVal val="hidden"/>
                                      </p:to>
                                    </p:set>
                                  </p:childTnLst>
                                </p:cTn>
                              </p:par>
                            </p:childTnLst>
                          </p:cTn>
                        </p:par>
                        <p:par>
                          <p:cTn id="16" fill="hold" nodeType="afterGroup">
                            <p:stCondLst>
                              <p:cond delay="500"/>
                            </p:stCondLst>
                            <p:childTnLst>
                              <p:par>
                                <p:cTn id="17" presetID="5" presetClass="exit" presetSubtype="10" fill="hold" grpId="1" nodeType="afterEffect">
                                  <p:stCondLst>
                                    <p:cond delay="0"/>
                                  </p:stCondLst>
                                  <p:childTnLst>
                                    <p:animEffect transition="out" filter="checkerboard(across)">
                                      <p:cBhvr>
                                        <p:cTn id="18" dur="500"/>
                                        <p:tgtEl>
                                          <p:spTgt spid="43016"/>
                                        </p:tgtEl>
                                      </p:cBhvr>
                                    </p:animEffect>
                                    <p:set>
                                      <p:cBhvr>
                                        <p:cTn id="19" dur="1" fill="hold">
                                          <p:stCondLst>
                                            <p:cond delay="499"/>
                                          </p:stCondLst>
                                        </p:cTn>
                                        <p:tgtEl>
                                          <p:spTgt spid="43016"/>
                                        </p:tgtEl>
                                        <p:attrNameLst>
                                          <p:attrName>style.visibility</p:attrName>
                                        </p:attrNameLst>
                                      </p:cBhvr>
                                      <p:to>
                                        <p:strVal val="hidden"/>
                                      </p:to>
                                    </p:set>
                                  </p:childTnLst>
                                </p:cTn>
                              </p:par>
                              <p:par>
                                <p:cTn id="20" presetID="5" presetClass="entr" presetSubtype="10" fill="hold" grpId="0" nodeType="with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checkerboard(across)">
                                      <p:cBhvr>
                                        <p:cTn id="22" dur="3000"/>
                                        <p:tgtEl>
                                          <p:spTgt spid="430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43018"/>
                                        </p:tgtEl>
                                        <p:attrNameLst>
                                          <p:attrName>style.visibility</p:attrName>
                                        </p:attrNameLst>
                                      </p:cBhvr>
                                      <p:to>
                                        <p:strVal val="visible"/>
                                      </p:to>
                                    </p:set>
                                    <p:animEffect transition="in" filter="checkerboard(across)">
                                      <p:cBhvr>
                                        <p:cTn id="25" dur="500"/>
                                        <p:tgtEl>
                                          <p:spTgt spid="43018"/>
                                        </p:tgtEl>
                                      </p:cBhvr>
                                    </p:animEffect>
                                  </p:childTnLst>
                                </p:cTn>
                              </p:par>
                              <p:par>
                                <p:cTn id="26" presetID="5" presetClass="entr" presetSubtype="10" fill="hold" grpId="1" nodeType="withEffect">
                                  <p:stCondLst>
                                    <p:cond delay="0"/>
                                  </p:stCondLst>
                                  <p:childTnLst>
                                    <p:set>
                                      <p:cBhvr>
                                        <p:cTn id="27" dur="1" fill="hold">
                                          <p:stCondLst>
                                            <p:cond delay="0"/>
                                          </p:stCondLst>
                                        </p:cTn>
                                        <p:tgtEl>
                                          <p:spTgt spid="43018"/>
                                        </p:tgtEl>
                                        <p:attrNameLst>
                                          <p:attrName>style.visibility</p:attrName>
                                        </p:attrNameLst>
                                      </p:cBhvr>
                                      <p:to>
                                        <p:strVal val="visible"/>
                                      </p:to>
                                    </p:set>
                                    <p:animEffect transition="in" filter="checkerboard(across)">
                                      <p:cBhvr>
                                        <p:cTn id="28" dur="30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5" grpId="1" animBg="1"/>
      <p:bldP spid="43016" grpId="0" animBg="1"/>
      <p:bldP spid="43016" grpId="1" animBg="1"/>
      <p:bldP spid="43017" grpId="0" animBg="1"/>
      <p:bldP spid="43018" grpId="0" animBg="1"/>
      <p:bldP spid="430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with medium confidence">
            <a:extLst>
              <a:ext uri="{FF2B5EF4-FFF2-40B4-BE49-F238E27FC236}">
                <a16:creationId xmlns:a16="http://schemas.microsoft.com/office/drawing/2014/main" id="{04687EB5-CEC1-43BA-9AF6-3B7A25D39A2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2688964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37B26-3DD6-4CFE-8921-C85B2D9C9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12172950" cy="6858000"/>
          </a:xfrm>
          <a:prstGeom prst="rect">
            <a:avLst/>
          </a:prstGeom>
        </p:spPr>
      </p:pic>
      <p:sp>
        <p:nvSpPr>
          <p:cNvPr id="3" name="TextBox 2">
            <a:extLst>
              <a:ext uri="{FF2B5EF4-FFF2-40B4-BE49-F238E27FC236}">
                <a16:creationId xmlns:a16="http://schemas.microsoft.com/office/drawing/2014/main" id="{D59651C1-0497-4170-AC22-150202EEDC97}"/>
              </a:ext>
            </a:extLst>
          </p:cNvPr>
          <p:cNvSpPr txBox="1"/>
          <p:nvPr/>
        </p:nvSpPr>
        <p:spPr>
          <a:xfrm>
            <a:off x="1080352" y="4475425"/>
            <a:ext cx="10470517" cy="2382575"/>
          </a:xfrm>
          <a:prstGeom prst="rect">
            <a:avLst/>
          </a:prstGeom>
          <a:solidFill>
            <a:schemeClr val="accent1"/>
          </a:solidFill>
        </p:spPr>
        <p:txBody>
          <a:bodyPr wrap="square" rtlCol="0">
            <a:spAutoFit/>
          </a:bodyPr>
          <a:lstStyle/>
          <a:p>
            <a:pPr>
              <a:lnSpc>
                <a:spcPct val="120000"/>
              </a:lnSpc>
              <a:spcAft>
                <a:spcPts val="1000"/>
              </a:spcAft>
            </a:pP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“Guns out of action were in every case either completely bogged or else blocked on the road”. . </a:t>
            </a:r>
          </a:p>
          <a:p>
            <a:pPr>
              <a:lnSpc>
                <a:spcPct val="120000"/>
              </a:lnSpc>
              <a:spcAft>
                <a:spcPts val="1000"/>
              </a:spcAft>
            </a:pP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Narrative of Operations of New Zealand Divisional Artillery. </a:t>
            </a:r>
          </a:p>
          <a:p>
            <a:pPr>
              <a:lnSpc>
                <a:spcPct val="120000"/>
              </a:lnSpc>
              <a:spcAft>
                <a:spcPts val="1000"/>
              </a:spcAft>
            </a:pP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From 1</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to 20</a:t>
            </a:r>
            <a:r>
              <a:rPr lang="en-NZ"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October, 1917, WA 50/4/32, ANZ.</a:t>
            </a:r>
          </a:p>
        </p:txBody>
      </p:sp>
    </p:spTree>
    <p:extLst>
      <p:ext uri="{BB962C8B-B14F-4D97-AF65-F5344CB8AC3E}">
        <p14:creationId xmlns:p14="http://schemas.microsoft.com/office/powerpoint/2010/main" val="2656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95339"/>
            <a:ext cx="80772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57116F5-CE41-4D9C-BF4D-8F08AD63C729}"/>
              </a:ext>
            </a:extLst>
          </p:cNvPr>
          <p:cNvSpPr>
            <a:spLocks noGrp="1" noChangeArrowheads="1"/>
          </p:cNvSpPr>
          <p:nvPr>
            <p:ph type="ctrTitle"/>
          </p:nvPr>
        </p:nvSpPr>
        <p:spPr bwMode="auto">
          <a:xfrm>
            <a:off x="2286000" y="1752600"/>
            <a:ext cx="3594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lnSpc>
                <a:spcPct val="90000"/>
              </a:lnSpc>
            </a:pPr>
            <a:r>
              <a:rPr lang="en-GB" altLang="en-GB" sz="4000" dirty="0">
                <a:solidFill>
                  <a:srgbClr val="990033"/>
                </a:solidFill>
                <a:latin typeface="Arial Black" panose="020B0A04020102020204" pitchFamily="34" charset="0"/>
                <a:ea typeface="ＭＳ Ｐゴシック" panose="020B0600070205080204" pitchFamily="34" charset="-128"/>
              </a:rPr>
              <a:t>Messines 1917</a:t>
            </a:r>
            <a:endParaRPr lang="en-GB" altLang="en-GB" sz="4000" dirty="0">
              <a:solidFill>
                <a:srgbClr val="990033"/>
              </a:solidFill>
              <a:ea typeface="ＭＳ Ｐゴシック" panose="020B0600070205080204" pitchFamily="34" charset="-128"/>
            </a:endParaRPr>
          </a:p>
        </p:txBody>
      </p:sp>
      <p:sp>
        <p:nvSpPr>
          <p:cNvPr id="34819" name="Rectangle 3">
            <a:extLst>
              <a:ext uri="{FF2B5EF4-FFF2-40B4-BE49-F238E27FC236}">
                <a16:creationId xmlns:a16="http://schemas.microsoft.com/office/drawing/2014/main" id="{81854728-EEFC-49EF-915E-3F262355BAF3}"/>
              </a:ext>
            </a:extLst>
          </p:cNvPr>
          <p:cNvSpPr>
            <a:spLocks noGrp="1" noChangeArrowheads="1"/>
          </p:cNvSpPr>
          <p:nvPr>
            <p:ph type="subTitle" idx="1"/>
          </p:nvPr>
        </p:nvSpPr>
        <p:spPr bwMode="auto">
          <a:xfrm>
            <a:off x="2133600" y="3429000"/>
            <a:ext cx="3746500" cy="237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en-GB" altLang="en-GB" sz="2800" dirty="0">
                <a:solidFill>
                  <a:srgbClr val="990033"/>
                </a:solidFill>
                <a:latin typeface="Arial Black" panose="020B0A04020102020204" pitchFamily="34" charset="0"/>
                <a:ea typeface="ＭＳ Ｐゴシック" panose="020B0600070205080204" pitchFamily="34" charset="-128"/>
              </a:rPr>
              <a:t>The pleasure of working in Second Army</a:t>
            </a:r>
          </a:p>
          <a:p>
            <a:pPr eaLnBrk="1" hangingPunct="1">
              <a:lnSpc>
                <a:spcPct val="90000"/>
              </a:lnSpc>
            </a:pPr>
            <a:r>
              <a:rPr lang="en-GB" altLang="en-GB" sz="2800" dirty="0">
                <a:solidFill>
                  <a:srgbClr val="990033"/>
                </a:solidFill>
                <a:latin typeface="Arial Black" panose="020B0A04020102020204" pitchFamily="34" charset="0"/>
                <a:ea typeface="ＭＳ Ｐゴシック" panose="020B0600070205080204" pitchFamily="34" charset="-128"/>
              </a:rPr>
              <a:t>Under ‘Daddy’</a:t>
            </a:r>
          </a:p>
          <a:p>
            <a:pPr eaLnBrk="1" hangingPunct="1">
              <a:lnSpc>
                <a:spcPct val="90000"/>
              </a:lnSpc>
            </a:pPr>
            <a:r>
              <a:rPr lang="en-GB" altLang="en-GB" sz="2800" dirty="0">
                <a:solidFill>
                  <a:srgbClr val="990033"/>
                </a:solidFill>
                <a:latin typeface="Arial Black" panose="020B0A04020102020204" pitchFamily="34" charset="0"/>
                <a:ea typeface="ＭＳ Ｐゴシック" panose="020B0600070205080204" pitchFamily="34" charset="-128"/>
              </a:rPr>
              <a:t>Plumer</a:t>
            </a:r>
            <a:endParaRPr lang="en-GB" altLang="en-GB" dirty="0">
              <a:solidFill>
                <a:srgbClr val="990033"/>
              </a:solidFill>
              <a:ea typeface="ＭＳ Ｐゴシック" panose="020B0600070205080204" pitchFamily="34" charset="-128"/>
            </a:endParaRPr>
          </a:p>
        </p:txBody>
      </p:sp>
      <p:pic>
        <p:nvPicPr>
          <p:cNvPr id="34820" name="Picture 4">
            <a:extLst>
              <a:ext uri="{FF2B5EF4-FFF2-40B4-BE49-F238E27FC236}">
                <a16:creationId xmlns:a16="http://schemas.microsoft.com/office/drawing/2014/main" id="{5196569D-72DC-4B4F-B838-20B77299AAD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951539" y="620713"/>
            <a:ext cx="3959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9728F-A05E-4A8C-AE89-6310A1ED0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56" y="0"/>
            <a:ext cx="10500287" cy="6858000"/>
          </a:xfrm>
          <a:prstGeom prst="rect">
            <a:avLst/>
          </a:prstGeom>
        </p:spPr>
      </p:pic>
    </p:spTree>
    <p:extLst>
      <p:ext uri="{BB962C8B-B14F-4D97-AF65-F5344CB8AC3E}">
        <p14:creationId xmlns:p14="http://schemas.microsoft.com/office/powerpoint/2010/main" val="200577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field, old&#10;&#10;Description automatically generated">
            <a:extLst>
              <a:ext uri="{FF2B5EF4-FFF2-40B4-BE49-F238E27FC236}">
                <a16:creationId xmlns:a16="http://schemas.microsoft.com/office/drawing/2014/main" id="{E69E2B85-B5C3-468F-9412-9757096DE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724" y="0"/>
            <a:ext cx="10002552" cy="6858000"/>
          </a:xfrm>
          <a:prstGeom prst="rect">
            <a:avLst/>
          </a:prstGeom>
        </p:spPr>
      </p:pic>
    </p:spTree>
    <p:extLst>
      <p:ext uri="{BB962C8B-B14F-4D97-AF65-F5344CB8AC3E}">
        <p14:creationId xmlns:p14="http://schemas.microsoft.com/office/powerpoint/2010/main" val="94423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oldiers working in a field&#10;&#10;Description automatically generated with low confidence">
            <a:extLst>
              <a:ext uri="{FF2B5EF4-FFF2-40B4-BE49-F238E27FC236}">
                <a16:creationId xmlns:a16="http://schemas.microsoft.com/office/drawing/2014/main" id="{A54C5250-EF83-4FD3-9DD7-2D2E5A2485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82952" y="612648"/>
            <a:ext cx="7626096" cy="5632704"/>
          </a:xfrm>
          <a:prstGeom prst="rect">
            <a:avLst/>
          </a:prstGeom>
        </p:spPr>
      </p:pic>
    </p:spTree>
    <p:extLst>
      <p:ext uri="{BB962C8B-B14F-4D97-AF65-F5344CB8AC3E}">
        <p14:creationId xmlns:p14="http://schemas.microsoft.com/office/powerpoint/2010/main" val="3547249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05AA-C2D4-483C-8A8E-C9777204AB0F}"/>
              </a:ext>
            </a:extLst>
          </p:cNvPr>
          <p:cNvSpPr>
            <a:spLocks noGrp="1"/>
          </p:cNvSpPr>
          <p:nvPr>
            <p:ph type="title"/>
          </p:nvPr>
        </p:nvSpPr>
        <p:spPr/>
        <p:txBody>
          <a:bodyPr>
            <a:normAutofit/>
          </a:bodyPr>
          <a:lstStyle/>
          <a:p>
            <a:r>
              <a:rPr lang="en-NZ" sz="2800" dirty="0"/>
              <a:t>The New Zealanders before Passchendaele</a:t>
            </a:r>
          </a:p>
        </p:txBody>
      </p:sp>
      <p:sp>
        <p:nvSpPr>
          <p:cNvPr id="3" name="Content Placeholder 2">
            <a:extLst>
              <a:ext uri="{FF2B5EF4-FFF2-40B4-BE49-F238E27FC236}">
                <a16:creationId xmlns:a16="http://schemas.microsoft.com/office/drawing/2014/main" id="{436BDCB7-EA9D-4418-80CE-DBD2ADF32407}"/>
              </a:ext>
            </a:extLst>
          </p:cNvPr>
          <p:cNvSpPr>
            <a:spLocks noGrp="1"/>
          </p:cNvSpPr>
          <p:nvPr>
            <p:ph sz="half" idx="1"/>
          </p:nvPr>
        </p:nvSpPr>
        <p:spPr/>
        <p:txBody>
          <a:bodyPr>
            <a:normAutofit lnSpcReduction="10000"/>
          </a:bodyPr>
          <a:lstStyle/>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Uncut wire was the cause of our failure. It is true that the Artillery barrage was quite inadequate, owing to the difficulty which had been experienced in getting guns forward, so reducing the number available, and also to the fact that with no stable platform from which to shoot, their registration was faulty and guns were frequently out of action owing to the trails or wheels shifting their position in the mud and soft ground, but, be the barrage good, bad or indifferent</a:t>
            </a:r>
            <a:r>
              <a:rPr lang="en-NZ" sz="2800" dirty="0">
                <a:latin typeface="Calibri" panose="020F0502020204030204" pitchFamily="34" charset="0"/>
                <a:ea typeface="Times New Roman" panose="02020603050405020304" pitchFamily="18" charset="0"/>
                <a:cs typeface="Times New Roman" panose="02020603050405020304" pitchFamily="18" charset="0"/>
              </a:rPr>
              <a:t>….’</a:t>
            </a:r>
            <a:r>
              <a:rPr lang="en-NZ" sz="28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Russell to Allen dated </a:t>
            </a:r>
            <a:endParaRPr lang="en-NZ" sz="3600" dirty="0"/>
          </a:p>
        </p:txBody>
      </p:sp>
      <p:sp>
        <p:nvSpPr>
          <p:cNvPr id="4" name="Text Placeholder 3">
            <a:extLst>
              <a:ext uri="{FF2B5EF4-FFF2-40B4-BE49-F238E27FC236}">
                <a16:creationId xmlns:a16="http://schemas.microsoft.com/office/drawing/2014/main" id="{248C434F-A9FA-4E95-BA5F-756ED8B689C8}"/>
              </a:ext>
            </a:extLst>
          </p:cNvPr>
          <p:cNvSpPr>
            <a:spLocks noGrp="1"/>
          </p:cNvSpPr>
          <p:nvPr>
            <p:ph type="body" idx="2"/>
          </p:nvPr>
        </p:nvSpPr>
        <p:spPr/>
        <p:txBody>
          <a:bodyPr/>
          <a:lstStyle/>
          <a:p>
            <a:endParaRPr lang="en-NZ" dirty="0"/>
          </a:p>
        </p:txBody>
      </p:sp>
      <p:pic>
        <p:nvPicPr>
          <p:cNvPr id="8" name="Picture 7">
            <a:extLst>
              <a:ext uri="{FF2B5EF4-FFF2-40B4-BE49-F238E27FC236}">
                <a16:creationId xmlns:a16="http://schemas.microsoft.com/office/drawing/2014/main" id="{6F19BA60-0134-4FD5-BBC2-2F822124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 y="1236660"/>
            <a:ext cx="3395621" cy="3207324"/>
          </a:xfrm>
          <a:prstGeom prst="rect">
            <a:avLst/>
          </a:prstGeom>
        </p:spPr>
      </p:pic>
    </p:spTree>
    <p:extLst>
      <p:ext uri="{BB962C8B-B14F-4D97-AF65-F5344CB8AC3E}">
        <p14:creationId xmlns:p14="http://schemas.microsoft.com/office/powerpoint/2010/main" val="3216688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B0B29-0A28-4F00-9208-0B6124D53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9681"/>
            <a:ext cx="9752481" cy="6967682"/>
          </a:xfrm>
          <a:prstGeom prst="rect">
            <a:avLst/>
          </a:prstGeom>
        </p:spPr>
      </p:pic>
      <p:sp>
        <p:nvSpPr>
          <p:cNvPr id="5" name="TextBox 4">
            <a:extLst>
              <a:ext uri="{FF2B5EF4-FFF2-40B4-BE49-F238E27FC236}">
                <a16:creationId xmlns:a16="http://schemas.microsoft.com/office/drawing/2014/main" id="{047730A1-B661-4C06-912E-240DECDBB62B}"/>
              </a:ext>
            </a:extLst>
          </p:cNvPr>
          <p:cNvSpPr txBox="1"/>
          <p:nvPr/>
        </p:nvSpPr>
        <p:spPr>
          <a:xfrm>
            <a:off x="219456" y="1536239"/>
            <a:ext cx="3136756" cy="584775"/>
          </a:xfrm>
          <a:prstGeom prst="rect">
            <a:avLst/>
          </a:prstGeom>
          <a:solidFill>
            <a:schemeClr val="accent1">
              <a:lumMod val="20000"/>
              <a:lumOff val="80000"/>
            </a:schemeClr>
          </a:solidFill>
        </p:spPr>
        <p:txBody>
          <a:bodyPr wrap="none" rtlCol="0">
            <a:spAutoFit/>
          </a:bodyPr>
          <a:lstStyle/>
          <a:p>
            <a:r>
              <a:rPr lang="en-NZ" sz="3200" b="1" dirty="0">
                <a:solidFill>
                  <a:schemeClr val="accent2"/>
                </a:solidFill>
              </a:rPr>
              <a:t>12 October 1917</a:t>
            </a:r>
          </a:p>
        </p:txBody>
      </p:sp>
    </p:spTree>
    <p:extLst>
      <p:ext uri="{BB962C8B-B14F-4D97-AF65-F5344CB8AC3E}">
        <p14:creationId xmlns:p14="http://schemas.microsoft.com/office/powerpoint/2010/main" val="415906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dirt&#10;&#10;Description automatically generated">
            <a:extLst>
              <a:ext uri="{FF2B5EF4-FFF2-40B4-BE49-F238E27FC236}">
                <a16:creationId xmlns:a16="http://schemas.microsoft.com/office/drawing/2014/main" id="{3F82D561-D2FE-413A-BAE9-C62DCFA52B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93301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ky, tree&#10;&#10;Description automatically generated">
            <a:extLst>
              <a:ext uri="{FF2B5EF4-FFF2-40B4-BE49-F238E27FC236}">
                <a16:creationId xmlns:a16="http://schemas.microsoft.com/office/drawing/2014/main" id="{42A2EA32-58F8-454B-AFB0-C9B113961FF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6836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field, old&#10;&#10;Description automatically generated">
            <a:extLst>
              <a:ext uri="{FF2B5EF4-FFF2-40B4-BE49-F238E27FC236}">
                <a16:creationId xmlns:a16="http://schemas.microsoft.com/office/drawing/2014/main" id="{37C82119-2A28-4A43-9F24-BCF9E56926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0" y="272034"/>
            <a:ext cx="9144000" cy="6313932"/>
          </a:xfrm>
          <a:prstGeom prst="rect">
            <a:avLst/>
          </a:prstGeom>
        </p:spPr>
      </p:pic>
    </p:spTree>
    <p:extLst>
      <p:ext uri="{BB962C8B-B14F-4D97-AF65-F5344CB8AC3E}">
        <p14:creationId xmlns:p14="http://schemas.microsoft.com/office/powerpoint/2010/main" val="594615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oldiers standing around a person lying on the ground&#10;&#10;Description automatically generated with low confidence">
            <a:extLst>
              <a:ext uri="{FF2B5EF4-FFF2-40B4-BE49-F238E27FC236}">
                <a16:creationId xmlns:a16="http://schemas.microsoft.com/office/drawing/2014/main" id="{711DC942-780D-4FD4-8C25-54028BB8E82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75535" y="558927"/>
            <a:ext cx="7440930" cy="5740146"/>
          </a:xfrm>
          <a:prstGeom prst="rect">
            <a:avLst/>
          </a:prstGeom>
        </p:spPr>
      </p:pic>
    </p:spTree>
    <p:extLst>
      <p:ext uri="{BB962C8B-B14F-4D97-AF65-F5344CB8AC3E}">
        <p14:creationId xmlns:p14="http://schemas.microsoft.com/office/powerpoint/2010/main" val="133216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CC372-A5E9-4888-95F8-B6B7F953A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18" y="0"/>
            <a:ext cx="9228194" cy="7094551"/>
          </a:xfrm>
          <a:prstGeom prst="rect">
            <a:avLst/>
          </a:prstGeom>
        </p:spPr>
      </p:pic>
      <p:sp>
        <p:nvSpPr>
          <p:cNvPr id="53250" name="Rectangle 4"/>
          <p:cNvSpPr>
            <a:spLocks noGrp="1" noChangeArrowheads="1"/>
          </p:cNvSpPr>
          <p:nvPr>
            <p:ph type="title"/>
          </p:nvPr>
        </p:nvSpPr>
        <p:spPr bwMode="auto">
          <a:xfrm>
            <a:off x="2338071" y="3306318"/>
            <a:ext cx="7930641" cy="3551682"/>
          </a:xfrm>
          <a:solidFill>
            <a:schemeClr val="accent1"/>
          </a:solidFill>
        </p:spPr>
        <p:txBody>
          <a:bodyPr vert="horz" wrap="square" lIns="91440" tIns="45720" rIns="91440" bIns="45720" numCol="1" anchor="t" anchorCtr="0" compatLnSpc="1">
            <a:prstTxWarp prst="textNoShape">
              <a:avLst/>
            </a:prstTxWarp>
            <a:noAutofit/>
          </a:bodyPr>
          <a:lstStyle/>
          <a:p>
            <a:pPr eaLnBrk="1" hangingPunct="1"/>
            <a:r>
              <a:rPr lang="en-GB" altLang="en-US" sz="3200" dirty="0">
                <a:solidFill>
                  <a:schemeClr val="accent2"/>
                </a:solidFill>
                <a:latin typeface="Arial" panose="020B0604020202020204" pitchFamily="34" charset="0"/>
                <a:cs typeface="Arial" panose="020B0604020202020204" pitchFamily="34" charset="0"/>
              </a:rPr>
              <a:t>‘</a:t>
            </a:r>
            <a:r>
              <a:rPr lang="en-GB" altLang="en-US" sz="3200" cap="none" dirty="0">
                <a:solidFill>
                  <a:schemeClr val="tx1"/>
                </a:solidFill>
                <a:latin typeface="Arial" panose="020B0604020202020204" pitchFamily="34" charset="0"/>
                <a:cs typeface="Arial" panose="020B0604020202020204" pitchFamily="34" charset="0"/>
              </a:rPr>
              <a:t>It is plain we attacked a strong position, stoutly defended with no adequate preparation, nor was the supporting barrage or rather the covering barrage such as to help us over the difficulty.’</a:t>
            </a:r>
            <a:br>
              <a:rPr lang="en-GB" altLang="en-US" sz="3200" dirty="0">
                <a:solidFill>
                  <a:schemeClr val="tx1"/>
                </a:solidFill>
                <a:latin typeface="Arial" panose="020B0604020202020204" pitchFamily="34" charset="0"/>
                <a:cs typeface="Arial" panose="020B0604020202020204" pitchFamily="34" charset="0"/>
              </a:rPr>
            </a:br>
            <a:r>
              <a:rPr lang="en-GB" altLang="en-US" sz="3200" dirty="0">
                <a:solidFill>
                  <a:schemeClr val="tx1"/>
                </a:solidFill>
                <a:latin typeface="Arial" panose="020B0604020202020204" pitchFamily="34" charset="0"/>
                <a:cs typeface="Arial" panose="020B0604020202020204" pitchFamily="34" charset="0"/>
              </a:rPr>
              <a:t>              </a:t>
            </a:r>
            <a:br>
              <a:rPr lang="en-GB" altLang="en-US" sz="3200" dirty="0">
                <a:solidFill>
                  <a:schemeClr val="tx1"/>
                </a:solidFill>
                <a:latin typeface="Arial" panose="020B0604020202020204" pitchFamily="34" charset="0"/>
                <a:cs typeface="Arial" panose="020B0604020202020204" pitchFamily="34" charset="0"/>
              </a:rPr>
            </a:br>
            <a:r>
              <a:rPr lang="en-GB" altLang="en-US" sz="3200" cap="none" dirty="0">
                <a:solidFill>
                  <a:schemeClr val="tx1"/>
                </a:solidFill>
                <a:latin typeface="Arial" panose="020B0604020202020204" pitchFamily="34" charset="0"/>
                <a:cs typeface="Arial" panose="020B0604020202020204" pitchFamily="34" charset="0"/>
              </a:rPr>
              <a:t>Russell Diary 15-16 Oct 17</a:t>
            </a:r>
          </a:p>
        </p:txBody>
      </p:sp>
      <p:sp>
        <p:nvSpPr>
          <p:cNvPr id="3" name="TextBox 2">
            <a:extLst>
              <a:ext uri="{FF2B5EF4-FFF2-40B4-BE49-F238E27FC236}">
                <a16:creationId xmlns:a16="http://schemas.microsoft.com/office/drawing/2014/main" id="{7F0B6A5E-A2AA-4CEE-B53E-D23E36A84B28}"/>
              </a:ext>
            </a:extLst>
          </p:cNvPr>
          <p:cNvSpPr txBox="1"/>
          <p:nvPr/>
        </p:nvSpPr>
        <p:spPr>
          <a:xfrm>
            <a:off x="1435608" y="374904"/>
            <a:ext cx="9573769" cy="830997"/>
          </a:xfrm>
          <a:prstGeom prst="rect">
            <a:avLst/>
          </a:prstGeom>
          <a:noFill/>
        </p:spPr>
        <p:txBody>
          <a:bodyPr wrap="square" rtlCol="0">
            <a:spAutoFit/>
          </a:bodyPr>
          <a:lstStyle/>
          <a:p>
            <a:pPr algn="ctr"/>
            <a:r>
              <a:rPr lang="en-NZ" sz="2400" b="1" dirty="0">
                <a:solidFill>
                  <a:schemeClr val="accent2"/>
                </a:solidFill>
              </a:rPr>
              <a:t>Burial of Lt Colonel George King, 1 Canterbury, former CO Pioneer Battalion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761" y="1145201"/>
            <a:ext cx="6129338" cy="4598194"/>
          </a:xfrm>
          <a:prstGeom prst="rect">
            <a:avLst/>
          </a:prstGeom>
          <a:solidFill>
            <a:schemeClr val="accent1"/>
          </a:solidFill>
        </p:spPr>
      </p:pic>
      <p:sp>
        <p:nvSpPr>
          <p:cNvPr id="78853" name="Rectangle 5"/>
          <p:cNvSpPr>
            <a:spLocks noGrp="1" noChangeArrowheads="1"/>
          </p:cNvSpPr>
          <p:nvPr>
            <p:ph type="title"/>
          </p:nvPr>
        </p:nvSpPr>
        <p:spPr>
          <a:xfrm>
            <a:off x="2879828" y="164524"/>
            <a:ext cx="6172200" cy="857250"/>
          </a:xfrm>
          <a:noFill/>
          <a:ln/>
        </p:spPr>
        <p:txBody>
          <a:bodyPr/>
          <a:lstStyle/>
          <a:p>
            <a:pPr algn="ctr"/>
            <a:r>
              <a:rPr lang="en-GB" altLang="en-US" sz="2400" b="1" dirty="0">
                <a:solidFill>
                  <a:schemeClr val="accent6"/>
                </a:solidFill>
                <a:effectLst>
                  <a:outerShdw blurRad="38100" dist="38100" dir="2700000" algn="tl">
                    <a:srgbClr val="C0C0C0"/>
                  </a:outerShdw>
                </a:effectLst>
                <a:latin typeface="Copperplate Gothic Bold" pitchFamily="34" charset="0"/>
              </a:rPr>
              <a:t>The British Expeditionary Force (BEF)</a:t>
            </a:r>
          </a:p>
        </p:txBody>
      </p:sp>
      <p:sp>
        <p:nvSpPr>
          <p:cNvPr id="78854" name="Rectangle 6"/>
          <p:cNvSpPr>
            <a:spLocks noChangeArrowheads="1"/>
          </p:cNvSpPr>
          <p:nvPr/>
        </p:nvSpPr>
        <p:spPr bwMode="auto">
          <a:xfrm>
            <a:off x="2999657" y="5057181"/>
            <a:ext cx="1010469" cy="14585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350" b="1" dirty="0">
                <a:solidFill>
                  <a:prstClr val="black"/>
                </a:solidFill>
                <a:latin typeface="Franklin Gothic Book"/>
              </a:rPr>
              <a:t>1NZ </a:t>
            </a:r>
            <a:r>
              <a:rPr lang="en-GB" altLang="en-US" sz="1350" b="1" dirty="0" err="1">
                <a:solidFill>
                  <a:prstClr val="black"/>
                </a:solidFill>
                <a:latin typeface="Franklin Gothic Book"/>
              </a:rPr>
              <a:t>Inf</a:t>
            </a:r>
            <a:r>
              <a:rPr lang="en-GB" altLang="en-US" sz="1350" b="1" dirty="0">
                <a:solidFill>
                  <a:prstClr val="black"/>
                </a:solidFill>
                <a:latin typeface="Franklin Gothic Book"/>
              </a:rPr>
              <a:t> </a:t>
            </a:r>
            <a:r>
              <a:rPr lang="en-GB" altLang="en-US" sz="1350" b="1" dirty="0" err="1">
                <a:solidFill>
                  <a:prstClr val="black"/>
                </a:solidFill>
                <a:latin typeface="Franklin Gothic Book"/>
              </a:rPr>
              <a:t>Bde</a:t>
            </a:r>
            <a:endParaRPr lang="en-GB" altLang="en-US" sz="1350" b="1" dirty="0">
              <a:solidFill>
                <a:prstClr val="black"/>
              </a:solidFill>
              <a:latin typeface="Franklin Gothic Book"/>
            </a:endParaRPr>
          </a:p>
          <a:p>
            <a:pPr algn="ct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1 </a:t>
            </a:r>
            <a:r>
              <a:rPr lang="en-GB" altLang="en-US" sz="1350" b="1" dirty="0" err="1">
                <a:solidFill>
                  <a:prstClr val="black"/>
                </a:solidFill>
                <a:latin typeface="Franklin Gothic Book"/>
              </a:rPr>
              <a:t>Auck</a:t>
            </a: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2 </a:t>
            </a:r>
            <a:r>
              <a:rPr lang="en-GB" altLang="en-US" sz="1350" b="1" dirty="0" err="1">
                <a:solidFill>
                  <a:prstClr val="black"/>
                </a:solidFill>
                <a:latin typeface="Franklin Gothic Book"/>
              </a:rPr>
              <a:t>Auck</a:t>
            </a: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1 Well</a:t>
            </a:r>
          </a:p>
          <a:p>
            <a:pPr algn="ctr"/>
            <a:r>
              <a:rPr lang="en-GB" altLang="en-US" sz="1350" b="1" dirty="0">
                <a:solidFill>
                  <a:prstClr val="black"/>
                </a:solidFill>
                <a:latin typeface="Franklin Gothic Book"/>
              </a:rPr>
              <a:t>2 Well</a:t>
            </a:r>
            <a:endParaRPr lang="en-US" altLang="en-US" sz="1350" b="1" dirty="0">
              <a:solidFill>
                <a:prstClr val="black"/>
              </a:solidFill>
              <a:latin typeface="Franklin Gothic Book"/>
            </a:endParaRPr>
          </a:p>
        </p:txBody>
      </p:sp>
      <p:sp>
        <p:nvSpPr>
          <p:cNvPr id="78855" name="Rectangle 7"/>
          <p:cNvSpPr>
            <a:spLocks noChangeArrowheads="1"/>
          </p:cNvSpPr>
          <p:nvPr/>
        </p:nvSpPr>
        <p:spPr bwMode="auto">
          <a:xfrm>
            <a:off x="4299367" y="5057181"/>
            <a:ext cx="1025128" cy="14585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350" b="1" dirty="0">
                <a:solidFill>
                  <a:prstClr val="black"/>
                </a:solidFill>
                <a:latin typeface="Franklin Gothic Book"/>
              </a:rPr>
              <a:t>2 NZ </a:t>
            </a:r>
            <a:r>
              <a:rPr lang="en-GB" altLang="en-US" sz="1350" b="1" dirty="0" err="1">
                <a:solidFill>
                  <a:prstClr val="black"/>
                </a:solidFill>
                <a:latin typeface="Franklin Gothic Book"/>
              </a:rPr>
              <a:t>Inf</a:t>
            </a:r>
            <a:r>
              <a:rPr lang="en-GB" altLang="en-US" sz="1350" b="1" dirty="0">
                <a:solidFill>
                  <a:prstClr val="black"/>
                </a:solidFill>
                <a:latin typeface="Franklin Gothic Book"/>
              </a:rPr>
              <a:t> </a:t>
            </a:r>
            <a:r>
              <a:rPr lang="en-GB" altLang="en-US" sz="1350" b="1" dirty="0" err="1">
                <a:solidFill>
                  <a:prstClr val="black"/>
                </a:solidFill>
                <a:latin typeface="Franklin Gothic Book"/>
              </a:rPr>
              <a:t>Bde</a:t>
            </a:r>
            <a:endParaRPr lang="en-GB" altLang="en-US" sz="1350" b="1" dirty="0">
              <a:solidFill>
                <a:prstClr val="black"/>
              </a:solidFill>
              <a:latin typeface="Franklin Gothic Book"/>
            </a:endParaRPr>
          </a:p>
          <a:p>
            <a:pPr algn="ct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1 Cant</a:t>
            </a:r>
          </a:p>
          <a:p>
            <a:pPr algn="ctr"/>
            <a:r>
              <a:rPr lang="en-GB" altLang="en-US" sz="1350" b="1" dirty="0">
                <a:solidFill>
                  <a:prstClr val="black"/>
                </a:solidFill>
                <a:latin typeface="Franklin Gothic Book"/>
              </a:rPr>
              <a:t>2 Cant</a:t>
            </a:r>
          </a:p>
          <a:p>
            <a:pPr algn="ctr"/>
            <a:r>
              <a:rPr lang="en-GB" altLang="en-US" sz="1350" b="1" dirty="0">
                <a:solidFill>
                  <a:prstClr val="black"/>
                </a:solidFill>
                <a:latin typeface="Franklin Gothic Book"/>
              </a:rPr>
              <a:t>1 Otago</a:t>
            </a:r>
          </a:p>
          <a:p>
            <a:pPr algn="ctr"/>
            <a:r>
              <a:rPr lang="en-GB" altLang="en-US" sz="1350" b="1" dirty="0">
                <a:solidFill>
                  <a:prstClr val="black"/>
                </a:solidFill>
                <a:latin typeface="Franklin Gothic Book"/>
              </a:rPr>
              <a:t>2 Otago</a:t>
            </a:r>
            <a:endParaRPr lang="en-US" altLang="en-US" sz="1350" b="1" dirty="0">
              <a:solidFill>
                <a:prstClr val="black"/>
              </a:solidFill>
              <a:latin typeface="Franklin Gothic Book"/>
            </a:endParaRPr>
          </a:p>
        </p:txBody>
      </p:sp>
      <p:sp>
        <p:nvSpPr>
          <p:cNvPr id="6" name="Rectangle 7"/>
          <p:cNvSpPr>
            <a:spLocks noChangeArrowheads="1"/>
          </p:cNvSpPr>
          <p:nvPr/>
        </p:nvSpPr>
        <p:spPr bwMode="auto">
          <a:xfrm>
            <a:off x="5555146" y="5057181"/>
            <a:ext cx="1025128" cy="14585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350" b="1" dirty="0">
                <a:solidFill>
                  <a:prstClr val="black"/>
                </a:solidFill>
                <a:latin typeface="Franklin Gothic Book"/>
              </a:rPr>
              <a:t>3 NZ Rifle </a:t>
            </a:r>
          </a:p>
          <a:p>
            <a:pPr algn="ctr"/>
            <a:r>
              <a:rPr lang="en-GB" altLang="en-US" sz="1350" b="1" dirty="0" err="1">
                <a:solidFill>
                  <a:prstClr val="black"/>
                </a:solidFill>
                <a:latin typeface="Franklin Gothic Book"/>
              </a:rPr>
              <a:t>Bde</a:t>
            </a: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1 Rifles</a:t>
            </a:r>
          </a:p>
          <a:p>
            <a:pPr algn="ctr"/>
            <a:r>
              <a:rPr lang="en-GB" altLang="en-US" sz="1350" b="1" dirty="0">
                <a:solidFill>
                  <a:prstClr val="black"/>
                </a:solidFill>
                <a:latin typeface="Franklin Gothic Book"/>
              </a:rPr>
              <a:t>2 Rifles</a:t>
            </a:r>
          </a:p>
          <a:p>
            <a:pPr algn="ctr"/>
            <a:r>
              <a:rPr lang="en-GB" altLang="en-US" sz="1350" b="1" dirty="0">
                <a:solidFill>
                  <a:prstClr val="black"/>
                </a:solidFill>
                <a:latin typeface="Franklin Gothic Book"/>
              </a:rPr>
              <a:t>3 Rifles</a:t>
            </a:r>
          </a:p>
          <a:p>
            <a:pPr algn="ctr"/>
            <a:r>
              <a:rPr lang="en-GB" altLang="en-US" sz="1350" b="1" dirty="0">
                <a:solidFill>
                  <a:prstClr val="black"/>
                </a:solidFill>
                <a:latin typeface="Franklin Gothic Book"/>
              </a:rPr>
              <a:t>4 Rifles</a:t>
            </a:r>
            <a:endParaRPr lang="en-US" altLang="en-US" sz="1350" b="1" dirty="0">
              <a:solidFill>
                <a:prstClr val="black"/>
              </a:solidFill>
              <a:latin typeface="Franklin Gothic Book"/>
            </a:endParaRPr>
          </a:p>
        </p:txBody>
      </p:sp>
      <p:sp>
        <p:nvSpPr>
          <p:cNvPr id="7" name="Rectangle 7"/>
          <p:cNvSpPr>
            <a:spLocks noChangeArrowheads="1"/>
          </p:cNvSpPr>
          <p:nvPr/>
        </p:nvSpPr>
        <p:spPr bwMode="auto">
          <a:xfrm>
            <a:off x="7752184" y="5057181"/>
            <a:ext cx="1080120" cy="141195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350" b="1" dirty="0">
                <a:solidFill>
                  <a:prstClr val="black"/>
                </a:solidFill>
                <a:latin typeface="Franklin Gothic Book"/>
              </a:rPr>
              <a:t>4 NZ </a:t>
            </a:r>
            <a:r>
              <a:rPr lang="en-GB" altLang="en-US" sz="1350" b="1" dirty="0" err="1">
                <a:solidFill>
                  <a:prstClr val="black"/>
                </a:solidFill>
                <a:latin typeface="Franklin Gothic Book"/>
              </a:rPr>
              <a:t>Inf</a:t>
            </a:r>
            <a:r>
              <a:rPr lang="en-GB" altLang="en-US" sz="1350" b="1" dirty="0">
                <a:solidFill>
                  <a:prstClr val="black"/>
                </a:solidFill>
                <a:latin typeface="Franklin Gothic Book"/>
              </a:rPr>
              <a:t> </a:t>
            </a:r>
            <a:r>
              <a:rPr lang="en-GB" altLang="en-US" sz="1350" b="1" dirty="0" err="1">
                <a:solidFill>
                  <a:prstClr val="black"/>
                </a:solidFill>
                <a:latin typeface="Franklin Gothic Book"/>
              </a:rPr>
              <a:t>Bde</a:t>
            </a:r>
            <a:endParaRPr lang="en-GB" altLang="en-US" sz="1350" b="1" dirty="0">
              <a:solidFill>
                <a:prstClr val="black"/>
              </a:solidFill>
              <a:latin typeface="Franklin Gothic Book"/>
            </a:endParaRPr>
          </a:p>
          <a:p>
            <a:pPr algn="ct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3 </a:t>
            </a:r>
            <a:r>
              <a:rPr lang="en-GB" altLang="en-US" sz="1350" b="1" dirty="0" err="1">
                <a:solidFill>
                  <a:prstClr val="black"/>
                </a:solidFill>
                <a:latin typeface="Franklin Gothic Book"/>
              </a:rPr>
              <a:t>Auck</a:t>
            </a:r>
            <a:endParaRPr lang="en-GB" altLang="en-US" sz="1350" b="1" dirty="0">
              <a:solidFill>
                <a:prstClr val="black"/>
              </a:solidFill>
              <a:latin typeface="Franklin Gothic Book"/>
            </a:endParaRPr>
          </a:p>
          <a:p>
            <a:pPr algn="ctr"/>
            <a:r>
              <a:rPr lang="en-GB" altLang="en-US" sz="1350" b="1" dirty="0">
                <a:solidFill>
                  <a:prstClr val="black"/>
                </a:solidFill>
                <a:latin typeface="Franklin Gothic Book"/>
              </a:rPr>
              <a:t>3 Well</a:t>
            </a:r>
          </a:p>
          <a:p>
            <a:pPr algn="ctr"/>
            <a:r>
              <a:rPr lang="en-GB" altLang="en-US" sz="1350" b="1" dirty="0">
                <a:solidFill>
                  <a:prstClr val="black"/>
                </a:solidFill>
                <a:latin typeface="Franklin Gothic Book"/>
              </a:rPr>
              <a:t>3 Cant</a:t>
            </a:r>
          </a:p>
          <a:p>
            <a:pPr algn="ctr"/>
            <a:r>
              <a:rPr lang="en-GB" altLang="en-US" sz="1350" b="1" dirty="0">
                <a:solidFill>
                  <a:prstClr val="black"/>
                </a:solidFill>
                <a:latin typeface="Franklin Gothic Book"/>
              </a:rPr>
              <a:t>3 Otago</a:t>
            </a:r>
            <a:endParaRPr lang="en-US" altLang="en-US" sz="1350" b="1" dirty="0">
              <a:solidFill>
                <a:prstClr val="black"/>
              </a:solidFill>
              <a:latin typeface="Franklin Gothic Book"/>
            </a:endParaRPr>
          </a:p>
        </p:txBody>
      </p:sp>
      <p:sp>
        <p:nvSpPr>
          <p:cNvPr id="2" name="TextBox 1">
            <a:extLst>
              <a:ext uri="{FF2B5EF4-FFF2-40B4-BE49-F238E27FC236}">
                <a16:creationId xmlns:a16="http://schemas.microsoft.com/office/drawing/2014/main" id="{E03F6245-9439-413E-941C-02FDEF092CE4}"/>
              </a:ext>
            </a:extLst>
          </p:cNvPr>
          <p:cNvSpPr txBox="1"/>
          <p:nvPr/>
        </p:nvSpPr>
        <p:spPr>
          <a:xfrm>
            <a:off x="5825765" y="2912883"/>
            <a:ext cx="946734" cy="369332"/>
          </a:xfrm>
          <a:prstGeom prst="rect">
            <a:avLst/>
          </a:prstGeom>
          <a:solidFill>
            <a:schemeClr val="accent1"/>
          </a:solidFill>
        </p:spPr>
        <p:txBody>
          <a:bodyPr wrap="none" rtlCol="0">
            <a:spAutoFit/>
          </a:bodyPr>
          <a:lstStyle/>
          <a:p>
            <a:r>
              <a:rPr lang="en-NZ" dirty="0"/>
              <a:t>I ANZAC</a:t>
            </a:r>
          </a:p>
        </p:txBody>
      </p:sp>
      <p:sp>
        <p:nvSpPr>
          <p:cNvPr id="12" name="TextBox 11">
            <a:extLst>
              <a:ext uri="{FF2B5EF4-FFF2-40B4-BE49-F238E27FC236}">
                <a16:creationId xmlns:a16="http://schemas.microsoft.com/office/drawing/2014/main" id="{736B47BA-9FED-419F-A2F9-C9AABF40F00A}"/>
              </a:ext>
            </a:extLst>
          </p:cNvPr>
          <p:cNvSpPr txBox="1"/>
          <p:nvPr/>
        </p:nvSpPr>
        <p:spPr>
          <a:xfrm>
            <a:off x="3049571" y="3241977"/>
            <a:ext cx="60991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Franklin Gothic Book"/>
                <a:ea typeface="+mn-ea"/>
                <a:cs typeface="+mn-cs"/>
              </a:rPr>
              <a:t>I ANZAC</a:t>
            </a:r>
          </a:p>
        </p:txBody>
      </p:sp>
      <p:sp>
        <p:nvSpPr>
          <p:cNvPr id="5" name="TextBox 4">
            <a:extLst>
              <a:ext uri="{FF2B5EF4-FFF2-40B4-BE49-F238E27FC236}">
                <a16:creationId xmlns:a16="http://schemas.microsoft.com/office/drawing/2014/main" id="{C7218E5C-AD0C-4788-9136-664D75A9212B}"/>
              </a:ext>
            </a:extLst>
          </p:cNvPr>
          <p:cNvSpPr txBox="1"/>
          <p:nvPr/>
        </p:nvSpPr>
        <p:spPr>
          <a:xfrm>
            <a:off x="6856637" y="2912883"/>
            <a:ext cx="1080120" cy="369332"/>
          </a:xfrm>
          <a:prstGeom prst="rect">
            <a:avLst/>
          </a:prstGeom>
          <a:solidFill>
            <a:schemeClr val="accent1"/>
          </a:solidFill>
        </p:spPr>
        <p:txBody>
          <a:bodyPr wrap="square" rtlCol="0">
            <a:spAutoFit/>
          </a:bodyPr>
          <a:lstStyle/>
          <a:p>
            <a:r>
              <a:rPr lang="en-NZ" dirty="0"/>
              <a:t>II ANZAC</a:t>
            </a:r>
          </a:p>
        </p:txBody>
      </p:sp>
      <p:sp>
        <p:nvSpPr>
          <p:cNvPr id="8" name="TextBox 7">
            <a:extLst>
              <a:ext uri="{FF2B5EF4-FFF2-40B4-BE49-F238E27FC236}">
                <a16:creationId xmlns:a16="http://schemas.microsoft.com/office/drawing/2014/main" id="{B92E71BA-48DB-4CBF-8EA1-C7371F7E84BA}"/>
              </a:ext>
            </a:extLst>
          </p:cNvPr>
          <p:cNvSpPr txBox="1"/>
          <p:nvPr/>
        </p:nvSpPr>
        <p:spPr>
          <a:xfrm>
            <a:off x="4562573" y="2043594"/>
            <a:ext cx="857839" cy="646331"/>
          </a:xfrm>
          <a:prstGeom prst="rect">
            <a:avLst/>
          </a:prstGeom>
          <a:solidFill>
            <a:schemeClr val="accent1"/>
          </a:solidFill>
        </p:spPr>
        <p:txBody>
          <a:bodyPr wrap="square" rtlCol="0">
            <a:spAutoFit/>
          </a:bodyPr>
          <a:lstStyle/>
          <a:p>
            <a:r>
              <a:rPr lang="en-NZ" dirty="0"/>
              <a:t>2</a:t>
            </a:r>
            <a:r>
              <a:rPr lang="en-NZ" baseline="30000" dirty="0"/>
              <a:t>ND</a:t>
            </a:r>
            <a:r>
              <a:rPr lang="en-NZ" dirty="0"/>
              <a:t> ARMY</a:t>
            </a:r>
          </a:p>
        </p:txBody>
      </p:sp>
      <p:sp>
        <p:nvSpPr>
          <p:cNvPr id="9" name="TextBox 8">
            <a:extLst>
              <a:ext uri="{FF2B5EF4-FFF2-40B4-BE49-F238E27FC236}">
                <a16:creationId xmlns:a16="http://schemas.microsoft.com/office/drawing/2014/main" id="{D79DEAD2-D46A-4895-B6A4-86A6A84E5B03}"/>
              </a:ext>
            </a:extLst>
          </p:cNvPr>
          <p:cNvSpPr txBox="1"/>
          <p:nvPr/>
        </p:nvSpPr>
        <p:spPr>
          <a:xfrm>
            <a:off x="4562573" y="3628128"/>
            <a:ext cx="845103" cy="369332"/>
          </a:xfrm>
          <a:prstGeom prst="rect">
            <a:avLst/>
          </a:prstGeom>
          <a:solidFill>
            <a:schemeClr val="accent1"/>
          </a:solidFill>
        </p:spPr>
        <p:txBody>
          <a:bodyPr wrap="none" rtlCol="0">
            <a:spAutoFit/>
          </a:bodyPr>
          <a:lstStyle/>
          <a:p>
            <a:r>
              <a:rPr lang="en-NZ" dirty="0"/>
              <a:t>NZ DIV</a:t>
            </a:r>
          </a:p>
        </p:txBody>
      </p:sp>
    </p:spTree>
    <p:extLst>
      <p:ext uri="{BB962C8B-B14F-4D97-AF65-F5344CB8AC3E}">
        <p14:creationId xmlns:p14="http://schemas.microsoft.com/office/powerpoint/2010/main" val="31212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8854"/>
                                        </p:tgtEl>
                                        <p:attrNameLst>
                                          <p:attrName>style.visibility</p:attrName>
                                        </p:attrNameLst>
                                      </p:cBhvr>
                                      <p:to>
                                        <p:strVal val="visible"/>
                                      </p:to>
                                    </p:set>
                                    <p:anim calcmode="lin" valueType="num">
                                      <p:cBhvr additive="base">
                                        <p:cTn id="23" dur="500" fill="hold"/>
                                        <p:tgtEl>
                                          <p:spTgt spid="78854"/>
                                        </p:tgtEl>
                                        <p:attrNameLst>
                                          <p:attrName>ppt_x</p:attrName>
                                        </p:attrNameLst>
                                      </p:cBhvr>
                                      <p:tavLst>
                                        <p:tav tm="0">
                                          <p:val>
                                            <p:strVal val="#ppt_x"/>
                                          </p:val>
                                        </p:tav>
                                        <p:tav tm="100000">
                                          <p:val>
                                            <p:strVal val="#ppt_x"/>
                                          </p:val>
                                        </p:tav>
                                      </p:tavLst>
                                    </p:anim>
                                    <p:anim calcmode="lin" valueType="num">
                                      <p:cBhvr additive="base">
                                        <p:cTn id="24" dur="500" fill="hold"/>
                                        <p:tgtEl>
                                          <p:spTgt spid="788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8855"/>
                                        </p:tgtEl>
                                        <p:attrNameLst>
                                          <p:attrName>style.visibility</p:attrName>
                                        </p:attrNameLst>
                                      </p:cBhvr>
                                      <p:to>
                                        <p:strVal val="visible"/>
                                      </p:to>
                                    </p:set>
                                    <p:anim calcmode="lin" valueType="num">
                                      <p:cBhvr additive="base">
                                        <p:cTn id="29" dur="500" fill="hold"/>
                                        <p:tgtEl>
                                          <p:spTgt spid="78855"/>
                                        </p:tgtEl>
                                        <p:attrNameLst>
                                          <p:attrName>ppt_x</p:attrName>
                                        </p:attrNameLst>
                                      </p:cBhvr>
                                      <p:tavLst>
                                        <p:tav tm="0">
                                          <p:val>
                                            <p:strVal val="#ppt_x"/>
                                          </p:val>
                                        </p:tav>
                                        <p:tav tm="100000">
                                          <p:val>
                                            <p:strVal val="#ppt_x"/>
                                          </p:val>
                                        </p:tav>
                                      </p:tavLst>
                                    </p:anim>
                                    <p:anim calcmode="lin" valueType="num">
                                      <p:cBhvr additive="base">
                                        <p:cTn id="30" dur="500" fill="hold"/>
                                        <p:tgtEl>
                                          <p:spTgt spid="7885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p:bldP spid="78855" grpId="0" animBg="1"/>
      <p:bldP spid="6" grpId="0" animBg="1"/>
      <p:bldP spid="7" grpId="0" animBg="1"/>
      <p:bldP spid="2" grpId="0" animBg="1"/>
      <p:bldP spid="5"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169E5A62-F6BA-4F79-9953-9F0523370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746126"/>
            <a:ext cx="7620000" cy="6111875"/>
          </a:xfrm>
          <a:prstGeom prst="rect">
            <a:avLst/>
          </a:prstGeom>
          <a:noFill/>
          <a:extLst>
            <a:ext uri="{909E8E84-426E-40DD-AFC4-6F175D3DCCD1}">
              <a14:hiddenFill xmlns:a14="http://schemas.microsoft.com/office/drawing/2010/main">
                <a:solidFill>
                  <a:srgbClr val="FFFFFF"/>
                </a:solidFill>
              </a14:hiddenFill>
            </a:ext>
          </a:extLst>
        </p:spPr>
      </p:pic>
      <p:sp>
        <p:nvSpPr>
          <p:cNvPr id="47107" name="Rectangle 3">
            <a:extLst>
              <a:ext uri="{FF2B5EF4-FFF2-40B4-BE49-F238E27FC236}">
                <a16:creationId xmlns:a16="http://schemas.microsoft.com/office/drawing/2014/main" id="{C3C2B84B-4DE9-46E5-A147-652A9E702020}"/>
              </a:ext>
            </a:extLst>
          </p:cNvPr>
          <p:cNvSpPr>
            <a:spLocks noGrp="1" noChangeArrowheads="1"/>
          </p:cNvSpPr>
          <p:nvPr>
            <p:ph type="title"/>
          </p:nvPr>
        </p:nvSpPr>
        <p:spPr>
          <a:xfrm>
            <a:off x="1524000" y="1"/>
            <a:ext cx="9144000" cy="836613"/>
          </a:xfrm>
        </p:spPr>
        <p:txBody>
          <a:bodyPr>
            <a:normAutofit fontScale="90000"/>
          </a:bodyPr>
          <a:lstStyle/>
          <a:p>
            <a:r>
              <a:rPr lang="en-GB" altLang="en-US" sz="2800">
                <a:latin typeface="Copperplate Gothic Bold" panose="020E0705020206020404" pitchFamily="34" charset="0"/>
              </a:rPr>
              <a:t>Battles of Passchendaele 26 Oct-17 Nov 17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05AA-C2D4-483C-8A8E-C9777204AB0F}"/>
              </a:ext>
            </a:extLst>
          </p:cNvPr>
          <p:cNvSpPr>
            <a:spLocks noGrp="1"/>
          </p:cNvSpPr>
          <p:nvPr>
            <p:ph type="title"/>
          </p:nvPr>
        </p:nvSpPr>
        <p:spPr/>
        <p:txBody>
          <a:bodyPr>
            <a:normAutofit/>
          </a:bodyPr>
          <a:lstStyle/>
          <a:p>
            <a:r>
              <a:rPr lang="en-NZ" sz="2800" dirty="0"/>
              <a:t>The New Zealanders before Passchendaele</a:t>
            </a:r>
          </a:p>
        </p:txBody>
      </p:sp>
      <p:sp>
        <p:nvSpPr>
          <p:cNvPr id="3" name="Content Placeholder 2">
            <a:extLst>
              <a:ext uri="{FF2B5EF4-FFF2-40B4-BE49-F238E27FC236}">
                <a16:creationId xmlns:a16="http://schemas.microsoft.com/office/drawing/2014/main" id="{436BDCB7-EA9D-4418-80CE-DBD2ADF32407}"/>
              </a:ext>
            </a:extLst>
          </p:cNvPr>
          <p:cNvSpPr>
            <a:spLocks noGrp="1"/>
          </p:cNvSpPr>
          <p:nvPr>
            <p:ph sz="half" idx="1"/>
          </p:nvPr>
        </p:nvSpPr>
        <p:spPr/>
        <p:txBody>
          <a:bodyPr>
            <a:normAutofit lnSpcReduction="10000"/>
          </a:bodyPr>
          <a:lstStyle/>
          <a:p>
            <a:r>
              <a:rPr lang="en-NZ" sz="3200" dirty="0">
                <a:effectLst/>
                <a:latin typeface="Calibri" panose="020F0502020204030204" pitchFamily="34" charset="0"/>
                <a:ea typeface="Times New Roman" panose="02020603050405020304" pitchFamily="18" charset="0"/>
                <a:cs typeface="Times New Roman" panose="02020603050405020304" pitchFamily="18" charset="0"/>
              </a:rPr>
              <a:t>I am confident that our men would have got forward excepting for the insuperable difficulties of the wire. You cannot fight machine guns plus wire, with human bodies. Without the wire to check them the men would have tackled machine guns in spite of their losses. As it was, they tried heroically to tackle both. This was humanly impossible.</a:t>
            </a:r>
            <a:endParaRPr lang="en-NZ"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Russell to Allen dated </a:t>
            </a:r>
            <a:endParaRPr lang="en-NZ" sz="3600" dirty="0"/>
          </a:p>
        </p:txBody>
      </p:sp>
      <p:sp>
        <p:nvSpPr>
          <p:cNvPr id="4" name="Text Placeholder 3">
            <a:extLst>
              <a:ext uri="{FF2B5EF4-FFF2-40B4-BE49-F238E27FC236}">
                <a16:creationId xmlns:a16="http://schemas.microsoft.com/office/drawing/2014/main" id="{248C434F-A9FA-4E95-BA5F-756ED8B689C8}"/>
              </a:ext>
            </a:extLst>
          </p:cNvPr>
          <p:cNvSpPr>
            <a:spLocks noGrp="1"/>
          </p:cNvSpPr>
          <p:nvPr>
            <p:ph type="body" idx="2"/>
          </p:nvPr>
        </p:nvSpPr>
        <p:spPr/>
        <p:txBody>
          <a:bodyPr/>
          <a:lstStyle/>
          <a:p>
            <a:endParaRPr lang="en-NZ" dirty="0"/>
          </a:p>
        </p:txBody>
      </p:sp>
      <p:pic>
        <p:nvPicPr>
          <p:cNvPr id="8" name="Picture 7">
            <a:extLst>
              <a:ext uri="{FF2B5EF4-FFF2-40B4-BE49-F238E27FC236}">
                <a16:creationId xmlns:a16="http://schemas.microsoft.com/office/drawing/2014/main" id="{6F19BA60-0134-4FD5-BBC2-2F822124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 y="1236660"/>
            <a:ext cx="3395621" cy="3207324"/>
          </a:xfrm>
          <a:prstGeom prst="rect">
            <a:avLst/>
          </a:prstGeom>
        </p:spPr>
      </p:pic>
    </p:spTree>
    <p:extLst>
      <p:ext uri="{BB962C8B-B14F-4D97-AF65-F5344CB8AC3E}">
        <p14:creationId xmlns:p14="http://schemas.microsoft.com/office/powerpoint/2010/main" val="3150725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EF57B-E7DA-4C1F-B7CF-455A4C9C4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12" y="0"/>
            <a:ext cx="10247376" cy="6858000"/>
          </a:xfrm>
          <a:prstGeom prst="rect">
            <a:avLst/>
          </a:prstGeom>
        </p:spPr>
      </p:pic>
      <p:sp>
        <p:nvSpPr>
          <p:cNvPr id="4" name="TextBox 3">
            <a:extLst>
              <a:ext uri="{FF2B5EF4-FFF2-40B4-BE49-F238E27FC236}">
                <a16:creationId xmlns:a16="http://schemas.microsoft.com/office/drawing/2014/main" id="{38F37ACA-7F90-4258-8DFE-2F7A1BF59E6E}"/>
              </a:ext>
            </a:extLst>
          </p:cNvPr>
          <p:cNvSpPr txBox="1"/>
          <p:nvPr/>
        </p:nvSpPr>
        <p:spPr>
          <a:xfrm>
            <a:off x="1734532" y="292231"/>
            <a:ext cx="862552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3600" b="1" dirty="0">
                <a:solidFill>
                  <a:prstClr val="black"/>
                </a:solidFill>
                <a:latin typeface="Franklin Gothic Book"/>
              </a:rPr>
              <a:t>Interlocking Wire and Machine Guns without artillery cover</a:t>
            </a:r>
            <a:r>
              <a:rPr kumimoji="0" lang="en-NZ" sz="3600" b="1" i="0" u="none" strike="noStrike" kern="1200" cap="none" spc="0" normalizeH="0" baseline="0" noProof="0" dirty="0">
                <a:ln>
                  <a:noFill/>
                </a:ln>
                <a:solidFill>
                  <a:prstClr val="black"/>
                </a:solidFill>
                <a:effectLst/>
                <a:uLnTx/>
                <a:uFillTx/>
                <a:latin typeface="Franklin Gothic Book"/>
                <a:ea typeface="+mn-ea"/>
                <a:cs typeface="+mn-cs"/>
              </a:rPr>
              <a:t> </a:t>
            </a:r>
          </a:p>
        </p:txBody>
      </p:sp>
    </p:spTree>
    <p:extLst>
      <p:ext uri="{BB962C8B-B14F-4D97-AF65-F5344CB8AC3E}">
        <p14:creationId xmlns:p14="http://schemas.microsoft.com/office/powerpoint/2010/main" val="2054555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05AA-C2D4-483C-8A8E-C9777204AB0F}"/>
              </a:ext>
            </a:extLst>
          </p:cNvPr>
          <p:cNvSpPr>
            <a:spLocks noGrp="1"/>
          </p:cNvSpPr>
          <p:nvPr>
            <p:ph type="title"/>
          </p:nvPr>
        </p:nvSpPr>
        <p:spPr/>
        <p:txBody>
          <a:bodyPr>
            <a:normAutofit/>
          </a:bodyPr>
          <a:lstStyle/>
          <a:p>
            <a:r>
              <a:rPr lang="en-NZ" sz="2800" dirty="0"/>
              <a:t>The New Zealanders before Passchendaele</a:t>
            </a:r>
          </a:p>
        </p:txBody>
      </p:sp>
      <p:sp>
        <p:nvSpPr>
          <p:cNvPr id="3" name="Content Placeholder 2">
            <a:extLst>
              <a:ext uri="{FF2B5EF4-FFF2-40B4-BE49-F238E27FC236}">
                <a16:creationId xmlns:a16="http://schemas.microsoft.com/office/drawing/2014/main" id="{436BDCB7-EA9D-4418-80CE-DBD2ADF32407}"/>
              </a:ext>
            </a:extLst>
          </p:cNvPr>
          <p:cNvSpPr>
            <a:spLocks noGrp="1"/>
          </p:cNvSpPr>
          <p:nvPr>
            <p:ph sz="half" idx="1"/>
          </p:nvPr>
        </p:nvSpPr>
        <p:spPr/>
        <p:txBody>
          <a:bodyPr>
            <a:normAutofit fontScale="92500" lnSpcReduction="20000"/>
          </a:bodyPr>
          <a:lstStyle/>
          <a:p>
            <a:pPr>
              <a:lnSpc>
                <a:spcPct val="120000"/>
              </a:lnSpc>
              <a:spcAft>
                <a:spcPts val="1000"/>
              </a:spcAft>
            </a:pPr>
            <a:r>
              <a:rPr lang="en-NZ" sz="2200" dirty="0">
                <a:effectLst/>
                <a:latin typeface="Calibri" panose="020F0502020204030204" pitchFamily="34" charset="0"/>
                <a:ea typeface="Times New Roman" panose="02020603050405020304" pitchFamily="18" charset="0"/>
                <a:cs typeface="Times New Roman" panose="02020603050405020304" pitchFamily="18" charset="0"/>
              </a:rPr>
              <a:t>“The Division only took over at 10 o’clock on the 11</a:t>
            </a:r>
            <a:r>
              <a:rPr lang="en-NZ" sz="22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200" dirty="0">
                <a:effectLst/>
                <a:latin typeface="Calibri" panose="020F0502020204030204" pitchFamily="34" charset="0"/>
                <a:ea typeface="Times New Roman" panose="02020603050405020304" pitchFamily="18" charset="0"/>
                <a:cs typeface="Times New Roman" panose="02020603050405020304" pitchFamily="18" charset="0"/>
              </a:rPr>
              <a:t> and attacked at dawn on the 12</a:t>
            </a:r>
            <a:r>
              <a:rPr lang="en-NZ" sz="22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NZ" sz="2200" dirty="0">
                <a:effectLst/>
                <a:latin typeface="Calibri" panose="020F0502020204030204" pitchFamily="34" charset="0"/>
                <a:ea typeface="Times New Roman" panose="02020603050405020304" pitchFamily="18" charset="0"/>
                <a:cs typeface="Times New Roman" panose="02020603050405020304" pitchFamily="18" charset="0"/>
              </a:rPr>
              <a:t>. Whatever the obstacles might have been on our front, it was too late to deal with them by Artillery preparation. </a:t>
            </a:r>
            <a:r>
              <a:rPr lang="en-NZ" sz="22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We as a Divisional Staff, assumed that the wire had been cut. Assumption in war is radically wrong if by any means in your power you can eliminate the uncertain…</a:t>
            </a:r>
          </a:p>
          <a:p>
            <a:pPr>
              <a:lnSpc>
                <a:spcPct val="120000"/>
              </a:lnSpc>
              <a:spcAft>
                <a:spcPts val="1000"/>
              </a:spcAft>
            </a:pPr>
            <a:r>
              <a:rPr lang="en-NZ" sz="2200" dirty="0">
                <a:effectLst/>
                <a:latin typeface="Calibri" panose="020F0502020204030204" pitchFamily="34" charset="0"/>
                <a:ea typeface="Times New Roman" panose="02020603050405020304" pitchFamily="18" charset="0"/>
                <a:cs typeface="Times New Roman" panose="02020603050405020304" pitchFamily="18" charset="0"/>
              </a:rPr>
              <a:t>“In this case I got sufficiently accurate information as to the state of affairs, but 24 hours too late to be of any use. Had it been received 24 hours earlier one would have been in a position to ask for an extension of time before attacking to deal with the difficulty….</a:t>
            </a:r>
          </a:p>
          <a:p>
            <a:endParaRPr lang="en-NZ"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Russell to Allen dated </a:t>
            </a:r>
            <a:endParaRPr lang="en-NZ" sz="3600" dirty="0"/>
          </a:p>
        </p:txBody>
      </p:sp>
      <p:sp>
        <p:nvSpPr>
          <p:cNvPr id="4" name="Text Placeholder 3">
            <a:extLst>
              <a:ext uri="{FF2B5EF4-FFF2-40B4-BE49-F238E27FC236}">
                <a16:creationId xmlns:a16="http://schemas.microsoft.com/office/drawing/2014/main" id="{248C434F-A9FA-4E95-BA5F-756ED8B689C8}"/>
              </a:ext>
            </a:extLst>
          </p:cNvPr>
          <p:cNvSpPr>
            <a:spLocks noGrp="1"/>
          </p:cNvSpPr>
          <p:nvPr>
            <p:ph type="body" idx="2"/>
          </p:nvPr>
        </p:nvSpPr>
        <p:spPr/>
        <p:txBody>
          <a:bodyPr/>
          <a:lstStyle/>
          <a:p>
            <a:endParaRPr lang="en-NZ" dirty="0"/>
          </a:p>
        </p:txBody>
      </p:sp>
      <p:pic>
        <p:nvPicPr>
          <p:cNvPr id="8" name="Picture 7">
            <a:extLst>
              <a:ext uri="{FF2B5EF4-FFF2-40B4-BE49-F238E27FC236}">
                <a16:creationId xmlns:a16="http://schemas.microsoft.com/office/drawing/2014/main" id="{6F19BA60-0134-4FD5-BBC2-2F822124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 y="1236660"/>
            <a:ext cx="3395621" cy="3207324"/>
          </a:xfrm>
          <a:prstGeom prst="rect">
            <a:avLst/>
          </a:prstGeom>
        </p:spPr>
      </p:pic>
    </p:spTree>
    <p:extLst>
      <p:ext uri="{BB962C8B-B14F-4D97-AF65-F5344CB8AC3E}">
        <p14:creationId xmlns:p14="http://schemas.microsoft.com/office/powerpoint/2010/main" val="634171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05AA-C2D4-483C-8A8E-C9777204AB0F}"/>
              </a:ext>
            </a:extLst>
          </p:cNvPr>
          <p:cNvSpPr>
            <a:spLocks noGrp="1"/>
          </p:cNvSpPr>
          <p:nvPr>
            <p:ph type="title"/>
          </p:nvPr>
        </p:nvSpPr>
        <p:spPr/>
        <p:txBody>
          <a:bodyPr>
            <a:normAutofit/>
          </a:bodyPr>
          <a:lstStyle/>
          <a:p>
            <a:r>
              <a:rPr lang="en-NZ" sz="2800" dirty="0"/>
              <a:t>The New Zealanders before Passchendaele</a:t>
            </a:r>
          </a:p>
        </p:txBody>
      </p:sp>
      <p:sp>
        <p:nvSpPr>
          <p:cNvPr id="3" name="Content Placeholder 2">
            <a:extLst>
              <a:ext uri="{FF2B5EF4-FFF2-40B4-BE49-F238E27FC236}">
                <a16:creationId xmlns:a16="http://schemas.microsoft.com/office/drawing/2014/main" id="{436BDCB7-EA9D-4418-80CE-DBD2ADF32407}"/>
              </a:ext>
            </a:extLst>
          </p:cNvPr>
          <p:cNvSpPr>
            <a:spLocks noGrp="1"/>
          </p:cNvSpPr>
          <p:nvPr>
            <p:ph sz="half" idx="1"/>
          </p:nvPr>
        </p:nvSpPr>
        <p:spPr/>
        <p:txBody>
          <a:bodyPr>
            <a:normAutofit fontScale="85000" lnSpcReduction="20000"/>
          </a:bodyPr>
          <a:lstStyle/>
          <a:p>
            <a:pPr>
              <a:lnSpc>
                <a:spcPct val="120000"/>
              </a:lnSpc>
              <a:spcAft>
                <a:spcPts val="1000"/>
              </a:spcAft>
            </a:pPr>
            <a:r>
              <a:rPr lang="en-NZ" sz="2600" b="1" dirty="0">
                <a:effectLst/>
                <a:latin typeface="Calibri" panose="020F0502020204030204" pitchFamily="34" charset="0"/>
                <a:ea typeface="Times New Roman" panose="02020603050405020304" pitchFamily="18" charset="0"/>
                <a:cs typeface="Times New Roman" panose="02020603050405020304" pitchFamily="18" charset="0"/>
              </a:rPr>
              <a:t>“We cannot always expect to succeed, but I feel very sorry about it all when I think of the numbers of men who were lost. My chief fear is that the men may lose confidence in the arrangements made for them as they had always been taught that, provided the Staff arrangements are good, they are able to do anything that is asked of them…</a:t>
            </a:r>
          </a:p>
          <a:p>
            <a:pPr>
              <a:lnSpc>
                <a:spcPct val="120000"/>
              </a:lnSpc>
              <a:spcAft>
                <a:spcPts val="1000"/>
              </a:spcAft>
            </a:pPr>
            <a:r>
              <a:rPr lang="en-NZ" sz="26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‘In these days of Parliamentary criticism, questions may be asked as to the operations I refer to. The somewhat bald and concise statement I have made above accurately represents the position.”</a:t>
            </a:r>
          </a:p>
          <a:p>
            <a:pPr>
              <a:lnSpc>
                <a:spcPct val="120000"/>
              </a:lnSpc>
              <a:spcAft>
                <a:spcPts val="1000"/>
              </a:spcAft>
            </a:pP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Major-General Sir Andrew Russell to James Allen, New Zealand Minister of Defence dated 7 November 1917, Allen Papers, National Archives.</a:t>
            </a:r>
          </a:p>
        </p:txBody>
      </p:sp>
      <p:sp>
        <p:nvSpPr>
          <p:cNvPr id="4" name="Text Placeholder 3">
            <a:extLst>
              <a:ext uri="{FF2B5EF4-FFF2-40B4-BE49-F238E27FC236}">
                <a16:creationId xmlns:a16="http://schemas.microsoft.com/office/drawing/2014/main" id="{248C434F-A9FA-4E95-BA5F-756ED8B689C8}"/>
              </a:ext>
            </a:extLst>
          </p:cNvPr>
          <p:cNvSpPr>
            <a:spLocks noGrp="1"/>
          </p:cNvSpPr>
          <p:nvPr>
            <p:ph type="body" idx="2"/>
          </p:nvPr>
        </p:nvSpPr>
        <p:spPr/>
        <p:txBody>
          <a:bodyPr/>
          <a:lstStyle/>
          <a:p>
            <a:endParaRPr lang="en-NZ" dirty="0"/>
          </a:p>
        </p:txBody>
      </p:sp>
      <p:pic>
        <p:nvPicPr>
          <p:cNvPr id="8" name="Picture 7">
            <a:extLst>
              <a:ext uri="{FF2B5EF4-FFF2-40B4-BE49-F238E27FC236}">
                <a16:creationId xmlns:a16="http://schemas.microsoft.com/office/drawing/2014/main" id="{6F19BA60-0134-4FD5-BBC2-2F822124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 y="1236660"/>
            <a:ext cx="3395621" cy="3207324"/>
          </a:xfrm>
          <a:prstGeom prst="rect">
            <a:avLst/>
          </a:prstGeom>
        </p:spPr>
      </p:pic>
    </p:spTree>
    <p:extLst>
      <p:ext uri="{BB962C8B-B14F-4D97-AF65-F5344CB8AC3E}">
        <p14:creationId xmlns:p14="http://schemas.microsoft.com/office/powerpoint/2010/main" val="3780126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2C5C8F8-59BA-4208-B24F-3D889F65A189}"/>
              </a:ext>
            </a:extLst>
          </p:cNvPr>
          <p:cNvSpPr>
            <a:spLocks noGrp="1" noChangeArrowheads="1"/>
          </p:cNvSpPr>
          <p:nvPr>
            <p:ph type="title"/>
          </p:nvPr>
        </p:nvSpPr>
        <p:spPr>
          <a:xfrm>
            <a:off x="4151314" y="188913"/>
            <a:ext cx="6059487" cy="1231900"/>
          </a:xfrm>
          <a:noFill/>
        </p:spPr>
        <p:txBody>
          <a:bodyPr/>
          <a:lstStyle/>
          <a:p>
            <a:pPr algn="ctr" eaLnBrk="1" hangingPunct="1">
              <a:lnSpc>
                <a:spcPct val="90000"/>
              </a:lnSpc>
            </a:pPr>
            <a:r>
              <a:rPr lang="en-GB" altLang="en-GB" sz="3800">
                <a:solidFill>
                  <a:schemeClr val="hlink"/>
                </a:solidFill>
                <a:latin typeface="Copperplate Gothic Bold" panose="020E0705020206020404" pitchFamily="34" charset="0"/>
              </a:rPr>
              <a:t>HAIG COMMITS CANADIAN CORPS</a:t>
            </a:r>
          </a:p>
        </p:txBody>
      </p:sp>
      <p:sp>
        <p:nvSpPr>
          <p:cNvPr id="59395" name="Rectangle 3">
            <a:extLst>
              <a:ext uri="{FF2B5EF4-FFF2-40B4-BE49-F238E27FC236}">
                <a16:creationId xmlns:a16="http://schemas.microsoft.com/office/drawing/2014/main" id="{344F01A4-CC43-49EF-A159-6908632C9860}"/>
              </a:ext>
            </a:extLst>
          </p:cNvPr>
          <p:cNvSpPr>
            <a:spLocks noGrp="1" noChangeArrowheads="1"/>
          </p:cNvSpPr>
          <p:nvPr>
            <p:ph type="body" idx="1"/>
          </p:nvPr>
        </p:nvSpPr>
        <p:spPr>
          <a:xfrm>
            <a:off x="3143250" y="1916113"/>
            <a:ext cx="7067550" cy="4608512"/>
          </a:xfrm>
        </p:spPr>
        <p:txBody>
          <a:bodyPr/>
          <a:lstStyle/>
          <a:p>
            <a:pPr eaLnBrk="1" hangingPunct="1">
              <a:lnSpc>
                <a:spcPct val="90000"/>
              </a:lnSpc>
              <a:buFont typeface="Wingdings" panose="05000000000000000000" pitchFamily="2" charset="2"/>
              <a:buNone/>
            </a:pPr>
            <a:r>
              <a:rPr lang="en-GB" altLang="en-GB">
                <a:solidFill>
                  <a:schemeClr val="hlink"/>
                </a:solidFill>
                <a:latin typeface="Arial Black" panose="020B0A04020102020204" pitchFamily="34" charset="0"/>
              </a:rPr>
              <a:t>‘Every Canadian hated to go to Passchendaele… I carried my protest to the extreme limit… which I believe would have resulted in my being sent home had I had been other than the Canadian Corps Commander. I pointed out what the casualties were bound to be, and was ordered to go and make the attack.’</a:t>
            </a:r>
            <a:br>
              <a:rPr lang="en-GB" altLang="en-GB">
                <a:solidFill>
                  <a:schemeClr val="hlink"/>
                </a:solidFill>
                <a:latin typeface="Arial Black" panose="020B0A04020102020204" pitchFamily="34" charset="0"/>
              </a:rPr>
            </a:br>
            <a:r>
              <a:rPr lang="en-GB" altLang="en-GB">
                <a:solidFill>
                  <a:schemeClr val="hlink"/>
                </a:solidFill>
                <a:latin typeface="Arial Black" panose="020B0A04020102020204" pitchFamily="34" charset="0"/>
              </a:rPr>
              <a:t>	Lieutenant-General Sir Arthur Currie, GOC Canadian Corps</a:t>
            </a:r>
            <a:endParaRPr lang="en-GB" altLang="en-US">
              <a:solidFill>
                <a:schemeClr val="hlink"/>
              </a:solidFill>
              <a:latin typeface="Arial Black" panose="020B0A04020102020204" pitchFamily="34" charset="0"/>
            </a:endParaRPr>
          </a:p>
        </p:txBody>
      </p:sp>
      <p:pic>
        <p:nvPicPr>
          <p:cNvPr id="59396" name="Picture 5">
            <a:extLst>
              <a:ext uri="{FF2B5EF4-FFF2-40B4-BE49-F238E27FC236}">
                <a16:creationId xmlns:a16="http://schemas.microsoft.com/office/drawing/2014/main" id="{5EA31A45-C01D-4E6B-8252-0C879EF47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989138"/>
            <a:ext cx="15922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CB494727-5BAF-415F-8D18-A26152051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746126"/>
            <a:ext cx="7620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a:extLst>
              <a:ext uri="{FF2B5EF4-FFF2-40B4-BE49-F238E27FC236}">
                <a16:creationId xmlns:a16="http://schemas.microsoft.com/office/drawing/2014/main" id="{FB13D592-7819-4BC9-9A24-55F24CB8040E}"/>
              </a:ext>
            </a:extLst>
          </p:cNvPr>
          <p:cNvSpPr>
            <a:spLocks noGrp="1" noChangeArrowheads="1"/>
          </p:cNvSpPr>
          <p:nvPr>
            <p:ph type="title"/>
          </p:nvPr>
        </p:nvSpPr>
        <p:spPr>
          <a:xfrm>
            <a:off x="1524000" y="1"/>
            <a:ext cx="9144000" cy="836613"/>
          </a:xfrm>
        </p:spPr>
        <p:txBody>
          <a:bodyPr>
            <a:normAutofit fontScale="90000"/>
          </a:bodyPr>
          <a:lstStyle/>
          <a:p>
            <a:pPr eaLnBrk="1" hangingPunct="1"/>
            <a:r>
              <a:rPr lang="en-GB" altLang="en-US" sz="2800">
                <a:latin typeface="Copperplate Gothic Bold" panose="020E0705020206020404" pitchFamily="34" charset="0"/>
              </a:rPr>
              <a:t>Battles of Passchendaele 26 Oct-17 Nov 17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GB" altLang="en-GB" dirty="0">
                <a:solidFill>
                  <a:schemeClr val="accent2"/>
                </a:solidFill>
                <a:latin typeface="Arial Black" panose="020B0A04020102020204" pitchFamily="34" charset="0"/>
              </a:rPr>
              <a:t>At What Cost? – 17,000 Canadian casualties</a:t>
            </a:r>
            <a:br>
              <a:rPr lang="en-GB" altLang="en-GB" dirty="0">
                <a:solidFill>
                  <a:srgbClr val="EAEAEA"/>
                </a:solidFill>
                <a:latin typeface="Arial Black" panose="020B0A04020102020204" pitchFamily="34" charset="0"/>
              </a:rPr>
            </a:br>
            <a:endParaRPr lang="en-GB" altLang="en-GB" dirty="0"/>
          </a:p>
        </p:txBody>
      </p:sp>
      <p:pic>
        <p:nvPicPr>
          <p:cNvPr id="542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8213" y="1317625"/>
            <a:ext cx="7632700" cy="499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0" y="3573016"/>
            <a:ext cx="4519186" cy="2123658"/>
          </a:xfrm>
          <a:prstGeom prst="rect">
            <a:avLst/>
          </a:prstGeom>
          <a:solidFill>
            <a:schemeClr val="tx1"/>
          </a:solidFill>
        </p:spPr>
        <p:txBody>
          <a:bodyPr wrap="none" rtlCol="0">
            <a:spAutoFit/>
          </a:bodyPr>
          <a:lstStyle/>
          <a:p>
            <a:pPr eaLnBrk="0" fontAlgn="base" hangingPunct="0">
              <a:spcBef>
                <a:spcPct val="0"/>
              </a:spcBef>
              <a:spcAft>
                <a:spcPct val="0"/>
              </a:spcAft>
            </a:pPr>
            <a:r>
              <a:rPr lang="en-NZ" sz="4400" dirty="0">
                <a:solidFill>
                  <a:srgbClr val="FFFFFF"/>
                </a:solidFill>
                <a:latin typeface="Arial" panose="020B0604020202020204" pitchFamily="34" charset="0"/>
                <a:cs typeface="Arial" panose="020B0604020202020204" pitchFamily="34" charset="0"/>
              </a:rPr>
              <a:t>1900 NZ Dead</a:t>
            </a:r>
          </a:p>
          <a:p>
            <a:pPr eaLnBrk="0" fontAlgn="base" hangingPunct="0">
              <a:spcBef>
                <a:spcPct val="0"/>
              </a:spcBef>
              <a:spcAft>
                <a:spcPct val="0"/>
              </a:spcAft>
            </a:pPr>
            <a:r>
              <a:rPr lang="en-NZ" sz="4400" dirty="0">
                <a:solidFill>
                  <a:srgbClr val="FFFFFF"/>
                </a:solidFill>
                <a:latin typeface="Arial" panose="020B0604020202020204" pitchFamily="34" charset="0"/>
                <a:cs typeface="Arial" panose="020B0604020202020204" pitchFamily="34" charset="0"/>
              </a:rPr>
              <a:t>4100 wounded.</a:t>
            </a:r>
          </a:p>
          <a:p>
            <a:pPr eaLnBrk="0" fontAlgn="base" hangingPunct="0">
              <a:spcBef>
                <a:spcPct val="0"/>
              </a:spcBef>
              <a:spcAft>
                <a:spcPct val="0"/>
              </a:spcAft>
            </a:pPr>
            <a:r>
              <a:rPr lang="en-NZ" sz="4400" dirty="0">
                <a:solidFill>
                  <a:srgbClr val="FFFFFF"/>
                </a:solidFill>
                <a:latin typeface="Arial" panose="020B0604020202020204" pitchFamily="34" charset="0"/>
                <a:cs typeface="Arial" panose="020B0604020202020204" pitchFamily="34" charset="0"/>
              </a:rPr>
              <a:t>842 dead 12 Oct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05AA-C2D4-483C-8A8E-C9777204AB0F}"/>
              </a:ext>
            </a:extLst>
          </p:cNvPr>
          <p:cNvSpPr>
            <a:spLocks noGrp="1"/>
          </p:cNvSpPr>
          <p:nvPr>
            <p:ph type="title"/>
          </p:nvPr>
        </p:nvSpPr>
        <p:spPr/>
        <p:txBody>
          <a:bodyPr>
            <a:normAutofit/>
          </a:bodyPr>
          <a:lstStyle/>
          <a:p>
            <a:r>
              <a:rPr lang="en-NZ" sz="2800" dirty="0"/>
              <a:t>The New Zealanders before Passchendaele</a:t>
            </a:r>
          </a:p>
        </p:txBody>
      </p:sp>
      <p:sp>
        <p:nvSpPr>
          <p:cNvPr id="3" name="Content Placeholder 2">
            <a:extLst>
              <a:ext uri="{FF2B5EF4-FFF2-40B4-BE49-F238E27FC236}">
                <a16:creationId xmlns:a16="http://schemas.microsoft.com/office/drawing/2014/main" id="{436BDCB7-EA9D-4418-80CE-DBD2ADF32407}"/>
              </a:ext>
            </a:extLst>
          </p:cNvPr>
          <p:cNvSpPr>
            <a:spLocks noGrp="1"/>
          </p:cNvSpPr>
          <p:nvPr>
            <p:ph sz="half" idx="1"/>
          </p:nvPr>
        </p:nvSpPr>
        <p:spPr/>
        <p:txBody>
          <a:bodyPr>
            <a:normAutofit lnSpcReduction="10000"/>
          </a:bodyPr>
          <a:lstStyle/>
          <a:p>
            <a:r>
              <a:rPr lang="en-NZ" sz="3200" dirty="0">
                <a:effectLst/>
                <a:latin typeface="Calibri" panose="020F0502020204030204" pitchFamily="34" charset="0"/>
                <a:ea typeface="Times New Roman" panose="02020603050405020304" pitchFamily="18" charset="0"/>
                <a:cs typeface="Times New Roman" panose="02020603050405020304" pitchFamily="18" charset="0"/>
              </a:rPr>
              <a:t>I am confident that our men would have got forward excepting for the insuperable difficulties of the wire. You cannot fight machine guns plus wire, with human bodies. Without the wire to check them the men would have tackled machine guns in spite of their losses. As it was, they tried heroically to tackle both. This was humanly impossible.</a:t>
            </a:r>
            <a:endParaRPr lang="en-NZ"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NZ" sz="2800" dirty="0">
                <a:effectLst/>
                <a:latin typeface="Calibri" panose="020F0502020204030204" pitchFamily="34" charset="0"/>
                <a:ea typeface="Times New Roman" panose="02020603050405020304" pitchFamily="18" charset="0"/>
                <a:cs typeface="Times New Roman" panose="02020603050405020304" pitchFamily="18" charset="0"/>
              </a:rPr>
              <a:t>Russell to Allen dated </a:t>
            </a:r>
            <a:endParaRPr lang="en-NZ" sz="3600" dirty="0"/>
          </a:p>
        </p:txBody>
      </p:sp>
      <p:sp>
        <p:nvSpPr>
          <p:cNvPr id="4" name="Text Placeholder 3">
            <a:extLst>
              <a:ext uri="{FF2B5EF4-FFF2-40B4-BE49-F238E27FC236}">
                <a16:creationId xmlns:a16="http://schemas.microsoft.com/office/drawing/2014/main" id="{248C434F-A9FA-4E95-BA5F-756ED8B689C8}"/>
              </a:ext>
            </a:extLst>
          </p:cNvPr>
          <p:cNvSpPr>
            <a:spLocks noGrp="1"/>
          </p:cNvSpPr>
          <p:nvPr>
            <p:ph type="body" idx="2"/>
          </p:nvPr>
        </p:nvSpPr>
        <p:spPr/>
        <p:txBody>
          <a:bodyPr/>
          <a:lstStyle/>
          <a:p>
            <a:endParaRPr lang="en-NZ" dirty="0"/>
          </a:p>
        </p:txBody>
      </p:sp>
      <p:pic>
        <p:nvPicPr>
          <p:cNvPr id="8" name="Picture 7">
            <a:extLst>
              <a:ext uri="{FF2B5EF4-FFF2-40B4-BE49-F238E27FC236}">
                <a16:creationId xmlns:a16="http://schemas.microsoft.com/office/drawing/2014/main" id="{6F19BA60-0134-4FD5-BBC2-2F822124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 y="1236660"/>
            <a:ext cx="3395621" cy="3207324"/>
          </a:xfrm>
          <a:prstGeom prst="rect">
            <a:avLst/>
          </a:prstGeom>
        </p:spPr>
      </p:pic>
    </p:spTree>
    <p:extLst>
      <p:ext uri="{BB962C8B-B14F-4D97-AF65-F5344CB8AC3E}">
        <p14:creationId xmlns:p14="http://schemas.microsoft.com/office/powerpoint/2010/main" val="588634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a:extLst>
              <a:ext uri="{FF2B5EF4-FFF2-40B4-BE49-F238E27FC236}">
                <a16:creationId xmlns:a16="http://schemas.microsoft.com/office/drawing/2014/main" id="{FD848E18-0287-4F5D-B50C-C8628582B13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11575" y="1"/>
            <a:ext cx="5080000" cy="6772275"/>
          </a:xfrm>
          <a:prstGeom prst="rect">
            <a:avLst/>
          </a:prstGeom>
          <a:noFill/>
          <a:extLst>
            <a:ext uri="{909E8E84-426E-40DD-AFC4-6F175D3DCCD1}">
              <a14:hiddenFill xmlns:a14="http://schemas.microsoft.com/office/drawing/2010/main">
                <a:solidFill>
                  <a:srgbClr val="FFFFFF"/>
                </a:solidFill>
              </a14:hiddenFill>
            </a:ext>
          </a:extLst>
        </p:spPr>
      </p:pic>
      <p:sp>
        <p:nvSpPr>
          <p:cNvPr id="87045" name="Rectangle 5">
            <a:extLst>
              <a:ext uri="{FF2B5EF4-FFF2-40B4-BE49-F238E27FC236}">
                <a16:creationId xmlns:a16="http://schemas.microsoft.com/office/drawing/2014/main" id="{41683A0F-CCB3-4703-9FCF-9AB716122572}"/>
              </a:ext>
            </a:extLst>
          </p:cNvPr>
          <p:cNvSpPr>
            <a:spLocks noGrp="1" noChangeArrowheads="1"/>
          </p:cNvSpPr>
          <p:nvPr>
            <p:ph type="title"/>
          </p:nvPr>
        </p:nvSpPr>
        <p:spPr>
          <a:xfrm>
            <a:off x="2208214" y="1412876"/>
            <a:ext cx="8148637" cy="4005263"/>
          </a:xfrm>
          <a:solidFill>
            <a:schemeClr val="accent1"/>
          </a:solidFill>
        </p:spPr>
        <p:txBody>
          <a:bodyPr>
            <a:normAutofit fontScale="90000"/>
          </a:bodyPr>
          <a:lstStyle/>
          <a:p>
            <a:r>
              <a:rPr lang="en-GB" altLang="en-US" sz="2800" b="1" dirty="0">
                <a:solidFill>
                  <a:schemeClr val="tx1"/>
                </a:solidFill>
                <a:effectLst>
                  <a:outerShdw blurRad="38100" dist="38100" dir="2700000" algn="tl">
                    <a:srgbClr val="FFFFFF"/>
                  </a:outerShdw>
                </a:effectLst>
                <a:latin typeface="Copperplate Gothic Bold" panose="020E0705020206020404" pitchFamily="34" charset="0"/>
              </a:rPr>
              <a:t>The Terrible cost of an over-extended battle in the Salient should not disguise the revolution and evolution in combined arms skills that was the remarkable feature of the BEF in 1917.</a:t>
            </a:r>
            <a:br>
              <a:rPr lang="en-GB" altLang="en-US" sz="2800" b="1" dirty="0">
                <a:solidFill>
                  <a:schemeClr val="tx1"/>
                </a:solidFill>
                <a:effectLst>
                  <a:outerShdw blurRad="38100" dist="38100" dir="2700000" algn="tl">
                    <a:srgbClr val="FFFFFF"/>
                  </a:outerShdw>
                </a:effectLst>
                <a:latin typeface="Copperplate Gothic Bold" panose="020E0705020206020404" pitchFamily="34" charset="0"/>
              </a:rPr>
            </a:br>
            <a:r>
              <a:rPr lang="en-GB" altLang="en-US" sz="2800" b="1" dirty="0">
                <a:solidFill>
                  <a:schemeClr val="tx1"/>
                </a:solidFill>
                <a:effectLst>
                  <a:outerShdw blurRad="38100" dist="38100" dir="2700000" algn="tl">
                    <a:srgbClr val="FFFFFF"/>
                  </a:outerShdw>
                </a:effectLst>
                <a:latin typeface="Copperplate Gothic Bold" panose="020E0705020206020404" pitchFamily="34" charset="0"/>
              </a:rPr>
              <a:t>Had Haig closed the battle after 9-12 October – 1917 would have been a year of success?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iagra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341439"/>
            <a:ext cx="69850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320511" y="150829"/>
            <a:ext cx="11664225" cy="1147619"/>
          </a:xfrm>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defRPr/>
            </a:pPr>
            <a:r>
              <a:rPr lang="en-GB" sz="3200" b="1" dirty="0">
                <a:solidFill>
                  <a:schemeClr val="accent2"/>
                </a:solidFill>
                <a:effectLst>
                  <a:outerShdw blurRad="38100" dist="38100" dir="2700000" algn="tl">
                    <a:srgbClr val="FFFFFF"/>
                  </a:outerShdw>
                </a:effectLst>
                <a:latin typeface="Arial Black" pitchFamily="34" charset="0"/>
              </a:rPr>
              <a:t>Reorganisation of Platoon Structure in 1917</a:t>
            </a:r>
          </a:p>
        </p:txBody>
      </p:sp>
      <p:sp>
        <p:nvSpPr>
          <p:cNvPr id="30724" name="Text Box 4"/>
          <p:cNvSpPr txBox="1">
            <a:spLocks noChangeArrowheads="1"/>
          </p:cNvSpPr>
          <p:nvPr/>
        </p:nvSpPr>
        <p:spPr bwMode="auto">
          <a:xfrm>
            <a:off x="3000376" y="3573463"/>
            <a:ext cx="1439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panose="02020603050405020304" pitchFamily="18" charset="0"/>
              </a:defRPr>
            </a:lvl1pPr>
            <a:lvl2pPr marL="742950" indent="-285750">
              <a:defRPr sz="4400">
                <a:solidFill>
                  <a:schemeClr val="bg1"/>
                </a:solidFill>
                <a:latin typeface="Times" panose="02020603050405020304" pitchFamily="18" charset="0"/>
              </a:defRPr>
            </a:lvl2pPr>
            <a:lvl3pPr marL="1143000" indent="-228600">
              <a:defRPr sz="4400">
                <a:solidFill>
                  <a:schemeClr val="bg1"/>
                </a:solidFill>
                <a:latin typeface="Times" panose="02020603050405020304" pitchFamily="18" charset="0"/>
              </a:defRPr>
            </a:lvl3pPr>
            <a:lvl4pPr marL="1600200" indent="-228600">
              <a:defRPr sz="4400">
                <a:solidFill>
                  <a:schemeClr val="bg1"/>
                </a:solidFill>
                <a:latin typeface="Times" panose="02020603050405020304" pitchFamily="18" charset="0"/>
              </a:defRPr>
            </a:lvl4pPr>
            <a:lvl5pPr marL="2057400" indent="-228600">
              <a:defRPr sz="4400">
                <a:solidFill>
                  <a:schemeClr val="bg1"/>
                </a:solidFill>
                <a:latin typeface="Times" panose="02020603050405020304" pitchFamily="18" charset="0"/>
              </a:defRPr>
            </a:lvl5pPr>
            <a:lvl6pPr marL="2514600" indent="-228600" eaLnBrk="0" fontAlgn="base" hangingPunct="0">
              <a:spcBef>
                <a:spcPct val="0"/>
              </a:spcBef>
              <a:spcAft>
                <a:spcPct val="0"/>
              </a:spcAft>
              <a:defRPr sz="4400">
                <a:solidFill>
                  <a:schemeClr val="bg1"/>
                </a:solidFill>
                <a:latin typeface="Times" panose="02020603050405020304" pitchFamily="18" charset="0"/>
              </a:defRPr>
            </a:lvl6pPr>
            <a:lvl7pPr marL="2971800" indent="-228600" eaLnBrk="0" fontAlgn="base" hangingPunct="0">
              <a:spcBef>
                <a:spcPct val="0"/>
              </a:spcBef>
              <a:spcAft>
                <a:spcPct val="0"/>
              </a:spcAft>
              <a:defRPr sz="4400">
                <a:solidFill>
                  <a:schemeClr val="bg1"/>
                </a:solidFill>
                <a:latin typeface="Times" panose="02020603050405020304" pitchFamily="18" charset="0"/>
              </a:defRPr>
            </a:lvl7pPr>
            <a:lvl8pPr marL="3429000" indent="-228600" eaLnBrk="0" fontAlgn="base" hangingPunct="0">
              <a:spcBef>
                <a:spcPct val="0"/>
              </a:spcBef>
              <a:spcAft>
                <a:spcPct val="0"/>
              </a:spcAft>
              <a:defRPr sz="4400">
                <a:solidFill>
                  <a:schemeClr val="bg1"/>
                </a:solidFill>
                <a:latin typeface="Times" panose="02020603050405020304" pitchFamily="18" charset="0"/>
              </a:defRPr>
            </a:lvl8pPr>
            <a:lvl9pPr marL="3886200" indent="-228600" eaLnBrk="0" fontAlgn="base" hangingPunct="0">
              <a:spcBef>
                <a:spcPct val="0"/>
              </a:spcBef>
              <a:spcAft>
                <a:spcPct val="0"/>
              </a:spcAft>
              <a:defRPr sz="4400">
                <a:solidFill>
                  <a:schemeClr val="bg1"/>
                </a:solidFill>
                <a:latin typeface="Times" panose="02020603050405020304" pitchFamily="18" charset="0"/>
              </a:defRPr>
            </a:lvl9pPr>
          </a:lstStyle>
          <a:p>
            <a:pPr eaLnBrk="0" fontAlgn="base" hangingPunct="0">
              <a:spcBef>
                <a:spcPct val="50000"/>
              </a:spcBef>
              <a:spcAft>
                <a:spcPct val="0"/>
              </a:spcAft>
            </a:pPr>
            <a:endParaRPr lang="en-US" altLang="en-US">
              <a:solidFill>
                <a:srgbClr val="FFFFFF"/>
              </a:solidFill>
            </a:endParaRPr>
          </a:p>
        </p:txBody>
      </p:sp>
      <p:sp>
        <p:nvSpPr>
          <p:cNvPr id="30725" name="AutoShape 6"/>
          <p:cNvSpPr>
            <a:spLocks noChangeArrowheads="1"/>
          </p:cNvSpPr>
          <p:nvPr/>
        </p:nvSpPr>
        <p:spPr bwMode="auto">
          <a:xfrm>
            <a:off x="2208214" y="3357563"/>
            <a:ext cx="2592387" cy="1295400"/>
          </a:xfrm>
          <a:prstGeom prst="wedgeRectCallout">
            <a:avLst>
              <a:gd name="adj1" fmla="val 120912"/>
              <a:gd name="adj2" fmla="val 41912"/>
            </a:avLst>
          </a:prstGeom>
          <a:solidFill>
            <a:schemeClr val="accent1"/>
          </a:solidFill>
          <a:ln w="9525">
            <a:solidFill>
              <a:schemeClr val="tx1"/>
            </a:solidFill>
            <a:miter lim="800000"/>
            <a:headEnd/>
            <a:tailEnd/>
          </a:ln>
        </p:spPr>
        <p:txBody>
          <a:bodyPr/>
          <a:lstStyle>
            <a:lvl1pPr>
              <a:defRPr sz="4400">
                <a:solidFill>
                  <a:schemeClr val="bg1"/>
                </a:solidFill>
                <a:latin typeface="Times" panose="02020603050405020304" pitchFamily="18" charset="0"/>
              </a:defRPr>
            </a:lvl1pPr>
            <a:lvl2pPr marL="742950" indent="-285750">
              <a:defRPr sz="4400">
                <a:solidFill>
                  <a:schemeClr val="bg1"/>
                </a:solidFill>
                <a:latin typeface="Times" panose="02020603050405020304" pitchFamily="18" charset="0"/>
              </a:defRPr>
            </a:lvl2pPr>
            <a:lvl3pPr marL="1143000" indent="-228600">
              <a:defRPr sz="4400">
                <a:solidFill>
                  <a:schemeClr val="bg1"/>
                </a:solidFill>
                <a:latin typeface="Times" panose="02020603050405020304" pitchFamily="18" charset="0"/>
              </a:defRPr>
            </a:lvl3pPr>
            <a:lvl4pPr marL="1600200" indent="-228600">
              <a:defRPr sz="4400">
                <a:solidFill>
                  <a:schemeClr val="bg1"/>
                </a:solidFill>
                <a:latin typeface="Times" panose="02020603050405020304" pitchFamily="18" charset="0"/>
              </a:defRPr>
            </a:lvl4pPr>
            <a:lvl5pPr marL="2057400" indent="-228600">
              <a:defRPr sz="4400">
                <a:solidFill>
                  <a:schemeClr val="bg1"/>
                </a:solidFill>
                <a:latin typeface="Times" panose="02020603050405020304" pitchFamily="18" charset="0"/>
              </a:defRPr>
            </a:lvl5pPr>
            <a:lvl6pPr marL="2514600" indent="-228600" eaLnBrk="0" fontAlgn="base" hangingPunct="0">
              <a:spcBef>
                <a:spcPct val="0"/>
              </a:spcBef>
              <a:spcAft>
                <a:spcPct val="0"/>
              </a:spcAft>
              <a:defRPr sz="4400">
                <a:solidFill>
                  <a:schemeClr val="bg1"/>
                </a:solidFill>
                <a:latin typeface="Times" panose="02020603050405020304" pitchFamily="18" charset="0"/>
              </a:defRPr>
            </a:lvl6pPr>
            <a:lvl7pPr marL="2971800" indent="-228600" eaLnBrk="0" fontAlgn="base" hangingPunct="0">
              <a:spcBef>
                <a:spcPct val="0"/>
              </a:spcBef>
              <a:spcAft>
                <a:spcPct val="0"/>
              </a:spcAft>
              <a:defRPr sz="4400">
                <a:solidFill>
                  <a:schemeClr val="bg1"/>
                </a:solidFill>
                <a:latin typeface="Times" panose="02020603050405020304" pitchFamily="18" charset="0"/>
              </a:defRPr>
            </a:lvl7pPr>
            <a:lvl8pPr marL="3429000" indent="-228600" eaLnBrk="0" fontAlgn="base" hangingPunct="0">
              <a:spcBef>
                <a:spcPct val="0"/>
              </a:spcBef>
              <a:spcAft>
                <a:spcPct val="0"/>
              </a:spcAft>
              <a:defRPr sz="4400">
                <a:solidFill>
                  <a:schemeClr val="bg1"/>
                </a:solidFill>
                <a:latin typeface="Times" panose="02020603050405020304" pitchFamily="18" charset="0"/>
              </a:defRPr>
            </a:lvl8pPr>
            <a:lvl9pPr marL="3886200" indent="-228600" eaLnBrk="0" fontAlgn="base" hangingPunct="0">
              <a:spcBef>
                <a:spcPct val="0"/>
              </a:spcBef>
              <a:spcAft>
                <a:spcPct val="0"/>
              </a:spcAft>
              <a:defRPr sz="4400">
                <a:solidFill>
                  <a:schemeClr val="bg1"/>
                </a:solidFill>
                <a:latin typeface="Times" panose="02020603050405020304" pitchFamily="18" charset="0"/>
              </a:defRPr>
            </a:lvl9pPr>
          </a:lstStyle>
          <a:p>
            <a:pPr algn="ctr" eaLnBrk="0" fontAlgn="base" hangingPunct="0">
              <a:spcBef>
                <a:spcPct val="0"/>
              </a:spcBef>
              <a:spcAft>
                <a:spcPct val="0"/>
              </a:spcAft>
            </a:pPr>
            <a:r>
              <a:rPr lang="en-GB" altLang="en-US" sz="2000" dirty="0">
                <a:solidFill>
                  <a:srgbClr val="000000"/>
                </a:solidFill>
                <a:latin typeface="Arial" panose="020B0604020202020204" pitchFamily="34" charset="0"/>
                <a:cs typeface="Arial" panose="020B0604020202020204" pitchFamily="34" charset="0"/>
              </a:rPr>
              <a:t>The Platoon becomes the key tactical infantry</a:t>
            </a:r>
          </a:p>
          <a:p>
            <a:pPr algn="ctr" eaLnBrk="0" fontAlgn="base" hangingPunct="0">
              <a:spcBef>
                <a:spcPct val="0"/>
              </a:spcBef>
              <a:spcAft>
                <a:spcPct val="0"/>
              </a:spcAft>
            </a:pPr>
            <a:r>
              <a:rPr lang="en-GB" altLang="en-US" sz="2000" dirty="0">
                <a:solidFill>
                  <a:srgbClr val="000000"/>
                </a:solidFill>
                <a:latin typeface="Arial" panose="020B0604020202020204" pitchFamily="34" charset="0"/>
                <a:cs typeface="Arial" panose="020B0604020202020204" pitchFamily="34" charset="0"/>
              </a:rPr>
              <a:t>organisation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wipe(down)">
                                      <p:cBhvr>
                                        <p:cTn id="7"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70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4BB67D-87DC-4E58-BEAA-8C54CEE4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736" y="1714351"/>
            <a:ext cx="6096528" cy="3429297"/>
          </a:xfrm>
          <a:prstGeom prst="rect">
            <a:avLst/>
          </a:prstGeom>
        </p:spPr>
      </p:pic>
    </p:spTree>
    <p:extLst>
      <p:ext uri="{BB962C8B-B14F-4D97-AF65-F5344CB8AC3E}">
        <p14:creationId xmlns:p14="http://schemas.microsoft.com/office/powerpoint/2010/main" val="3651866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83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531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554164"/>
            <a:ext cx="80772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GB" altLang="en-GB" sz="2800" dirty="0">
                <a:solidFill>
                  <a:schemeClr val="accent2"/>
                </a:solidFill>
                <a:latin typeface="Arial Black" panose="020B0A04020102020204" pitchFamily="34" charset="0"/>
              </a:rPr>
              <a:t>Training for the Flanders’ Offensive</a:t>
            </a:r>
            <a:endParaRPr lang="en-GB" altLang="en-US" sz="2800" dirty="0">
              <a:solidFill>
                <a:schemeClr val="accent2"/>
              </a:solidFill>
              <a:latin typeface="Arial Black" panose="020B0A04020102020204" pitchFamily="34" charset="0"/>
            </a:endParaRPr>
          </a:p>
        </p:txBody>
      </p:sp>
      <p:sp>
        <p:nvSpPr>
          <p:cNvPr id="3" name="TextBox 2">
            <a:extLst>
              <a:ext uri="{FF2B5EF4-FFF2-40B4-BE49-F238E27FC236}">
                <a16:creationId xmlns:a16="http://schemas.microsoft.com/office/drawing/2014/main" id="{5298DA93-6217-4C7F-874F-35D2111C59A5}"/>
              </a:ext>
            </a:extLst>
          </p:cNvPr>
          <p:cNvSpPr txBox="1"/>
          <p:nvPr/>
        </p:nvSpPr>
        <p:spPr>
          <a:xfrm>
            <a:off x="3563332" y="3982230"/>
            <a:ext cx="2181495" cy="646331"/>
          </a:xfrm>
          <a:prstGeom prst="rect">
            <a:avLst/>
          </a:prstGeom>
          <a:solidFill>
            <a:schemeClr val="accent1"/>
          </a:solidFill>
        </p:spPr>
        <p:txBody>
          <a:bodyPr wrap="none" rtlCol="0">
            <a:spAutoFit/>
          </a:bodyPr>
          <a:lstStyle/>
          <a:p>
            <a:r>
              <a:rPr lang="en-NZ" dirty="0"/>
              <a:t>Lt-Gen Sir A J Godley</a:t>
            </a:r>
          </a:p>
          <a:p>
            <a:r>
              <a:rPr lang="en-NZ" dirty="0"/>
              <a:t>GOC 11 ANZAC</a:t>
            </a:r>
          </a:p>
        </p:txBody>
      </p:sp>
      <p:sp>
        <p:nvSpPr>
          <p:cNvPr id="4" name="TextBox 3">
            <a:extLst>
              <a:ext uri="{FF2B5EF4-FFF2-40B4-BE49-F238E27FC236}">
                <a16:creationId xmlns:a16="http://schemas.microsoft.com/office/drawing/2014/main" id="{BECBA842-6699-45ED-A6D8-5F4178177C63}"/>
              </a:ext>
            </a:extLst>
          </p:cNvPr>
          <p:cNvSpPr txBox="1"/>
          <p:nvPr/>
        </p:nvSpPr>
        <p:spPr>
          <a:xfrm>
            <a:off x="2967540" y="5495827"/>
            <a:ext cx="2066976" cy="646331"/>
          </a:xfrm>
          <a:prstGeom prst="rect">
            <a:avLst/>
          </a:prstGeom>
          <a:solidFill>
            <a:schemeClr val="accent1"/>
          </a:solidFill>
        </p:spPr>
        <p:txBody>
          <a:bodyPr wrap="none" rtlCol="0">
            <a:spAutoFit/>
          </a:bodyPr>
          <a:lstStyle/>
          <a:p>
            <a:r>
              <a:rPr lang="en-NZ" dirty="0"/>
              <a:t>Maj-Gen Sir A H</a:t>
            </a:r>
          </a:p>
          <a:p>
            <a:r>
              <a:rPr lang="en-NZ" dirty="0"/>
              <a:t>Russell GOC NZ </a:t>
            </a:r>
            <a:r>
              <a:rPr lang="en-NZ" dirty="0" err="1"/>
              <a:t>Div</a:t>
            </a:r>
            <a:endParaRPr lang="en-N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EF57B-E7DA-4C1F-B7CF-455A4C9C4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12" y="0"/>
            <a:ext cx="10247376" cy="6858000"/>
          </a:xfrm>
          <a:prstGeom prst="rect">
            <a:avLst/>
          </a:prstGeom>
        </p:spPr>
      </p:pic>
      <p:sp>
        <p:nvSpPr>
          <p:cNvPr id="4" name="TextBox 3">
            <a:extLst>
              <a:ext uri="{FF2B5EF4-FFF2-40B4-BE49-F238E27FC236}">
                <a16:creationId xmlns:a16="http://schemas.microsoft.com/office/drawing/2014/main" id="{38F37ACA-7F90-4258-8DFE-2F7A1BF59E6E}"/>
              </a:ext>
            </a:extLst>
          </p:cNvPr>
          <p:cNvSpPr txBox="1"/>
          <p:nvPr/>
        </p:nvSpPr>
        <p:spPr>
          <a:xfrm>
            <a:off x="1734532" y="292231"/>
            <a:ext cx="86255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3600" b="1" i="0" u="none" strike="noStrike" kern="1200" cap="none" spc="0" normalizeH="0" baseline="0" noProof="0" dirty="0">
                <a:ln>
                  <a:noFill/>
                </a:ln>
                <a:solidFill>
                  <a:prstClr val="black"/>
                </a:solidFill>
                <a:effectLst/>
                <a:uLnTx/>
                <a:uFillTx/>
                <a:latin typeface="Franklin Gothic Book"/>
                <a:ea typeface="+mn-ea"/>
                <a:cs typeface="+mn-cs"/>
              </a:rPr>
              <a:t>Evolving German Defensive Tactics in 1917 </a:t>
            </a:r>
          </a:p>
        </p:txBody>
      </p:sp>
    </p:spTree>
    <p:extLst>
      <p:ext uri="{BB962C8B-B14F-4D97-AF65-F5344CB8AC3E}">
        <p14:creationId xmlns:p14="http://schemas.microsoft.com/office/powerpoint/2010/main" val="302818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9E94D-6B23-40F5-8718-ECF980986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920" y="0"/>
            <a:ext cx="10242987" cy="6858000"/>
          </a:xfrm>
          <a:prstGeom prst="rect">
            <a:avLst/>
          </a:prstGeom>
        </p:spPr>
      </p:pic>
      <p:sp>
        <p:nvSpPr>
          <p:cNvPr id="3" name="TextBox 2">
            <a:extLst>
              <a:ext uri="{FF2B5EF4-FFF2-40B4-BE49-F238E27FC236}">
                <a16:creationId xmlns:a16="http://schemas.microsoft.com/office/drawing/2014/main" id="{341FBBA6-0D99-4912-8E89-D83C726E8AAD}"/>
              </a:ext>
            </a:extLst>
          </p:cNvPr>
          <p:cNvSpPr txBox="1"/>
          <p:nvPr/>
        </p:nvSpPr>
        <p:spPr>
          <a:xfrm>
            <a:off x="2139884" y="490194"/>
            <a:ext cx="8659678" cy="646331"/>
          </a:xfrm>
          <a:prstGeom prst="rect">
            <a:avLst/>
          </a:prstGeom>
          <a:noFill/>
        </p:spPr>
        <p:txBody>
          <a:bodyPr wrap="none" rtlCol="0">
            <a:spAutoFit/>
          </a:bodyPr>
          <a:lstStyle/>
          <a:p>
            <a:r>
              <a:rPr lang="en-NZ" sz="3600" b="1" dirty="0"/>
              <a:t>Evolving German Defensive Tactics in 1917 </a:t>
            </a:r>
          </a:p>
        </p:txBody>
      </p:sp>
      <p:cxnSp>
        <p:nvCxnSpPr>
          <p:cNvPr id="5" name="Straight Arrow Connector 4">
            <a:extLst>
              <a:ext uri="{FF2B5EF4-FFF2-40B4-BE49-F238E27FC236}">
                <a16:creationId xmlns:a16="http://schemas.microsoft.com/office/drawing/2014/main" id="{166A6CF6-9AA8-47F7-8FD0-5F78A054085B}"/>
              </a:ext>
            </a:extLst>
          </p:cNvPr>
          <p:cNvCxnSpPr>
            <a:cxnSpLocks/>
          </p:cNvCxnSpPr>
          <p:nvPr/>
        </p:nvCxnSpPr>
        <p:spPr>
          <a:xfrm>
            <a:off x="5081047" y="3299381"/>
            <a:ext cx="7541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Arrow: Up 6">
            <a:extLst>
              <a:ext uri="{FF2B5EF4-FFF2-40B4-BE49-F238E27FC236}">
                <a16:creationId xmlns:a16="http://schemas.microsoft.com/office/drawing/2014/main" id="{0CB9CF30-4C10-42F7-9960-F9A7BC7EBB37}"/>
              </a:ext>
            </a:extLst>
          </p:cNvPr>
          <p:cNvSpPr/>
          <p:nvPr/>
        </p:nvSpPr>
        <p:spPr>
          <a:xfrm rot="16547590">
            <a:off x="4003802" y="3529562"/>
            <a:ext cx="195357" cy="9032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rrow: Up 7">
            <a:extLst>
              <a:ext uri="{FF2B5EF4-FFF2-40B4-BE49-F238E27FC236}">
                <a16:creationId xmlns:a16="http://schemas.microsoft.com/office/drawing/2014/main" id="{919E2FCB-E39C-415F-A750-D8E99C81D8FE}"/>
              </a:ext>
            </a:extLst>
          </p:cNvPr>
          <p:cNvSpPr/>
          <p:nvPr/>
        </p:nvSpPr>
        <p:spPr>
          <a:xfrm rot="18951711">
            <a:off x="4508238" y="2847762"/>
            <a:ext cx="195357" cy="9032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Arrow: Up 8">
            <a:extLst>
              <a:ext uri="{FF2B5EF4-FFF2-40B4-BE49-F238E27FC236}">
                <a16:creationId xmlns:a16="http://schemas.microsoft.com/office/drawing/2014/main" id="{D3D615C4-5BAC-4EB0-8FDC-1D6197E035C3}"/>
              </a:ext>
            </a:extLst>
          </p:cNvPr>
          <p:cNvSpPr/>
          <p:nvPr/>
        </p:nvSpPr>
        <p:spPr>
          <a:xfrm rot="19637137">
            <a:off x="5707098" y="2785606"/>
            <a:ext cx="259733" cy="64875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Up 9">
            <a:extLst>
              <a:ext uri="{FF2B5EF4-FFF2-40B4-BE49-F238E27FC236}">
                <a16:creationId xmlns:a16="http://schemas.microsoft.com/office/drawing/2014/main" id="{8FBF29E0-2182-412D-885F-DC299B43E9F3}"/>
              </a:ext>
            </a:extLst>
          </p:cNvPr>
          <p:cNvSpPr/>
          <p:nvPr/>
        </p:nvSpPr>
        <p:spPr>
          <a:xfrm rot="19728751" flipH="1">
            <a:off x="6383313" y="2777981"/>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Up 10">
            <a:extLst>
              <a:ext uri="{FF2B5EF4-FFF2-40B4-BE49-F238E27FC236}">
                <a16:creationId xmlns:a16="http://schemas.microsoft.com/office/drawing/2014/main" id="{C92429A0-DA72-49B6-AFBF-9A68733A3310}"/>
              </a:ext>
            </a:extLst>
          </p:cNvPr>
          <p:cNvSpPr/>
          <p:nvPr/>
        </p:nvSpPr>
        <p:spPr>
          <a:xfrm rot="4368358" flipH="1">
            <a:off x="8591385" y="2320002"/>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rrow: Up 11">
            <a:extLst>
              <a:ext uri="{FF2B5EF4-FFF2-40B4-BE49-F238E27FC236}">
                <a16:creationId xmlns:a16="http://schemas.microsoft.com/office/drawing/2014/main" id="{93A26E5E-51FB-494D-B314-E20911209B8F}"/>
              </a:ext>
            </a:extLst>
          </p:cNvPr>
          <p:cNvSpPr/>
          <p:nvPr/>
        </p:nvSpPr>
        <p:spPr>
          <a:xfrm rot="7603976" flipH="1">
            <a:off x="6441264" y="2047460"/>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rrow: Up 12">
            <a:extLst>
              <a:ext uri="{FF2B5EF4-FFF2-40B4-BE49-F238E27FC236}">
                <a16:creationId xmlns:a16="http://schemas.microsoft.com/office/drawing/2014/main" id="{6C1831D3-CED6-4807-931A-840185CB99DD}"/>
              </a:ext>
            </a:extLst>
          </p:cNvPr>
          <p:cNvSpPr/>
          <p:nvPr/>
        </p:nvSpPr>
        <p:spPr>
          <a:xfrm rot="5400000" flipH="1">
            <a:off x="4707001" y="1922492"/>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rrow: Up 13">
            <a:extLst>
              <a:ext uri="{FF2B5EF4-FFF2-40B4-BE49-F238E27FC236}">
                <a16:creationId xmlns:a16="http://schemas.microsoft.com/office/drawing/2014/main" id="{B9D8CA78-32F1-43B4-8071-F53A8354B61F}"/>
              </a:ext>
            </a:extLst>
          </p:cNvPr>
          <p:cNvSpPr/>
          <p:nvPr/>
        </p:nvSpPr>
        <p:spPr>
          <a:xfrm rot="4368358" flipH="1">
            <a:off x="7040674" y="3067669"/>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Arrow: Up 14">
            <a:extLst>
              <a:ext uri="{FF2B5EF4-FFF2-40B4-BE49-F238E27FC236}">
                <a16:creationId xmlns:a16="http://schemas.microsoft.com/office/drawing/2014/main" id="{EF79C486-3839-4793-BA7D-0E61E4412165}"/>
              </a:ext>
            </a:extLst>
          </p:cNvPr>
          <p:cNvSpPr/>
          <p:nvPr/>
        </p:nvSpPr>
        <p:spPr>
          <a:xfrm rot="4368358" flipH="1">
            <a:off x="2718877" y="2048728"/>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Arrow: Up 15">
            <a:extLst>
              <a:ext uri="{FF2B5EF4-FFF2-40B4-BE49-F238E27FC236}">
                <a16:creationId xmlns:a16="http://schemas.microsoft.com/office/drawing/2014/main" id="{35F50A7F-CBAD-4E65-808F-55449293D426}"/>
              </a:ext>
            </a:extLst>
          </p:cNvPr>
          <p:cNvSpPr/>
          <p:nvPr/>
        </p:nvSpPr>
        <p:spPr>
          <a:xfrm rot="2478606" flipH="1">
            <a:off x="9876712" y="1809869"/>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rrow: Up 16">
            <a:extLst>
              <a:ext uri="{FF2B5EF4-FFF2-40B4-BE49-F238E27FC236}">
                <a16:creationId xmlns:a16="http://schemas.microsoft.com/office/drawing/2014/main" id="{E87E3CFA-B45E-4FA6-842B-A85A00A8298E}"/>
              </a:ext>
            </a:extLst>
          </p:cNvPr>
          <p:cNvSpPr/>
          <p:nvPr/>
        </p:nvSpPr>
        <p:spPr>
          <a:xfrm rot="6195881" flipH="1">
            <a:off x="10123087" y="2255758"/>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Arrow: Up 17">
            <a:extLst>
              <a:ext uri="{FF2B5EF4-FFF2-40B4-BE49-F238E27FC236}">
                <a16:creationId xmlns:a16="http://schemas.microsoft.com/office/drawing/2014/main" id="{3C70A368-0679-49EF-9937-1156CCE8AB58}"/>
              </a:ext>
            </a:extLst>
          </p:cNvPr>
          <p:cNvSpPr/>
          <p:nvPr/>
        </p:nvSpPr>
        <p:spPr>
          <a:xfrm rot="16551918" flipH="1">
            <a:off x="9079460" y="2018331"/>
            <a:ext cx="172820"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rrow: Up 18">
            <a:extLst>
              <a:ext uri="{FF2B5EF4-FFF2-40B4-BE49-F238E27FC236}">
                <a16:creationId xmlns:a16="http://schemas.microsoft.com/office/drawing/2014/main" id="{00B06E48-4D83-47B2-BD66-AE6109845F0F}"/>
              </a:ext>
            </a:extLst>
          </p:cNvPr>
          <p:cNvSpPr/>
          <p:nvPr/>
        </p:nvSpPr>
        <p:spPr>
          <a:xfrm rot="11393846">
            <a:off x="9522048" y="2408158"/>
            <a:ext cx="272549" cy="46551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Arrow: Up 19">
            <a:extLst>
              <a:ext uri="{FF2B5EF4-FFF2-40B4-BE49-F238E27FC236}">
                <a16:creationId xmlns:a16="http://schemas.microsoft.com/office/drawing/2014/main" id="{7C23AD23-36DC-46AC-86AF-874E7B92E980}"/>
              </a:ext>
            </a:extLst>
          </p:cNvPr>
          <p:cNvSpPr/>
          <p:nvPr/>
        </p:nvSpPr>
        <p:spPr>
          <a:xfrm rot="5854335" flipH="1">
            <a:off x="6551744" y="1876745"/>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Arrow: Up 20">
            <a:extLst>
              <a:ext uri="{FF2B5EF4-FFF2-40B4-BE49-F238E27FC236}">
                <a16:creationId xmlns:a16="http://schemas.microsoft.com/office/drawing/2014/main" id="{B2BD1DEE-4EFD-47BF-A2FE-8CB1D0C6FF60}"/>
              </a:ext>
            </a:extLst>
          </p:cNvPr>
          <p:cNvSpPr/>
          <p:nvPr/>
        </p:nvSpPr>
        <p:spPr>
          <a:xfrm rot="7603976" flipH="1">
            <a:off x="5468933" y="1957209"/>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Arrow: Up 21">
            <a:extLst>
              <a:ext uri="{FF2B5EF4-FFF2-40B4-BE49-F238E27FC236}">
                <a16:creationId xmlns:a16="http://schemas.microsoft.com/office/drawing/2014/main" id="{7258A15D-06CE-4D32-A652-30BC66E26581}"/>
              </a:ext>
            </a:extLst>
          </p:cNvPr>
          <p:cNvSpPr/>
          <p:nvPr/>
        </p:nvSpPr>
        <p:spPr>
          <a:xfrm rot="7603976" flipH="1">
            <a:off x="6804475" y="3757342"/>
            <a:ext cx="289167" cy="60382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Arrow: Up 22">
            <a:extLst>
              <a:ext uri="{FF2B5EF4-FFF2-40B4-BE49-F238E27FC236}">
                <a16:creationId xmlns:a16="http://schemas.microsoft.com/office/drawing/2014/main" id="{41F7A303-9704-4BAC-9046-B58B69CF25CD}"/>
              </a:ext>
            </a:extLst>
          </p:cNvPr>
          <p:cNvSpPr/>
          <p:nvPr/>
        </p:nvSpPr>
        <p:spPr>
          <a:xfrm rot="7603976" flipH="1">
            <a:off x="2067464" y="2405089"/>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Arrow: Up 23">
            <a:extLst>
              <a:ext uri="{FF2B5EF4-FFF2-40B4-BE49-F238E27FC236}">
                <a16:creationId xmlns:a16="http://schemas.microsoft.com/office/drawing/2014/main" id="{98994135-504F-44A1-AED9-B3BF376261E2}"/>
              </a:ext>
            </a:extLst>
          </p:cNvPr>
          <p:cNvSpPr/>
          <p:nvPr/>
        </p:nvSpPr>
        <p:spPr>
          <a:xfrm rot="12633665" flipH="1">
            <a:off x="8440681" y="2651191"/>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Arrow: Up 24">
            <a:extLst>
              <a:ext uri="{FF2B5EF4-FFF2-40B4-BE49-F238E27FC236}">
                <a16:creationId xmlns:a16="http://schemas.microsoft.com/office/drawing/2014/main" id="{E3DC01AC-1A94-4FE6-8CC2-21B4001AE749}"/>
              </a:ext>
            </a:extLst>
          </p:cNvPr>
          <p:cNvSpPr/>
          <p:nvPr/>
        </p:nvSpPr>
        <p:spPr>
          <a:xfrm rot="7603976" flipH="1">
            <a:off x="6593664" y="2199860"/>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Arrow: Up 25">
            <a:extLst>
              <a:ext uri="{FF2B5EF4-FFF2-40B4-BE49-F238E27FC236}">
                <a16:creationId xmlns:a16="http://schemas.microsoft.com/office/drawing/2014/main" id="{56DE01AB-15E6-4BED-AA3A-EEEC46FFBB7D}"/>
              </a:ext>
            </a:extLst>
          </p:cNvPr>
          <p:cNvSpPr/>
          <p:nvPr/>
        </p:nvSpPr>
        <p:spPr>
          <a:xfrm rot="16629090" flipH="1">
            <a:off x="8451749" y="2049551"/>
            <a:ext cx="144180" cy="3776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9389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5482417-770B-4C98-B24C-FB8E0FC1C6F0}"/>
              </a:ext>
            </a:extLst>
          </p:cNvPr>
          <p:cNvSpPr>
            <a:spLocks noGrp="1"/>
          </p:cNvSpPr>
          <p:nvPr>
            <p:ph type="title"/>
          </p:nvPr>
        </p:nvSpPr>
        <p:spPr bwMode="auto">
          <a:xfrm>
            <a:off x="1348033" y="273050"/>
            <a:ext cx="3019181" cy="7096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altLang="en-US" sz="2000" dirty="0">
                <a:solidFill>
                  <a:srgbClr val="990033"/>
                </a:solidFill>
                <a:ea typeface="ＭＳ Ｐゴシック" panose="020B0600070205080204" pitchFamily="34" charset="-128"/>
              </a:rPr>
              <a:t>MATCHING German Defensive tactics</a:t>
            </a:r>
          </a:p>
        </p:txBody>
      </p:sp>
      <p:sp>
        <p:nvSpPr>
          <p:cNvPr id="37891" name="Content Placeholder 2">
            <a:extLst>
              <a:ext uri="{FF2B5EF4-FFF2-40B4-BE49-F238E27FC236}">
                <a16:creationId xmlns:a16="http://schemas.microsoft.com/office/drawing/2014/main" id="{4CF68F36-AADB-4DDD-A785-546217BB567C}"/>
              </a:ext>
            </a:extLst>
          </p:cNvPr>
          <p:cNvSpPr>
            <a:spLocks noGrp="1"/>
          </p:cNvSpPr>
          <p:nvPr>
            <p:ph sz="half" idx="1"/>
          </p:nvPr>
        </p:nvSpPr>
        <p:spPr bwMode="auto">
          <a:xfrm>
            <a:off x="4079876" y="273050"/>
            <a:ext cx="6130925" cy="6584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 typeface="Arial" panose="020B0604020202020204" pitchFamily="34" charset="0"/>
              <a:buNone/>
            </a:pPr>
            <a:r>
              <a:rPr lang="en-GB" altLang="en-US" dirty="0">
                <a:ea typeface="ＭＳ Ｐゴシック" panose="020B0600070205080204" pitchFamily="34" charset="-128"/>
              </a:rPr>
              <a:t>	</a:t>
            </a:r>
            <a:r>
              <a:rPr lang="en-GB" altLang="en-US" sz="2400" dirty="0">
                <a:ea typeface="ＭＳ Ｐゴシック" panose="020B0600070205080204" pitchFamily="34" charset="-128"/>
              </a:rPr>
              <a:t>‘It was also clear that </a:t>
            </a:r>
            <a:r>
              <a:rPr lang="en-GB" altLang="en-US" sz="2400" dirty="0">
                <a:highlight>
                  <a:srgbClr val="FFFF00"/>
                </a:highlight>
                <a:ea typeface="ＭＳ Ｐゴシック" panose="020B0600070205080204" pitchFamily="34" charset="-128"/>
              </a:rPr>
              <a:t>“Pill-box” </a:t>
            </a:r>
            <a:r>
              <a:rPr lang="en-GB" altLang="en-US" sz="2400" dirty="0">
                <a:ea typeface="ＭＳ Ｐゴシック" panose="020B0600070205080204" pitchFamily="34" charset="-128"/>
              </a:rPr>
              <a:t>fighting demanded skilful leading and resource on the part of subordinate commanders</a:t>
            </a:r>
            <a:r>
              <a:rPr lang="en-GB" altLang="en-US" dirty="0">
                <a:ea typeface="ＭＳ Ｐゴシック" panose="020B0600070205080204" pitchFamily="34" charset="-128"/>
              </a:rPr>
              <a:t>…</a:t>
            </a:r>
            <a:r>
              <a:rPr lang="en-GB" altLang="en-US" sz="2400" dirty="0">
                <a:ea typeface="ＭＳ Ｐゴシック" panose="020B0600070205080204" pitchFamily="34" charset="-128"/>
              </a:rPr>
              <a:t> </a:t>
            </a:r>
            <a:r>
              <a:rPr lang="en-GB" altLang="en-US" sz="2400" dirty="0">
                <a:highlight>
                  <a:srgbClr val="FFFF00"/>
                </a:highlight>
                <a:ea typeface="ＭＳ Ｐゴシック" panose="020B0600070205080204" pitchFamily="34" charset="-128"/>
              </a:rPr>
              <a:t>Accordingly it was planned that the attack should be carried out by lines of sections, each section in file and separated from its neighbours by about twenty yards. This gave an opportunity of overwhelming a “Pill-box” </a:t>
            </a:r>
            <a:r>
              <a:rPr lang="en-GB" altLang="en-US" sz="2400" dirty="0">
                <a:ea typeface="ＭＳ Ｐゴシック" panose="020B0600070205080204" pitchFamily="34" charset="-128"/>
              </a:rPr>
              <a:t>by the co-operation of the nearest sections while the others made headway, and each part was to be cleared and garrisoned before the sections involved continued their advance.’</a:t>
            </a:r>
          </a:p>
          <a:p>
            <a:pPr>
              <a:buFont typeface="Arial" panose="020B0604020202020204" pitchFamily="34" charset="0"/>
              <a:buNone/>
            </a:pPr>
            <a:r>
              <a:rPr lang="en-GB" altLang="en-US" sz="2400" dirty="0">
                <a:ea typeface="ＭＳ Ｐゴシック" panose="020B0600070205080204" pitchFamily="34" charset="-128"/>
              </a:rPr>
              <a:t>	History of the 9</a:t>
            </a:r>
            <a:r>
              <a:rPr lang="en-GB" altLang="en-US" sz="2400" baseline="30000" dirty="0">
                <a:ea typeface="ＭＳ Ｐゴシック" panose="020B0600070205080204" pitchFamily="34" charset="-128"/>
              </a:rPr>
              <a:t>th</a:t>
            </a:r>
            <a:r>
              <a:rPr lang="en-GB" altLang="en-US" sz="2400" dirty="0">
                <a:ea typeface="ＭＳ Ｐゴシック" panose="020B0600070205080204" pitchFamily="34" charset="-128"/>
              </a:rPr>
              <a:t> (Scottish) Division, p.226</a:t>
            </a:r>
            <a:endParaRPr lang="en-US" altLang="en-US" sz="2400" dirty="0">
              <a:ea typeface="ＭＳ Ｐゴシック" panose="020B0600070205080204" pitchFamily="34" charset="-128"/>
            </a:endParaRPr>
          </a:p>
        </p:txBody>
      </p:sp>
      <p:pic>
        <p:nvPicPr>
          <p:cNvPr id="37892" name="Picture 2" descr="E:\Lukin 9th Scottish.jpg">
            <a:extLst>
              <a:ext uri="{FF2B5EF4-FFF2-40B4-BE49-F238E27FC236}">
                <a16:creationId xmlns:a16="http://schemas.microsoft.com/office/drawing/2014/main" id="{B85222D3-E0D7-43E7-A379-B4B80D3E170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693863" y="1981201"/>
            <a:ext cx="23860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TotalTime>
  <Words>1438</Words>
  <Application>Microsoft Office PowerPoint</Application>
  <PresentationFormat>Widescreen</PresentationFormat>
  <Paragraphs>130</Paragraphs>
  <Slides>53</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Arial Black</vt:lpstr>
      <vt:lpstr>Calibri</vt:lpstr>
      <vt:lpstr>Copperplate Gothic Bold</vt:lpstr>
      <vt:lpstr>Franklin Gothic Book</vt:lpstr>
      <vt:lpstr>Franklin Gothic Medium</vt:lpstr>
      <vt:lpstr>Times</vt:lpstr>
      <vt:lpstr>Wingdings</vt:lpstr>
      <vt:lpstr>Wingdings 2</vt:lpstr>
      <vt:lpstr>Trek</vt:lpstr>
      <vt:lpstr>New Zealanders before Passchendale</vt:lpstr>
      <vt:lpstr>PowerPoint Presentation</vt:lpstr>
      <vt:lpstr>Messines 1917</vt:lpstr>
      <vt:lpstr>The British Expeditionary Force (BEF)</vt:lpstr>
      <vt:lpstr>Reorganisation of Platoon Structure in 1917</vt:lpstr>
      <vt:lpstr>Training for the Flanders’ Offensive</vt:lpstr>
      <vt:lpstr>PowerPoint Presentation</vt:lpstr>
      <vt:lpstr>PowerPoint Presentation</vt:lpstr>
      <vt:lpstr>MATCHING German Defensive tactics</vt:lpstr>
      <vt:lpstr>PowerPoint Presentation</vt:lpstr>
      <vt:lpstr>Training for the Flanders’ Offensive</vt:lpstr>
      <vt:lpstr>Russell demanded his junior leaders knew their men and did their job</vt:lpstr>
      <vt:lpstr>The Third Battle of Ypres</vt:lpstr>
      <vt:lpstr>Gough and Third Ypres 31 July-16 August 1917</vt:lpstr>
      <vt:lpstr>PowerPoint Presentation</vt:lpstr>
      <vt:lpstr>PowerPoint Presentation</vt:lpstr>
      <vt:lpstr>PowerPoint Presentation</vt:lpstr>
      <vt:lpstr>The New Zealanders before Passchendaele</vt:lpstr>
      <vt:lpstr>PowerPoint Presentation</vt:lpstr>
      <vt:lpstr>PowerPoint Presentation</vt:lpstr>
      <vt:lpstr>PowerPoint Presentation</vt:lpstr>
      <vt:lpstr>PowerPoint Presentation</vt:lpstr>
      <vt:lpstr>PowerPoint Presentation</vt:lpstr>
      <vt:lpstr>Unfortunately it is raining and the sun hasn’t the power to dry the ground so late in the year.  We’ve got a very muddy time in front of us, and that means a lot. The mud is a much worse enemy than the Germans who did not, today, put up much of a show of resistance.’    Russell, 4 October 1917</vt:lpstr>
      <vt:lpstr>‘Gunfire always seemed to bring on the rain’</vt:lpstr>
      <vt:lpstr>Godley’s Pride leads to Disaster 9 and 12 October 1917</vt:lpstr>
      <vt:lpstr>PowerPoint Presentation</vt:lpstr>
      <vt:lpstr>PowerPoint Presentation</vt:lpstr>
      <vt:lpstr>PowerPoint Presentation</vt:lpstr>
      <vt:lpstr>PowerPoint Presentation</vt:lpstr>
      <vt:lpstr>PowerPoint Presentation</vt:lpstr>
      <vt:lpstr>PowerPoint Presentation</vt:lpstr>
      <vt:lpstr>The New Zealanders before Passchendaele</vt:lpstr>
      <vt:lpstr>PowerPoint Presentation</vt:lpstr>
      <vt:lpstr>PowerPoint Presentation</vt:lpstr>
      <vt:lpstr>PowerPoint Presentation</vt:lpstr>
      <vt:lpstr>PowerPoint Presentation</vt:lpstr>
      <vt:lpstr>PowerPoint Presentation</vt:lpstr>
      <vt:lpstr>‘It is plain we attacked a strong position, stoutly defended with no adequate preparation, nor was the supporting barrage or rather the covering barrage such as to help us over the difficulty.’                Russell Diary 15-16 Oct 17</vt:lpstr>
      <vt:lpstr>Battles of Passchendaele 26 Oct-17 Nov 17</vt:lpstr>
      <vt:lpstr>The New Zealanders before Passchendaele</vt:lpstr>
      <vt:lpstr>PowerPoint Presentation</vt:lpstr>
      <vt:lpstr>The New Zealanders before Passchendaele</vt:lpstr>
      <vt:lpstr>The New Zealanders before Passchendaele</vt:lpstr>
      <vt:lpstr>HAIG COMMITS CANADIAN CORPS</vt:lpstr>
      <vt:lpstr>Battles of Passchendaele 26 Oct-17 Nov 17</vt:lpstr>
      <vt:lpstr>At What Cost? – 17,000 Canadian casualties </vt:lpstr>
      <vt:lpstr>The New Zealanders before Passchendaele</vt:lpstr>
      <vt:lpstr>The Terrible cost of an over-extended battle in the Salient should not disguise the revolution and evolution in combined arms skills that was the remarkable feature of the BEF in 1917. Had Haig closed the battle after 9-12 October – 1917 would have been a year of success?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Zealanders before Passchendale</dc:title>
  <dc:creator>Christopher Pugsley</dc:creator>
  <cp:lastModifiedBy>Nathan Satherley</cp:lastModifiedBy>
  <cp:revision>8</cp:revision>
  <dcterms:created xsi:type="dcterms:W3CDTF">2021-08-10T21:17:37Z</dcterms:created>
  <dcterms:modified xsi:type="dcterms:W3CDTF">2021-09-20T21:47:49Z</dcterms:modified>
</cp:coreProperties>
</file>