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9" r:id="rId4"/>
    <p:sldId id="260" r:id="rId5"/>
    <p:sldId id="261" r:id="rId6"/>
    <p:sldId id="262" r:id="rId7"/>
    <p:sldId id="257" r:id="rId8"/>
    <p:sldId id="264" r:id="rId9"/>
    <p:sldId id="258" r:id="rId10"/>
    <p:sldId id="268" r:id="rId11"/>
    <p:sldId id="269" r:id="rId12"/>
    <p:sldId id="270" r:id="rId13"/>
    <p:sldId id="263" r:id="rId14"/>
    <p:sldId id="266" r:id="rId15"/>
    <p:sldId id="273" r:id="rId16"/>
    <p:sldId id="274" r:id="rId17"/>
    <p:sldId id="275" r:id="rId18"/>
    <p:sldId id="276" r:id="rId19"/>
    <p:sldId id="277" r:id="rId20"/>
    <p:sldId id="265"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04F7-99A2-4755-AC6F-6A4A2A51DE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5BB0C6F-970C-47E8-AFF3-BAF5E76D2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E84F9F2C-F61A-4644-BBD1-97AFF984E7A4}"/>
              </a:ext>
            </a:extLst>
          </p:cNvPr>
          <p:cNvSpPr>
            <a:spLocks noGrp="1"/>
          </p:cNvSpPr>
          <p:nvPr>
            <p:ph type="dt" sz="half" idx="10"/>
          </p:nvPr>
        </p:nvSpPr>
        <p:spPr/>
        <p:txBody>
          <a:bodyPr/>
          <a:lstStyle/>
          <a:p>
            <a:fld id="{869DA1EE-BA22-4461-B28B-50605274F176}" type="datetimeFigureOut">
              <a:rPr lang="en-NZ" smtClean="0"/>
              <a:t>8/06/2021</a:t>
            </a:fld>
            <a:endParaRPr lang="en-NZ"/>
          </a:p>
        </p:txBody>
      </p:sp>
      <p:sp>
        <p:nvSpPr>
          <p:cNvPr id="5" name="Footer Placeholder 4">
            <a:extLst>
              <a:ext uri="{FF2B5EF4-FFF2-40B4-BE49-F238E27FC236}">
                <a16:creationId xmlns:a16="http://schemas.microsoft.com/office/drawing/2014/main" id="{7AC27658-1DEF-4096-9FD1-C051CB36820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E6871AF-91B1-4F7D-8793-AF768A14A7F1}"/>
              </a:ext>
            </a:extLst>
          </p:cNvPr>
          <p:cNvSpPr>
            <a:spLocks noGrp="1"/>
          </p:cNvSpPr>
          <p:nvPr>
            <p:ph type="sldNum" sz="quarter" idx="12"/>
          </p:nvPr>
        </p:nvSpPr>
        <p:spPr/>
        <p:txBody>
          <a:bodyPr/>
          <a:lstStyle/>
          <a:p>
            <a:fld id="{F7103CE6-CD27-405D-96DC-E45616C3BFA7}" type="slidenum">
              <a:rPr lang="en-NZ" smtClean="0"/>
              <a:t>‹#›</a:t>
            </a:fld>
            <a:endParaRPr lang="en-NZ"/>
          </a:p>
        </p:txBody>
      </p:sp>
    </p:spTree>
    <p:extLst>
      <p:ext uri="{BB962C8B-B14F-4D97-AF65-F5344CB8AC3E}">
        <p14:creationId xmlns:p14="http://schemas.microsoft.com/office/powerpoint/2010/main" val="392502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2F7A-9A9B-4C0D-82AC-7E893D824E36}"/>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08CEF15-C498-468A-B66C-F08C198919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F108EF5-EDA8-4C84-83D0-86127A2E37F3}"/>
              </a:ext>
            </a:extLst>
          </p:cNvPr>
          <p:cNvSpPr>
            <a:spLocks noGrp="1"/>
          </p:cNvSpPr>
          <p:nvPr>
            <p:ph type="dt" sz="half" idx="10"/>
          </p:nvPr>
        </p:nvSpPr>
        <p:spPr/>
        <p:txBody>
          <a:bodyPr/>
          <a:lstStyle/>
          <a:p>
            <a:fld id="{869DA1EE-BA22-4461-B28B-50605274F176}" type="datetimeFigureOut">
              <a:rPr lang="en-NZ" smtClean="0"/>
              <a:t>8/06/2021</a:t>
            </a:fld>
            <a:endParaRPr lang="en-NZ"/>
          </a:p>
        </p:txBody>
      </p:sp>
      <p:sp>
        <p:nvSpPr>
          <p:cNvPr id="5" name="Footer Placeholder 4">
            <a:extLst>
              <a:ext uri="{FF2B5EF4-FFF2-40B4-BE49-F238E27FC236}">
                <a16:creationId xmlns:a16="http://schemas.microsoft.com/office/drawing/2014/main" id="{10986539-0666-486D-9434-54A5E5A88BD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42C68FE-F1BE-43FD-98EA-F827BE50B62C}"/>
              </a:ext>
            </a:extLst>
          </p:cNvPr>
          <p:cNvSpPr>
            <a:spLocks noGrp="1"/>
          </p:cNvSpPr>
          <p:nvPr>
            <p:ph type="sldNum" sz="quarter" idx="12"/>
          </p:nvPr>
        </p:nvSpPr>
        <p:spPr/>
        <p:txBody>
          <a:bodyPr/>
          <a:lstStyle/>
          <a:p>
            <a:fld id="{F7103CE6-CD27-405D-96DC-E45616C3BFA7}" type="slidenum">
              <a:rPr lang="en-NZ" smtClean="0"/>
              <a:t>‹#›</a:t>
            </a:fld>
            <a:endParaRPr lang="en-NZ"/>
          </a:p>
        </p:txBody>
      </p:sp>
    </p:spTree>
    <p:extLst>
      <p:ext uri="{BB962C8B-B14F-4D97-AF65-F5344CB8AC3E}">
        <p14:creationId xmlns:p14="http://schemas.microsoft.com/office/powerpoint/2010/main" val="159043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E837E5-7C4E-4FD5-9D53-6DAB7E52F8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85AD705-B463-4073-979E-FB469F8E3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75D0544-5C71-4B19-8325-94FF1E2D5647}"/>
              </a:ext>
            </a:extLst>
          </p:cNvPr>
          <p:cNvSpPr>
            <a:spLocks noGrp="1"/>
          </p:cNvSpPr>
          <p:nvPr>
            <p:ph type="dt" sz="half" idx="10"/>
          </p:nvPr>
        </p:nvSpPr>
        <p:spPr/>
        <p:txBody>
          <a:bodyPr/>
          <a:lstStyle/>
          <a:p>
            <a:fld id="{869DA1EE-BA22-4461-B28B-50605274F176}" type="datetimeFigureOut">
              <a:rPr lang="en-NZ" smtClean="0"/>
              <a:t>8/06/2021</a:t>
            </a:fld>
            <a:endParaRPr lang="en-NZ"/>
          </a:p>
        </p:txBody>
      </p:sp>
      <p:sp>
        <p:nvSpPr>
          <p:cNvPr id="5" name="Footer Placeholder 4">
            <a:extLst>
              <a:ext uri="{FF2B5EF4-FFF2-40B4-BE49-F238E27FC236}">
                <a16:creationId xmlns:a16="http://schemas.microsoft.com/office/drawing/2014/main" id="{9B5F575D-D186-400C-BA10-6323750433C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CE1E3E5-8579-4F2E-ABF2-2943D977724F}"/>
              </a:ext>
            </a:extLst>
          </p:cNvPr>
          <p:cNvSpPr>
            <a:spLocks noGrp="1"/>
          </p:cNvSpPr>
          <p:nvPr>
            <p:ph type="sldNum" sz="quarter" idx="12"/>
          </p:nvPr>
        </p:nvSpPr>
        <p:spPr/>
        <p:txBody>
          <a:bodyPr/>
          <a:lstStyle/>
          <a:p>
            <a:fld id="{F7103CE6-CD27-405D-96DC-E45616C3BFA7}" type="slidenum">
              <a:rPr lang="en-NZ" smtClean="0"/>
              <a:t>‹#›</a:t>
            </a:fld>
            <a:endParaRPr lang="en-NZ"/>
          </a:p>
        </p:txBody>
      </p:sp>
    </p:spTree>
    <p:extLst>
      <p:ext uri="{BB962C8B-B14F-4D97-AF65-F5344CB8AC3E}">
        <p14:creationId xmlns:p14="http://schemas.microsoft.com/office/powerpoint/2010/main" val="110628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6126-8AE2-4D50-A4D8-715284D6188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19A2BA6-2A98-4C81-AD52-F3FF1755E5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90FFDA0-E758-4F63-B8E1-C32CD04F028D}"/>
              </a:ext>
            </a:extLst>
          </p:cNvPr>
          <p:cNvSpPr>
            <a:spLocks noGrp="1"/>
          </p:cNvSpPr>
          <p:nvPr>
            <p:ph type="dt" sz="half" idx="10"/>
          </p:nvPr>
        </p:nvSpPr>
        <p:spPr/>
        <p:txBody>
          <a:bodyPr/>
          <a:lstStyle/>
          <a:p>
            <a:fld id="{869DA1EE-BA22-4461-B28B-50605274F176}" type="datetimeFigureOut">
              <a:rPr lang="en-NZ" smtClean="0"/>
              <a:t>8/06/2021</a:t>
            </a:fld>
            <a:endParaRPr lang="en-NZ"/>
          </a:p>
        </p:txBody>
      </p:sp>
      <p:sp>
        <p:nvSpPr>
          <p:cNvPr id="5" name="Footer Placeholder 4">
            <a:extLst>
              <a:ext uri="{FF2B5EF4-FFF2-40B4-BE49-F238E27FC236}">
                <a16:creationId xmlns:a16="http://schemas.microsoft.com/office/drawing/2014/main" id="{49ADFF60-A7BF-4ECB-9879-AEFD4925A3A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3B23748-5E0B-4C5C-B2EF-7BC5F1798399}"/>
              </a:ext>
            </a:extLst>
          </p:cNvPr>
          <p:cNvSpPr>
            <a:spLocks noGrp="1"/>
          </p:cNvSpPr>
          <p:nvPr>
            <p:ph type="sldNum" sz="quarter" idx="12"/>
          </p:nvPr>
        </p:nvSpPr>
        <p:spPr/>
        <p:txBody>
          <a:bodyPr/>
          <a:lstStyle/>
          <a:p>
            <a:fld id="{F7103CE6-CD27-405D-96DC-E45616C3BFA7}" type="slidenum">
              <a:rPr lang="en-NZ" smtClean="0"/>
              <a:t>‹#›</a:t>
            </a:fld>
            <a:endParaRPr lang="en-NZ"/>
          </a:p>
        </p:txBody>
      </p:sp>
    </p:spTree>
    <p:extLst>
      <p:ext uri="{BB962C8B-B14F-4D97-AF65-F5344CB8AC3E}">
        <p14:creationId xmlns:p14="http://schemas.microsoft.com/office/powerpoint/2010/main" val="34432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4C52-9059-40C4-9008-99966184FA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1AD0856-9420-46C4-A034-E2DFFF37B6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332337-C1B1-4B68-944C-48BCB436FB84}"/>
              </a:ext>
            </a:extLst>
          </p:cNvPr>
          <p:cNvSpPr>
            <a:spLocks noGrp="1"/>
          </p:cNvSpPr>
          <p:nvPr>
            <p:ph type="dt" sz="half" idx="10"/>
          </p:nvPr>
        </p:nvSpPr>
        <p:spPr/>
        <p:txBody>
          <a:bodyPr/>
          <a:lstStyle/>
          <a:p>
            <a:fld id="{869DA1EE-BA22-4461-B28B-50605274F176}" type="datetimeFigureOut">
              <a:rPr lang="en-NZ" smtClean="0"/>
              <a:t>8/06/2021</a:t>
            </a:fld>
            <a:endParaRPr lang="en-NZ"/>
          </a:p>
        </p:txBody>
      </p:sp>
      <p:sp>
        <p:nvSpPr>
          <p:cNvPr id="5" name="Footer Placeholder 4">
            <a:extLst>
              <a:ext uri="{FF2B5EF4-FFF2-40B4-BE49-F238E27FC236}">
                <a16:creationId xmlns:a16="http://schemas.microsoft.com/office/drawing/2014/main" id="{8D5059DD-6B38-4CCD-94CF-EC3EA33F5E5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CD8BA43-F39E-4667-85D2-280CF39AA6D6}"/>
              </a:ext>
            </a:extLst>
          </p:cNvPr>
          <p:cNvSpPr>
            <a:spLocks noGrp="1"/>
          </p:cNvSpPr>
          <p:nvPr>
            <p:ph type="sldNum" sz="quarter" idx="12"/>
          </p:nvPr>
        </p:nvSpPr>
        <p:spPr/>
        <p:txBody>
          <a:bodyPr/>
          <a:lstStyle/>
          <a:p>
            <a:fld id="{F7103CE6-CD27-405D-96DC-E45616C3BFA7}" type="slidenum">
              <a:rPr lang="en-NZ" smtClean="0"/>
              <a:t>‹#›</a:t>
            </a:fld>
            <a:endParaRPr lang="en-NZ"/>
          </a:p>
        </p:txBody>
      </p:sp>
    </p:spTree>
    <p:extLst>
      <p:ext uri="{BB962C8B-B14F-4D97-AF65-F5344CB8AC3E}">
        <p14:creationId xmlns:p14="http://schemas.microsoft.com/office/powerpoint/2010/main" val="422918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A161-B4DE-42CC-A7FB-520311C38CD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92B5A73-2143-440A-A90F-2C5181F99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65C10A3-018B-4B41-AA5C-FADAF1E91E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A08A1060-EF53-48CB-B34A-275B7576B711}"/>
              </a:ext>
            </a:extLst>
          </p:cNvPr>
          <p:cNvSpPr>
            <a:spLocks noGrp="1"/>
          </p:cNvSpPr>
          <p:nvPr>
            <p:ph type="dt" sz="half" idx="10"/>
          </p:nvPr>
        </p:nvSpPr>
        <p:spPr/>
        <p:txBody>
          <a:bodyPr/>
          <a:lstStyle/>
          <a:p>
            <a:fld id="{869DA1EE-BA22-4461-B28B-50605274F176}" type="datetimeFigureOut">
              <a:rPr lang="en-NZ" smtClean="0"/>
              <a:t>8/06/2021</a:t>
            </a:fld>
            <a:endParaRPr lang="en-NZ"/>
          </a:p>
        </p:txBody>
      </p:sp>
      <p:sp>
        <p:nvSpPr>
          <p:cNvPr id="6" name="Footer Placeholder 5">
            <a:extLst>
              <a:ext uri="{FF2B5EF4-FFF2-40B4-BE49-F238E27FC236}">
                <a16:creationId xmlns:a16="http://schemas.microsoft.com/office/drawing/2014/main" id="{DB46CB2C-325A-4B2E-AF90-2FA63EB9A47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5210673-9CB7-4739-AB31-CC2453FE7DD6}"/>
              </a:ext>
            </a:extLst>
          </p:cNvPr>
          <p:cNvSpPr>
            <a:spLocks noGrp="1"/>
          </p:cNvSpPr>
          <p:nvPr>
            <p:ph type="sldNum" sz="quarter" idx="12"/>
          </p:nvPr>
        </p:nvSpPr>
        <p:spPr/>
        <p:txBody>
          <a:bodyPr/>
          <a:lstStyle/>
          <a:p>
            <a:fld id="{F7103CE6-CD27-405D-96DC-E45616C3BFA7}" type="slidenum">
              <a:rPr lang="en-NZ" smtClean="0"/>
              <a:t>‹#›</a:t>
            </a:fld>
            <a:endParaRPr lang="en-NZ"/>
          </a:p>
        </p:txBody>
      </p:sp>
    </p:spTree>
    <p:extLst>
      <p:ext uri="{BB962C8B-B14F-4D97-AF65-F5344CB8AC3E}">
        <p14:creationId xmlns:p14="http://schemas.microsoft.com/office/powerpoint/2010/main" val="96106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6C8D-6844-403B-83A5-37DE6F16648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D2D8B83-FF7D-413F-A26F-F251FBA01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0D869-1CD0-426D-B75F-A81B425E7A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992C0876-0B88-454E-8796-F996A46C99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16B5C4-DC8C-4B54-B326-7826972573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8A69D8F5-31E9-48EF-AF82-398040ED3DD4}"/>
              </a:ext>
            </a:extLst>
          </p:cNvPr>
          <p:cNvSpPr>
            <a:spLocks noGrp="1"/>
          </p:cNvSpPr>
          <p:nvPr>
            <p:ph type="dt" sz="half" idx="10"/>
          </p:nvPr>
        </p:nvSpPr>
        <p:spPr/>
        <p:txBody>
          <a:bodyPr/>
          <a:lstStyle/>
          <a:p>
            <a:fld id="{869DA1EE-BA22-4461-B28B-50605274F176}" type="datetimeFigureOut">
              <a:rPr lang="en-NZ" smtClean="0"/>
              <a:t>8/06/2021</a:t>
            </a:fld>
            <a:endParaRPr lang="en-NZ"/>
          </a:p>
        </p:txBody>
      </p:sp>
      <p:sp>
        <p:nvSpPr>
          <p:cNvPr id="8" name="Footer Placeholder 7">
            <a:extLst>
              <a:ext uri="{FF2B5EF4-FFF2-40B4-BE49-F238E27FC236}">
                <a16:creationId xmlns:a16="http://schemas.microsoft.com/office/drawing/2014/main" id="{0EB9C0AE-2A6A-4AC6-A9FD-E0F1F013F021}"/>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4D658D68-0DE2-4CC9-941E-D788166AD873}"/>
              </a:ext>
            </a:extLst>
          </p:cNvPr>
          <p:cNvSpPr>
            <a:spLocks noGrp="1"/>
          </p:cNvSpPr>
          <p:nvPr>
            <p:ph type="sldNum" sz="quarter" idx="12"/>
          </p:nvPr>
        </p:nvSpPr>
        <p:spPr/>
        <p:txBody>
          <a:bodyPr/>
          <a:lstStyle/>
          <a:p>
            <a:fld id="{F7103CE6-CD27-405D-96DC-E45616C3BFA7}" type="slidenum">
              <a:rPr lang="en-NZ" smtClean="0"/>
              <a:t>‹#›</a:t>
            </a:fld>
            <a:endParaRPr lang="en-NZ"/>
          </a:p>
        </p:txBody>
      </p:sp>
    </p:spTree>
    <p:extLst>
      <p:ext uri="{BB962C8B-B14F-4D97-AF65-F5344CB8AC3E}">
        <p14:creationId xmlns:p14="http://schemas.microsoft.com/office/powerpoint/2010/main" val="305270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30EC-DD56-4EDD-944D-B22CA7D4D6E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0B8EE84-586A-4317-8B56-3138665D8B4F}"/>
              </a:ext>
            </a:extLst>
          </p:cNvPr>
          <p:cNvSpPr>
            <a:spLocks noGrp="1"/>
          </p:cNvSpPr>
          <p:nvPr>
            <p:ph type="dt" sz="half" idx="10"/>
          </p:nvPr>
        </p:nvSpPr>
        <p:spPr/>
        <p:txBody>
          <a:bodyPr/>
          <a:lstStyle/>
          <a:p>
            <a:fld id="{869DA1EE-BA22-4461-B28B-50605274F176}" type="datetimeFigureOut">
              <a:rPr lang="en-NZ" smtClean="0"/>
              <a:t>8/06/2021</a:t>
            </a:fld>
            <a:endParaRPr lang="en-NZ"/>
          </a:p>
        </p:txBody>
      </p:sp>
      <p:sp>
        <p:nvSpPr>
          <p:cNvPr id="4" name="Footer Placeholder 3">
            <a:extLst>
              <a:ext uri="{FF2B5EF4-FFF2-40B4-BE49-F238E27FC236}">
                <a16:creationId xmlns:a16="http://schemas.microsoft.com/office/drawing/2014/main" id="{636CF662-9DF8-40AA-8ADF-829CC91E4AB1}"/>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1DE2B124-8462-4F40-8D94-5FC0DEC7D755}"/>
              </a:ext>
            </a:extLst>
          </p:cNvPr>
          <p:cNvSpPr>
            <a:spLocks noGrp="1"/>
          </p:cNvSpPr>
          <p:nvPr>
            <p:ph type="sldNum" sz="quarter" idx="12"/>
          </p:nvPr>
        </p:nvSpPr>
        <p:spPr/>
        <p:txBody>
          <a:bodyPr/>
          <a:lstStyle/>
          <a:p>
            <a:fld id="{F7103CE6-CD27-405D-96DC-E45616C3BFA7}" type="slidenum">
              <a:rPr lang="en-NZ" smtClean="0"/>
              <a:t>‹#›</a:t>
            </a:fld>
            <a:endParaRPr lang="en-NZ"/>
          </a:p>
        </p:txBody>
      </p:sp>
    </p:spTree>
    <p:extLst>
      <p:ext uri="{BB962C8B-B14F-4D97-AF65-F5344CB8AC3E}">
        <p14:creationId xmlns:p14="http://schemas.microsoft.com/office/powerpoint/2010/main" val="287632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920A4C-95A6-4F87-A7C4-232907E6B8F2}"/>
              </a:ext>
            </a:extLst>
          </p:cNvPr>
          <p:cNvSpPr>
            <a:spLocks noGrp="1"/>
          </p:cNvSpPr>
          <p:nvPr>
            <p:ph type="dt" sz="half" idx="10"/>
          </p:nvPr>
        </p:nvSpPr>
        <p:spPr/>
        <p:txBody>
          <a:bodyPr/>
          <a:lstStyle/>
          <a:p>
            <a:fld id="{869DA1EE-BA22-4461-B28B-50605274F176}" type="datetimeFigureOut">
              <a:rPr lang="en-NZ" smtClean="0"/>
              <a:t>8/06/2021</a:t>
            </a:fld>
            <a:endParaRPr lang="en-NZ"/>
          </a:p>
        </p:txBody>
      </p:sp>
      <p:sp>
        <p:nvSpPr>
          <p:cNvPr id="3" name="Footer Placeholder 2">
            <a:extLst>
              <a:ext uri="{FF2B5EF4-FFF2-40B4-BE49-F238E27FC236}">
                <a16:creationId xmlns:a16="http://schemas.microsoft.com/office/drawing/2014/main" id="{AF0A3E88-24C2-4CB1-AE83-3F95649F6EF8}"/>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6373F05-4893-4951-9C75-698B29372611}"/>
              </a:ext>
            </a:extLst>
          </p:cNvPr>
          <p:cNvSpPr>
            <a:spLocks noGrp="1"/>
          </p:cNvSpPr>
          <p:nvPr>
            <p:ph type="sldNum" sz="quarter" idx="12"/>
          </p:nvPr>
        </p:nvSpPr>
        <p:spPr/>
        <p:txBody>
          <a:bodyPr/>
          <a:lstStyle/>
          <a:p>
            <a:fld id="{F7103CE6-CD27-405D-96DC-E45616C3BFA7}" type="slidenum">
              <a:rPr lang="en-NZ" smtClean="0"/>
              <a:t>‹#›</a:t>
            </a:fld>
            <a:endParaRPr lang="en-NZ"/>
          </a:p>
        </p:txBody>
      </p:sp>
    </p:spTree>
    <p:extLst>
      <p:ext uri="{BB962C8B-B14F-4D97-AF65-F5344CB8AC3E}">
        <p14:creationId xmlns:p14="http://schemas.microsoft.com/office/powerpoint/2010/main" val="40137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0919-2CA2-4763-8F44-6CACE962E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F1AEF31E-057E-43E1-B16A-0942317998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CE871601-5A1B-4294-BD32-1419D2862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532F7-5C50-411D-9636-D348BD3163C3}"/>
              </a:ext>
            </a:extLst>
          </p:cNvPr>
          <p:cNvSpPr>
            <a:spLocks noGrp="1"/>
          </p:cNvSpPr>
          <p:nvPr>
            <p:ph type="dt" sz="half" idx="10"/>
          </p:nvPr>
        </p:nvSpPr>
        <p:spPr/>
        <p:txBody>
          <a:bodyPr/>
          <a:lstStyle/>
          <a:p>
            <a:fld id="{869DA1EE-BA22-4461-B28B-50605274F176}" type="datetimeFigureOut">
              <a:rPr lang="en-NZ" smtClean="0"/>
              <a:t>8/06/2021</a:t>
            </a:fld>
            <a:endParaRPr lang="en-NZ"/>
          </a:p>
        </p:txBody>
      </p:sp>
      <p:sp>
        <p:nvSpPr>
          <p:cNvPr id="6" name="Footer Placeholder 5">
            <a:extLst>
              <a:ext uri="{FF2B5EF4-FFF2-40B4-BE49-F238E27FC236}">
                <a16:creationId xmlns:a16="http://schemas.microsoft.com/office/drawing/2014/main" id="{E787536D-4418-4E87-B8EF-E3B481A2EB9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E6E0AAE-63BF-4E6A-B7FF-753200B6D663}"/>
              </a:ext>
            </a:extLst>
          </p:cNvPr>
          <p:cNvSpPr>
            <a:spLocks noGrp="1"/>
          </p:cNvSpPr>
          <p:nvPr>
            <p:ph type="sldNum" sz="quarter" idx="12"/>
          </p:nvPr>
        </p:nvSpPr>
        <p:spPr/>
        <p:txBody>
          <a:bodyPr/>
          <a:lstStyle/>
          <a:p>
            <a:fld id="{F7103CE6-CD27-405D-96DC-E45616C3BFA7}" type="slidenum">
              <a:rPr lang="en-NZ" smtClean="0"/>
              <a:t>‹#›</a:t>
            </a:fld>
            <a:endParaRPr lang="en-NZ"/>
          </a:p>
        </p:txBody>
      </p:sp>
    </p:spTree>
    <p:extLst>
      <p:ext uri="{BB962C8B-B14F-4D97-AF65-F5344CB8AC3E}">
        <p14:creationId xmlns:p14="http://schemas.microsoft.com/office/powerpoint/2010/main" val="287983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36BD-2E9B-49CE-BC14-7D167CA143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5EB1E8A-1EFA-4E72-958F-BDF7A09BA9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A9B19291-6533-42F3-A2AA-D22AACE4F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2D357-5F7C-4863-82D0-64D9A70D0D16}"/>
              </a:ext>
            </a:extLst>
          </p:cNvPr>
          <p:cNvSpPr>
            <a:spLocks noGrp="1"/>
          </p:cNvSpPr>
          <p:nvPr>
            <p:ph type="dt" sz="half" idx="10"/>
          </p:nvPr>
        </p:nvSpPr>
        <p:spPr/>
        <p:txBody>
          <a:bodyPr/>
          <a:lstStyle/>
          <a:p>
            <a:fld id="{869DA1EE-BA22-4461-B28B-50605274F176}" type="datetimeFigureOut">
              <a:rPr lang="en-NZ" smtClean="0"/>
              <a:t>8/06/2021</a:t>
            </a:fld>
            <a:endParaRPr lang="en-NZ"/>
          </a:p>
        </p:txBody>
      </p:sp>
      <p:sp>
        <p:nvSpPr>
          <p:cNvPr id="6" name="Footer Placeholder 5">
            <a:extLst>
              <a:ext uri="{FF2B5EF4-FFF2-40B4-BE49-F238E27FC236}">
                <a16:creationId xmlns:a16="http://schemas.microsoft.com/office/drawing/2014/main" id="{2D697179-81AB-43E2-BF9C-FE418DC61EA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212C396-ADCC-401E-ACF4-C2FD3B4119CA}"/>
              </a:ext>
            </a:extLst>
          </p:cNvPr>
          <p:cNvSpPr>
            <a:spLocks noGrp="1"/>
          </p:cNvSpPr>
          <p:nvPr>
            <p:ph type="sldNum" sz="quarter" idx="12"/>
          </p:nvPr>
        </p:nvSpPr>
        <p:spPr/>
        <p:txBody>
          <a:bodyPr/>
          <a:lstStyle/>
          <a:p>
            <a:fld id="{F7103CE6-CD27-405D-96DC-E45616C3BFA7}" type="slidenum">
              <a:rPr lang="en-NZ" smtClean="0"/>
              <a:t>‹#›</a:t>
            </a:fld>
            <a:endParaRPr lang="en-NZ"/>
          </a:p>
        </p:txBody>
      </p:sp>
    </p:spTree>
    <p:extLst>
      <p:ext uri="{BB962C8B-B14F-4D97-AF65-F5344CB8AC3E}">
        <p14:creationId xmlns:p14="http://schemas.microsoft.com/office/powerpoint/2010/main" val="20178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588281-E57B-4B6B-88A8-C5E73FD027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D4B93FA-5920-4E74-985F-A825431B1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2EEFD38-C744-4DA3-AB61-4BDF21D2B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DA1EE-BA22-4461-B28B-50605274F176}" type="datetimeFigureOut">
              <a:rPr lang="en-NZ" smtClean="0"/>
              <a:t>8/06/2021</a:t>
            </a:fld>
            <a:endParaRPr lang="en-NZ"/>
          </a:p>
        </p:txBody>
      </p:sp>
      <p:sp>
        <p:nvSpPr>
          <p:cNvPr id="5" name="Footer Placeholder 4">
            <a:extLst>
              <a:ext uri="{FF2B5EF4-FFF2-40B4-BE49-F238E27FC236}">
                <a16:creationId xmlns:a16="http://schemas.microsoft.com/office/drawing/2014/main" id="{24CFBBD3-23BC-49CF-83EF-D962C9D17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1ED4BFAF-1E79-4D22-9F2D-F8871974DD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03CE6-CD27-405D-96DC-E45616C3BFA7}" type="slidenum">
              <a:rPr lang="en-NZ" smtClean="0"/>
              <a:t>‹#›</a:t>
            </a:fld>
            <a:endParaRPr lang="en-NZ"/>
          </a:p>
        </p:txBody>
      </p:sp>
    </p:spTree>
    <p:extLst>
      <p:ext uri="{BB962C8B-B14F-4D97-AF65-F5344CB8AC3E}">
        <p14:creationId xmlns:p14="http://schemas.microsoft.com/office/powerpoint/2010/main" val="4185907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flicks.co.nz/movie/soldiers-without-gun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0A24-E42B-4DCA-84C8-CE0062178FEE}"/>
              </a:ext>
            </a:extLst>
          </p:cNvPr>
          <p:cNvSpPr>
            <a:spLocks noGrp="1"/>
          </p:cNvSpPr>
          <p:nvPr>
            <p:ph type="title"/>
          </p:nvPr>
        </p:nvSpPr>
        <p:spPr/>
        <p:txBody>
          <a:bodyPr>
            <a:normAutofit fontScale="90000"/>
          </a:bodyPr>
          <a:lstStyle/>
          <a:p>
            <a:br>
              <a:rPr lang="en-NZ" sz="1800" b="0" i="0" u="none" strike="noStrike" baseline="0" dirty="0">
                <a:solidFill>
                  <a:srgbClr val="000000"/>
                </a:solidFill>
                <a:latin typeface="Open Sans" panose="020B0604020202020204" pitchFamily="34" charset="0"/>
              </a:rPr>
            </a:br>
            <a:br>
              <a:rPr lang="en-NZ" sz="1800" b="0" i="0" u="none" strike="noStrike" baseline="0" dirty="0">
                <a:latin typeface="Open Sans" panose="020B0604020202020204" pitchFamily="34" charset="0"/>
              </a:rPr>
            </a:br>
            <a:r>
              <a:rPr lang="en-NZ" sz="1800" b="0" i="0" u="none" strike="noStrike" baseline="0" dirty="0">
                <a:latin typeface="Open Sans" panose="020B0604020202020204" pitchFamily="34" charset="0"/>
              </a:rPr>
              <a:t> </a:t>
            </a:r>
            <a:br>
              <a:rPr lang="en-NZ" sz="1800" b="0" i="0" u="none" strike="noStrike" baseline="0" dirty="0">
                <a:latin typeface="Open Sans" panose="020B0604020202020204" pitchFamily="34" charset="0"/>
              </a:rPr>
            </a:br>
            <a:br>
              <a:rPr lang="en-NZ" sz="1800" b="0" i="0" u="none" strike="noStrike" baseline="0" dirty="0">
                <a:latin typeface="Open Sans" panose="020B0604020202020204" pitchFamily="34" charset="0"/>
              </a:rPr>
            </a:br>
            <a:br>
              <a:rPr lang="en-NZ" sz="1800" b="0" i="0" u="none" strike="noStrike" baseline="0" dirty="0">
                <a:latin typeface="Open Sans" panose="020B0604020202020204" pitchFamily="34" charset="0"/>
              </a:rPr>
            </a:br>
            <a:br>
              <a:rPr lang="en-NZ" sz="1800" b="0" i="0" u="none" strike="noStrike" baseline="0" dirty="0">
                <a:latin typeface="Open Sans" panose="020B0604020202020204" pitchFamily="34" charset="0"/>
              </a:rPr>
            </a:br>
            <a:br>
              <a:rPr lang="en-NZ" sz="1800" b="0" i="0" u="none" strike="noStrike" baseline="0" dirty="0">
                <a:latin typeface="Open Sans" panose="020B0604020202020204" pitchFamily="34" charset="0"/>
              </a:rPr>
            </a:br>
            <a:br>
              <a:rPr lang="en-NZ" sz="1800" b="0" i="0" u="none" strike="noStrike" baseline="0" dirty="0">
                <a:latin typeface="Open Sans" panose="020B0604020202020204" pitchFamily="34" charset="0"/>
              </a:rPr>
            </a:br>
            <a:br>
              <a:rPr lang="en-NZ" sz="1800" b="0" i="0" u="none" strike="noStrike" baseline="0" dirty="0">
                <a:latin typeface="Open Sans" panose="020B0604020202020204" pitchFamily="34" charset="0"/>
              </a:rPr>
            </a:br>
            <a:br>
              <a:rPr lang="en-NZ" sz="1800" b="0" i="0" u="none" strike="noStrike" baseline="0" dirty="0">
                <a:latin typeface="Open Sans" panose="020B0604020202020204" pitchFamily="34" charset="0"/>
              </a:rPr>
            </a:br>
            <a:br>
              <a:rPr lang="en-NZ" sz="1800" b="0" i="0" u="none" strike="noStrike" baseline="0" dirty="0">
                <a:latin typeface="Open Sans" panose="020B0604020202020204" pitchFamily="34" charset="0"/>
              </a:rPr>
            </a:br>
            <a:br>
              <a:rPr lang="en-NZ" sz="1800" b="0" i="0" u="none" strike="noStrike" baseline="0" dirty="0">
                <a:latin typeface="Open Sans" panose="020B0604020202020204" pitchFamily="34" charset="0"/>
              </a:rPr>
            </a:br>
            <a:endParaRPr lang="en-NZ" sz="3600" dirty="0">
              <a:latin typeface="Arial Rounded MT Bold" panose="020F0704030504030204" pitchFamily="34" charset="0"/>
            </a:endParaRPr>
          </a:p>
        </p:txBody>
      </p:sp>
      <p:sp>
        <p:nvSpPr>
          <p:cNvPr id="6" name="Content Placeholder 5">
            <a:extLst>
              <a:ext uri="{FF2B5EF4-FFF2-40B4-BE49-F238E27FC236}">
                <a16:creationId xmlns:a16="http://schemas.microsoft.com/office/drawing/2014/main" id="{1D1AA9CF-734A-4B78-808E-38A5815C40F0}"/>
              </a:ext>
            </a:extLst>
          </p:cNvPr>
          <p:cNvSpPr>
            <a:spLocks noGrp="1"/>
          </p:cNvSpPr>
          <p:nvPr>
            <p:ph idx="1"/>
          </p:nvPr>
        </p:nvSpPr>
        <p:spPr>
          <a:xfrm>
            <a:off x="914400" y="285750"/>
            <a:ext cx="10515600" cy="1190626"/>
          </a:xfrm>
        </p:spPr>
        <p:txBody>
          <a:bodyPr>
            <a:normAutofit/>
          </a:bodyPr>
          <a:lstStyle/>
          <a:p>
            <a:pPr marL="0" indent="0">
              <a:buNone/>
            </a:pPr>
            <a:r>
              <a:rPr lang="en-NZ" sz="3200" b="1" dirty="0">
                <a:latin typeface="Arial Rounded MT Bold" panose="020F0704030504030204" pitchFamily="34" charset="0"/>
              </a:rPr>
              <a:t>Soldiers Without Guns Part 1: </a:t>
            </a:r>
            <a:br>
              <a:rPr lang="en-NZ" sz="3200" dirty="0">
                <a:latin typeface="Arial Rounded MT Bold" panose="020F0704030504030204" pitchFamily="34" charset="0"/>
              </a:rPr>
            </a:br>
            <a:r>
              <a:rPr lang="en-NZ" sz="3200" b="1" dirty="0">
                <a:latin typeface="Arial Rounded MT Bold" panose="020F0704030504030204" pitchFamily="34" charset="0"/>
              </a:rPr>
              <a:t>The Navy's 1990 peace mission in Bougainville </a:t>
            </a:r>
            <a:endParaRPr lang="en-NZ" sz="3200" dirty="0"/>
          </a:p>
        </p:txBody>
      </p:sp>
      <p:pic>
        <p:nvPicPr>
          <p:cNvPr id="5" name="Picture 4">
            <a:extLst>
              <a:ext uri="{FF2B5EF4-FFF2-40B4-BE49-F238E27FC236}">
                <a16:creationId xmlns:a16="http://schemas.microsoft.com/office/drawing/2014/main" id="{20E86D48-C02D-4B07-8049-E8E8A2B1BA57}"/>
              </a:ext>
            </a:extLst>
          </p:cNvPr>
          <p:cNvPicPr>
            <a:picLocks noChangeAspect="1"/>
          </p:cNvPicPr>
          <p:nvPr/>
        </p:nvPicPr>
        <p:blipFill>
          <a:blip r:embed="rId2"/>
          <a:stretch>
            <a:fillRect/>
          </a:stretch>
        </p:blipFill>
        <p:spPr>
          <a:xfrm>
            <a:off x="2028825" y="1690689"/>
            <a:ext cx="8248650" cy="4881562"/>
          </a:xfrm>
          <a:prstGeom prst="rect">
            <a:avLst/>
          </a:prstGeom>
        </p:spPr>
      </p:pic>
    </p:spTree>
    <p:extLst>
      <p:ext uri="{BB962C8B-B14F-4D97-AF65-F5344CB8AC3E}">
        <p14:creationId xmlns:p14="http://schemas.microsoft.com/office/powerpoint/2010/main" val="28339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001C3-45A9-418A-9EA1-4470FBF3485F}"/>
              </a:ext>
            </a:extLst>
          </p:cNvPr>
          <p:cNvPicPr>
            <a:picLocks noChangeAspect="1"/>
          </p:cNvPicPr>
          <p:nvPr/>
        </p:nvPicPr>
        <p:blipFill>
          <a:blip r:embed="rId2"/>
          <a:stretch>
            <a:fillRect/>
          </a:stretch>
        </p:blipFill>
        <p:spPr>
          <a:xfrm>
            <a:off x="1514475" y="704850"/>
            <a:ext cx="9668841" cy="5753101"/>
          </a:xfrm>
          <a:prstGeom prst="rect">
            <a:avLst/>
          </a:prstGeom>
        </p:spPr>
      </p:pic>
    </p:spTree>
    <p:extLst>
      <p:ext uri="{BB962C8B-B14F-4D97-AF65-F5344CB8AC3E}">
        <p14:creationId xmlns:p14="http://schemas.microsoft.com/office/powerpoint/2010/main" val="1418262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5CE3-CB06-4611-9ACC-A9F1D47A549C}"/>
              </a:ext>
            </a:extLst>
          </p:cNvPr>
          <p:cNvSpPr>
            <a:spLocks noGrp="1"/>
          </p:cNvSpPr>
          <p:nvPr>
            <p:ph type="title"/>
          </p:nvPr>
        </p:nvSpPr>
        <p:spPr>
          <a:xfrm>
            <a:off x="838200" y="365126"/>
            <a:ext cx="2743200" cy="806450"/>
          </a:xfrm>
        </p:spPr>
        <p:txBody>
          <a:bodyPr>
            <a:normAutofit/>
          </a:bodyPr>
          <a:lstStyle/>
          <a:p>
            <a:r>
              <a:rPr lang="en-NZ" sz="2800" dirty="0">
                <a:latin typeface="Arial Rounded MT Bold" panose="020F0704030504030204" pitchFamily="34" charset="0"/>
              </a:rPr>
              <a:t>FRANCIS ONA</a:t>
            </a:r>
          </a:p>
        </p:txBody>
      </p:sp>
      <p:pic>
        <p:nvPicPr>
          <p:cNvPr id="4" name="Content Placeholder 3">
            <a:extLst>
              <a:ext uri="{FF2B5EF4-FFF2-40B4-BE49-F238E27FC236}">
                <a16:creationId xmlns:a16="http://schemas.microsoft.com/office/drawing/2014/main" id="{89B72BFD-A281-43BF-9944-2C9F2EB00243}"/>
              </a:ext>
            </a:extLst>
          </p:cNvPr>
          <p:cNvPicPr>
            <a:picLocks noGrp="1" noChangeAspect="1"/>
          </p:cNvPicPr>
          <p:nvPr>
            <p:ph idx="1"/>
          </p:nvPr>
        </p:nvPicPr>
        <p:blipFill>
          <a:blip r:embed="rId2"/>
          <a:stretch>
            <a:fillRect/>
          </a:stretch>
        </p:blipFill>
        <p:spPr>
          <a:xfrm>
            <a:off x="3876675" y="742950"/>
            <a:ext cx="6993526" cy="5562599"/>
          </a:xfrm>
          <a:prstGeom prst="rect">
            <a:avLst/>
          </a:prstGeom>
        </p:spPr>
      </p:pic>
    </p:spTree>
    <p:extLst>
      <p:ext uri="{BB962C8B-B14F-4D97-AF65-F5344CB8AC3E}">
        <p14:creationId xmlns:p14="http://schemas.microsoft.com/office/powerpoint/2010/main" val="151215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7DB6-1CC9-4C1C-A4C4-1DEAA49659CC}"/>
              </a:ext>
            </a:extLst>
          </p:cNvPr>
          <p:cNvSpPr>
            <a:spLocks noGrp="1"/>
          </p:cNvSpPr>
          <p:nvPr>
            <p:ph type="title"/>
          </p:nvPr>
        </p:nvSpPr>
        <p:spPr>
          <a:xfrm>
            <a:off x="838200" y="365125"/>
            <a:ext cx="3000375" cy="987425"/>
          </a:xfrm>
        </p:spPr>
        <p:txBody>
          <a:bodyPr>
            <a:normAutofit/>
          </a:bodyPr>
          <a:lstStyle/>
          <a:p>
            <a:r>
              <a:rPr lang="en-NZ" sz="2800" dirty="0">
                <a:latin typeface="Arial Rounded MT Bold" panose="020F0704030504030204" pitchFamily="34" charset="0"/>
              </a:rPr>
              <a:t>JOSEPH KABUI</a:t>
            </a:r>
          </a:p>
        </p:txBody>
      </p:sp>
      <p:pic>
        <p:nvPicPr>
          <p:cNvPr id="4" name="Content Placeholder 3">
            <a:extLst>
              <a:ext uri="{FF2B5EF4-FFF2-40B4-BE49-F238E27FC236}">
                <a16:creationId xmlns:a16="http://schemas.microsoft.com/office/drawing/2014/main" id="{AF11C9A4-54E8-4462-A383-E6F703D3B9BE}"/>
              </a:ext>
            </a:extLst>
          </p:cNvPr>
          <p:cNvPicPr>
            <a:picLocks noGrp="1" noChangeAspect="1"/>
          </p:cNvPicPr>
          <p:nvPr>
            <p:ph idx="1"/>
          </p:nvPr>
        </p:nvPicPr>
        <p:blipFill>
          <a:blip r:embed="rId2"/>
          <a:stretch>
            <a:fillRect/>
          </a:stretch>
        </p:blipFill>
        <p:spPr>
          <a:xfrm>
            <a:off x="4781550" y="552450"/>
            <a:ext cx="4019550" cy="5791200"/>
          </a:xfrm>
          <a:prstGeom prst="rect">
            <a:avLst/>
          </a:prstGeom>
        </p:spPr>
      </p:pic>
    </p:spTree>
    <p:extLst>
      <p:ext uri="{BB962C8B-B14F-4D97-AF65-F5344CB8AC3E}">
        <p14:creationId xmlns:p14="http://schemas.microsoft.com/office/powerpoint/2010/main" val="37110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E3C1-AD4C-469A-9A24-5DDB19CA95CD}"/>
              </a:ext>
            </a:extLst>
          </p:cNvPr>
          <p:cNvSpPr>
            <a:spLocks noGrp="1"/>
          </p:cNvSpPr>
          <p:nvPr>
            <p:ph type="title"/>
          </p:nvPr>
        </p:nvSpPr>
        <p:spPr>
          <a:xfrm>
            <a:off x="838200" y="365126"/>
            <a:ext cx="10515600" cy="977900"/>
          </a:xfrm>
        </p:spPr>
        <p:txBody>
          <a:bodyPr>
            <a:normAutofit/>
          </a:bodyPr>
          <a:lstStyle/>
          <a:p>
            <a:r>
              <a:rPr lang="en-NZ" sz="2800" dirty="0">
                <a:latin typeface="Arial Rounded MT Bold" panose="020F0704030504030204" pitchFamily="34" charset="0"/>
              </a:rPr>
              <a:t>SIR MICHAEL SOMARE ONBOARD HMNZS WELLINGTON</a:t>
            </a:r>
          </a:p>
        </p:txBody>
      </p:sp>
      <p:pic>
        <p:nvPicPr>
          <p:cNvPr id="4" name="Content Placeholder 3">
            <a:extLst>
              <a:ext uri="{FF2B5EF4-FFF2-40B4-BE49-F238E27FC236}">
                <a16:creationId xmlns:a16="http://schemas.microsoft.com/office/drawing/2014/main" id="{63DEE6DF-798A-4BB6-A5A6-C2BCB6D2E7FE}"/>
              </a:ext>
            </a:extLst>
          </p:cNvPr>
          <p:cNvPicPr>
            <a:picLocks noGrp="1" noChangeAspect="1"/>
          </p:cNvPicPr>
          <p:nvPr>
            <p:ph idx="1"/>
          </p:nvPr>
        </p:nvPicPr>
        <p:blipFill>
          <a:blip r:embed="rId2"/>
          <a:stretch>
            <a:fillRect/>
          </a:stretch>
        </p:blipFill>
        <p:spPr>
          <a:xfrm>
            <a:off x="2790825" y="1343026"/>
            <a:ext cx="4820699" cy="5254624"/>
          </a:xfrm>
          <a:prstGeom prst="rect">
            <a:avLst/>
          </a:prstGeom>
        </p:spPr>
      </p:pic>
    </p:spTree>
    <p:extLst>
      <p:ext uri="{BB962C8B-B14F-4D97-AF65-F5344CB8AC3E}">
        <p14:creationId xmlns:p14="http://schemas.microsoft.com/office/powerpoint/2010/main" val="184083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3BB1-DFF7-40EA-93B3-426368DCE3F5}"/>
              </a:ext>
            </a:extLst>
          </p:cNvPr>
          <p:cNvSpPr>
            <a:spLocks noGrp="1"/>
          </p:cNvSpPr>
          <p:nvPr>
            <p:ph type="title"/>
          </p:nvPr>
        </p:nvSpPr>
        <p:spPr>
          <a:xfrm>
            <a:off x="838201" y="365125"/>
            <a:ext cx="2647950" cy="892175"/>
          </a:xfrm>
        </p:spPr>
        <p:txBody>
          <a:bodyPr>
            <a:normAutofit/>
          </a:bodyPr>
          <a:lstStyle/>
          <a:p>
            <a:r>
              <a:rPr lang="en-NZ" sz="2800" dirty="0">
                <a:latin typeface="Arial Rounded MT Bold" panose="020F0704030504030204" pitchFamily="34" charset="0"/>
              </a:rPr>
              <a:t>Kieta Harbour</a:t>
            </a:r>
          </a:p>
        </p:txBody>
      </p:sp>
      <p:pic>
        <p:nvPicPr>
          <p:cNvPr id="4" name="Content Placeholder 3">
            <a:extLst>
              <a:ext uri="{FF2B5EF4-FFF2-40B4-BE49-F238E27FC236}">
                <a16:creationId xmlns:a16="http://schemas.microsoft.com/office/drawing/2014/main" id="{92695911-1162-470E-A47C-439011BA6AB7}"/>
              </a:ext>
            </a:extLst>
          </p:cNvPr>
          <p:cNvPicPr>
            <a:picLocks noGrp="1" noChangeAspect="1"/>
          </p:cNvPicPr>
          <p:nvPr>
            <p:ph idx="1"/>
          </p:nvPr>
        </p:nvPicPr>
        <p:blipFill>
          <a:blip r:embed="rId2"/>
          <a:stretch>
            <a:fillRect/>
          </a:stretch>
        </p:blipFill>
        <p:spPr>
          <a:xfrm>
            <a:off x="3486151" y="1095375"/>
            <a:ext cx="7667625" cy="5238749"/>
          </a:xfrm>
          <a:prstGeom prst="rect">
            <a:avLst/>
          </a:prstGeom>
        </p:spPr>
      </p:pic>
    </p:spTree>
    <p:extLst>
      <p:ext uri="{BB962C8B-B14F-4D97-AF65-F5344CB8AC3E}">
        <p14:creationId xmlns:p14="http://schemas.microsoft.com/office/powerpoint/2010/main" val="3162540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0530-793B-4436-B0EA-8E57B7297A40}"/>
              </a:ext>
            </a:extLst>
          </p:cNvPr>
          <p:cNvSpPr>
            <a:spLocks noGrp="1"/>
          </p:cNvSpPr>
          <p:nvPr>
            <p:ph type="title"/>
          </p:nvPr>
        </p:nvSpPr>
        <p:spPr>
          <a:xfrm>
            <a:off x="838200" y="365125"/>
            <a:ext cx="10515600" cy="835025"/>
          </a:xfrm>
        </p:spPr>
        <p:txBody>
          <a:bodyPr>
            <a:normAutofit/>
          </a:bodyPr>
          <a:lstStyle/>
          <a:p>
            <a:r>
              <a:rPr lang="en-NZ" sz="2800" dirty="0">
                <a:latin typeface="Arial Rounded MT Bold" panose="020F0704030504030204" pitchFamily="34" charset="0"/>
              </a:rPr>
              <a:t>Responses to the Endeavour Accord</a:t>
            </a:r>
          </a:p>
        </p:txBody>
      </p:sp>
      <p:sp>
        <p:nvSpPr>
          <p:cNvPr id="3" name="Content Placeholder 2">
            <a:extLst>
              <a:ext uri="{FF2B5EF4-FFF2-40B4-BE49-F238E27FC236}">
                <a16:creationId xmlns:a16="http://schemas.microsoft.com/office/drawing/2014/main" id="{BDC9DC7B-DABC-466F-A352-44583A8E80CD}"/>
              </a:ext>
            </a:extLst>
          </p:cNvPr>
          <p:cNvSpPr>
            <a:spLocks noGrp="1"/>
          </p:cNvSpPr>
          <p:nvPr>
            <p:ph idx="1"/>
          </p:nvPr>
        </p:nvSpPr>
        <p:spPr>
          <a:xfrm>
            <a:off x="838200" y="1466850"/>
            <a:ext cx="10515600" cy="4710113"/>
          </a:xfrm>
        </p:spPr>
        <p:txBody>
          <a:bodyPr>
            <a:normAutofit/>
          </a:bodyPr>
          <a:lstStyle/>
          <a:p>
            <a:pPr marL="0" indent="0">
              <a:buNone/>
            </a:pPr>
            <a:r>
              <a:rPr lang="en-NZ" sz="2400" b="1" dirty="0"/>
              <a:t>"Peace at last" was the hopeful headline in the Post-Courier of 6 August 1990, reporting the signing on 5 August of the "Endeavour Accord" by the leading </a:t>
            </a:r>
            <a:r>
              <a:rPr lang="en-NZ" sz="2400" b="1" dirty="0" err="1"/>
              <a:t>Bougainvillean</a:t>
            </a:r>
            <a:r>
              <a:rPr lang="en-NZ" sz="2400" b="1" dirty="0"/>
              <a:t> Joseph </a:t>
            </a:r>
            <a:r>
              <a:rPr lang="en-NZ" sz="2400" b="1" dirty="0" err="1"/>
              <a:t>Kabui</a:t>
            </a:r>
            <a:r>
              <a:rPr lang="en-NZ" sz="2400" b="1" dirty="0"/>
              <a:t> and Sir Michael </a:t>
            </a:r>
            <a:r>
              <a:rPr lang="en-NZ" sz="2400" b="1" dirty="0" err="1"/>
              <a:t>Somare</a:t>
            </a:r>
            <a:r>
              <a:rPr lang="en-NZ" sz="2400" b="1" dirty="0"/>
              <a:t>, Foreign Minister of Papua New Guinea, at the end of eight days of "the most difficult negotiations in my life“. The previous 20 months had witnessed a bitter secessionist civil war on Bougainville costing over 100 lives. </a:t>
            </a:r>
          </a:p>
          <a:p>
            <a:pPr marL="0" indent="0">
              <a:buNone/>
            </a:pPr>
            <a:endParaRPr lang="en-NZ" sz="2400" b="1" dirty="0"/>
          </a:p>
          <a:p>
            <a:pPr marL="0" indent="0">
              <a:buNone/>
            </a:pPr>
            <a:r>
              <a:rPr lang="en-NZ" sz="2400" b="1" dirty="0"/>
              <a:t>The Endeavour Accord, agreed at the weekend, provided the basis for a negotiated settlement of the Bougainville crisis, Papua New Guinea's Prime Minister, Mr </a:t>
            </a:r>
            <a:r>
              <a:rPr lang="en-NZ" sz="2400" b="1" dirty="0" err="1"/>
              <a:t>Namaliu</a:t>
            </a:r>
            <a:r>
              <a:rPr lang="en-NZ" sz="2400" b="1" dirty="0"/>
              <a:t>, said last night. He said the accord, which provides for the resumption of government services to the rebel province, was "one of the most important agreements to be signed in Papua New Guinea since independence."(FINANCIAL REVIEW AUGUST 1990)</a:t>
            </a:r>
          </a:p>
        </p:txBody>
      </p:sp>
    </p:spTree>
    <p:extLst>
      <p:ext uri="{BB962C8B-B14F-4D97-AF65-F5344CB8AC3E}">
        <p14:creationId xmlns:p14="http://schemas.microsoft.com/office/powerpoint/2010/main" val="3810476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95DC-BD3D-4AF2-ACF8-6C0355442583}"/>
              </a:ext>
            </a:extLst>
          </p:cNvPr>
          <p:cNvSpPr>
            <a:spLocks noGrp="1"/>
          </p:cNvSpPr>
          <p:nvPr>
            <p:ph type="title"/>
          </p:nvPr>
        </p:nvSpPr>
        <p:spPr>
          <a:xfrm>
            <a:off x="838200" y="365125"/>
            <a:ext cx="10515600" cy="539750"/>
          </a:xfrm>
        </p:spPr>
        <p:txBody>
          <a:bodyPr>
            <a:normAutofit/>
          </a:bodyPr>
          <a:lstStyle/>
          <a:p>
            <a:r>
              <a:rPr lang="en-NZ" sz="2800" dirty="0">
                <a:latin typeface="Arial Rounded MT Bold" panose="020F0704030504030204" pitchFamily="34" charset="0"/>
              </a:rPr>
              <a:t>Continued…..</a:t>
            </a:r>
          </a:p>
        </p:txBody>
      </p:sp>
      <p:sp>
        <p:nvSpPr>
          <p:cNvPr id="3" name="Content Placeholder 2">
            <a:extLst>
              <a:ext uri="{FF2B5EF4-FFF2-40B4-BE49-F238E27FC236}">
                <a16:creationId xmlns:a16="http://schemas.microsoft.com/office/drawing/2014/main" id="{0FAA5FA3-772B-4D9B-A343-37405DB0AED5}"/>
              </a:ext>
            </a:extLst>
          </p:cNvPr>
          <p:cNvSpPr>
            <a:spLocks noGrp="1"/>
          </p:cNvSpPr>
          <p:nvPr>
            <p:ph idx="1"/>
          </p:nvPr>
        </p:nvSpPr>
        <p:spPr>
          <a:xfrm>
            <a:off x="838200" y="904875"/>
            <a:ext cx="10515600" cy="5272088"/>
          </a:xfrm>
        </p:spPr>
        <p:txBody>
          <a:bodyPr>
            <a:normAutofit fontScale="92500" lnSpcReduction="10000"/>
          </a:bodyPr>
          <a:lstStyle/>
          <a:p>
            <a:pPr marL="0" indent="0">
              <a:buNone/>
            </a:pPr>
            <a:r>
              <a:rPr lang="en-NZ" dirty="0">
                <a:latin typeface="Arial Rounded MT Bold" panose="020F0704030504030204" pitchFamily="34" charset="0"/>
              </a:rPr>
              <a:t>‘The road to peace has its ups and downs. The signing of the Endeavour Accord was a miraculous breakthrough. However, many see it as a failure since it was never applied. As I anguished over this in my times of quiet reflection I realised the failure lay in part, at my own door. I had not used my neutrality to help non-participants in the talks understand how the agreement had been reached so that they, too, could embrace it.’ </a:t>
            </a:r>
            <a:r>
              <a:rPr lang="en-NZ" dirty="0"/>
              <a:t>(from the contribution of Alan Weeks to a plenary meeting at the Initiatives of Change Centre in </a:t>
            </a:r>
            <a:r>
              <a:rPr lang="en-NZ" dirty="0" err="1"/>
              <a:t>Caux</a:t>
            </a:r>
            <a:r>
              <a:rPr lang="en-NZ" dirty="0"/>
              <a:t>, Switzerland)</a:t>
            </a:r>
          </a:p>
          <a:p>
            <a:pPr marL="0" indent="0">
              <a:buNone/>
            </a:pPr>
            <a:endParaRPr lang="en-NZ" b="1" dirty="0"/>
          </a:p>
          <a:p>
            <a:pPr marL="0" indent="0">
              <a:buNone/>
            </a:pPr>
            <a:r>
              <a:rPr lang="en-NZ" b="1" dirty="0">
                <a:latin typeface="Arial Rounded MT Bold" panose="020F0704030504030204" pitchFamily="34" charset="0"/>
              </a:rPr>
              <a:t>The NZ Prime Minister, Mr Palmer, said yesterday that New Zealand could take some credit for the peaceful resolution between the PNG Government and the Bougainville rebels</a:t>
            </a:r>
            <a:r>
              <a:rPr lang="en-NZ" dirty="0">
                <a:latin typeface="Arial Rounded MT Bold" panose="020F0704030504030204" pitchFamily="34" charset="0"/>
              </a:rPr>
              <a:t>.</a:t>
            </a:r>
            <a:r>
              <a:rPr lang="en-NZ" dirty="0"/>
              <a:t>(Financial Review August 1990)</a:t>
            </a:r>
          </a:p>
        </p:txBody>
      </p:sp>
    </p:spTree>
    <p:extLst>
      <p:ext uri="{BB962C8B-B14F-4D97-AF65-F5344CB8AC3E}">
        <p14:creationId xmlns:p14="http://schemas.microsoft.com/office/powerpoint/2010/main" val="221497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BBB5-E2B1-44CA-8BDF-7734F8AB4128}"/>
              </a:ext>
            </a:extLst>
          </p:cNvPr>
          <p:cNvSpPr>
            <a:spLocks noGrp="1"/>
          </p:cNvSpPr>
          <p:nvPr>
            <p:ph type="ctrTitle"/>
          </p:nvPr>
        </p:nvSpPr>
        <p:spPr>
          <a:xfrm>
            <a:off x="1524000" y="723900"/>
            <a:ext cx="9144000" cy="600076"/>
          </a:xfrm>
        </p:spPr>
        <p:txBody>
          <a:bodyPr>
            <a:noAutofit/>
          </a:bodyPr>
          <a:lstStyle/>
          <a:p>
            <a:pPr algn="l"/>
            <a:r>
              <a:rPr lang="en-NZ" sz="2800" dirty="0">
                <a:latin typeface="Arial Rounded MT Bold" panose="020F0704030504030204" pitchFamily="34" charset="0"/>
              </a:rPr>
              <a:t>And in New Zealand’s Parliament - from the Government…</a:t>
            </a:r>
          </a:p>
        </p:txBody>
      </p:sp>
      <p:sp>
        <p:nvSpPr>
          <p:cNvPr id="3" name="Subtitle 2">
            <a:extLst>
              <a:ext uri="{FF2B5EF4-FFF2-40B4-BE49-F238E27FC236}">
                <a16:creationId xmlns:a16="http://schemas.microsoft.com/office/drawing/2014/main" id="{D4E2AA2B-4165-40C1-B0E4-463F2CF55A5F}"/>
              </a:ext>
            </a:extLst>
          </p:cNvPr>
          <p:cNvSpPr>
            <a:spLocks noGrp="1"/>
          </p:cNvSpPr>
          <p:nvPr>
            <p:ph type="subTitle" idx="1"/>
          </p:nvPr>
        </p:nvSpPr>
        <p:spPr>
          <a:xfrm>
            <a:off x="1524000" y="1476375"/>
            <a:ext cx="9144000" cy="4657725"/>
          </a:xfrm>
        </p:spPr>
        <p:txBody>
          <a:bodyPr/>
          <a:lstStyle/>
          <a:p>
            <a:pPr algn="l"/>
            <a:endParaRPr lang="en-NZ" dirty="0"/>
          </a:p>
          <a:p>
            <a:pPr algn="l"/>
            <a:endParaRPr lang="en-NZ" dirty="0"/>
          </a:p>
          <a:p>
            <a:pPr algn="l"/>
            <a:r>
              <a:rPr lang="en-NZ" dirty="0"/>
              <a:t>‘I seek to move that without the notice, that the House applauds the dedication and service of the New Zealand High Commissioner to PNG, Mr John Hayes, the staff of the High Commission in Port Moresby, the Commander of the Task Force, Commodore Ian Hunter, the complements of the Royal New Zealand Navy Ships </a:t>
            </a:r>
            <a:r>
              <a:rPr lang="en-NZ" i="1" dirty="0"/>
              <a:t>Waikato, Wellington and Endeavour</a:t>
            </a:r>
            <a:r>
              <a:rPr lang="en-NZ" dirty="0"/>
              <a:t>, and the New Zealand observer, Mr Tony Browne, for their work in support of the recent successful talks between the PNG Government and Bougainville representatives…’(Prime Minister, </a:t>
            </a:r>
            <a:r>
              <a:rPr lang="en-NZ" dirty="0" err="1"/>
              <a:t>Geoffery</a:t>
            </a:r>
            <a:r>
              <a:rPr lang="en-NZ" dirty="0"/>
              <a:t> Palmer)</a:t>
            </a:r>
          </a:p>
          <a:p>
            <a:pPr algn="l"/>
            <a:endParaRPr lang="en-NZ" dirty="0"/>
          </a:p>
          <a:p>
            <a:pPr algn="l"/>
            <a:endParaRPr lang="en-NZ" dirty="0"/>
          </a:p>
        </p:txBody>
      </p:sp>
    </p:spTree>
    <p:extLst>
      <p:ext uri="{BB962C8B-B14F-4D97-AF65-F5344CB8AC3E}">
        <p14:creationId xmlns:p14="http://schemas.microsoft.com/office/powerpoint/2010/main" val="410469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F48-FB7E-435D-8F1C-8D0E52C94AD3}"/>
              </a:ext>
            </a:extLst>
          </p:cNvPr>
          <p:cNvSpPr>
            <a:spLocks noGrp="1"/>
          </p:cNvSpPr>
          <p:nvPr>
            <p:ph type="title"/>
          </p:nvPr>
        </p:nvSpPr>
        <p:spPr>
          <a:xfrm>
            <a:off x="838200" y="542924"/>
            <a:ext cx="10515600" cy="723901"/>
          </a:xfrm>
        </p:spPr>
        <p:txBody>
          <a:bodyPr>
            <a:normAutofit/>
          </a:bodyPr>
          <a:lstStyle/>
          <a:p>
            <a:r>
              <a:rPr lang="en-NZ" sz="2800" dirty="0">
                <a:latin typeface="Arial Rounded MT Bold" panose="020F0704030504030204" pitchFamily="34" charset="0"/>
              </a:rPr>
              <a:t>And the Opposition….</a:t>
            </a:r>
          </a:p>
        </p:txBody>
      </p:sp>
      <p:sp>
        <p:nvSpPr>
          <p:cNvPr id="3" name="Content Placeholder 2">
            <a:extLst>
              <a:ext uri="{FF2B5EF4-FFF2-40B4-BE49-F238E27FC236}">
                <a16:creationId xmlns:a16="http://schemas.microsoft.com/office/drawing/2014/main" id="{AA419A14-7447-4EF4-8B97-5F6E2F1747DE}"/>
              </a:ext>
            </a:extLst>
          </p:cNvPr>
          <p:cNvSpPr>
            <a:spLocks noGrp="1"/>
          </p:cNvSpPr>
          <p:nvPr>
            <p:ph idx="1"/>
          </p:nvPr>
        </p:nvSpPr>
        <p:spPr/>
        <p:txBody>
          <a:bodyPr>
            <a:normAutofit/>
          </a:bodyPr>
          <a:lstStyle/>
          <a:p>
            <a:pPr marL="0" indent="0">
              <a:buNone/>
            </a:pPr>
            <a:r>
              <a:rPr lang="en-NZ" sz="2600" dirty="0"/>
              <a:t>‘The Opposition is naturally delighted that the New Zealand Navy had the fleet to make that possible….an accord has been achieved with the assistance of the New Zealand Government and, certainly, the New Zealand Navy…</a:t>
            </a:r>
          </a:p>
          <a:p>
            <a:pPr marL="0" indent="0">
              <a:buNone/>
            </a:pPr>
            <a:endParaRPr lang="en-NZ" sz="2600" dirty="0"/>
          </a:p>
          <a:p>
            <a:pPr marL="0" indent="0">
              <a:buNone/>
            </a:pPr>
            <a:r>
              <a:rPr lang="en-NZ" sz="2600" dirty="0"/>
              <a:t>All that New Zealand did, in the words of the Minister of External Relations and Trade, was put out the chairs and make the cucumber sandwiches…’  (Deputy Leader of the Opposition, Don McKinnon)</a:t>
            </a:r>
          </a:p>
        </p:txBody>
      </p:sp>
    </p:spTree>
    <p:extLst>
      <p:ext uri="{BB962C8B-B14F-4D97-AF65-F5344CB8AC3E}">
        <p14:creationId xmlns:p14="http://schemas.microsoft.com/office/powerpoint/2010/main" val="3814456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1CD9-FCCE-428F-8316-DFFC918C5785}"/>
              </a:ext>
            </a:extLst>
          </p:cNvPr>
          <p:cNvSpPr>
            <a:spLocks noGrp="1"/>
          </p:cNvSpPr>
          <p:nvPr>
            <p:ph type="title"/>
          </p:nvPr>
        </p:nvSpPr>
        <p:spPr>
          <a:xfrm>
            <a:off x="838200" y="1171575"/>
            <a:ext cx="10515600" cy="4695825"/>
          </a:xfrm>
        </p:spPr>
        <p:txBody>
          <a:bodyPr>
            <a:normAutofit/>
          </a:bodyPr>
          <a:lstStyle/>
          <a:p>
            <a:pPr algn="ctr"/>
            <a:r>
              <a:rPr lang="en-NZ" sz="2800" dirty="0">
                <a:latin typeface="Arial Rounded MT Bold" panose="020F0704030504030204" pitchFamily="34" charset="0"/>
              </a:rPr>
              <a:t>Sailors without Guns</a:t>
            </a:r>
          </a:p>
        </p:txBody>
      </p:sp>
    </p:spTree>
    <p:extLst>
      <p:ext uri="{BB962C8B-B14F-4D97-AF65-F5344CB8AC3E}">
        <p14:creationId xmlns:p14="http://schemas.microsoft.com/office/powerpoint/2010/main" val="197001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5360D7-90C8-447E-91C5-76C72DB19BEF}"/>
              </a:ext>
            </a:extLst>
          </p:cNvPr>
          <p:cNvSpPr>
            <a:spLocks noGrp="1"/>
          </p:cNvSpPr>
          <p:nvPr>
            <p:ph type="subTitle" idx="1"/>
          </p:nvPr>
        </p:nvSpPr>
        <p:spPr>
          <a:xfrm>
            <a:off x="1524000" y="723900"/>
            <a:ext cx="9144000" cy="5505450"/>
          </a:xfrm>
        </p:spPr>
        <p:txBody>
          <a:bodyPr>
            <a:normAutofit fontScale="92500" lnSpcReduction="10000"/>
          </a:bodyPr>
          <a:lstStyle/>
          <a:p>
            <a:pPr marL="342900" indent="-342900" algn="l">
              <a:buFont typeface="Arial" panose="020B0604020202020204" pitchFamily="34" charset="0"/>
              <a:buChar char="•"/>
            </a:pPr>
            <a:r>
              <a:rPr lang="en-NZ" sz="2600" b="1" dirty="0">
                <a:latin typeface="Arial Rounded MT Bold" panose="020F0704030504030204" pitchFamily="34" charset="0"/>
              </a:rPr>
              <a:t>Why talk about Operation Big Talk</a:t>
            </a:r>
          </a:p>
          <a:p>
            <a:pPr marL="342900" indent="-342900" algn="l">
              <a:buFont typeface="Arial" panose="020B0604020202020204" pitchFamily="34" charset="0"/>
              <a:buChar char="•"/>
            </a:pPr>
            <a:endParaRPr lang="en-NZ" sz="2600" b="1" dirty="0">
              <a:latin typeface="Arial Rounded MT Bold" panose="020F0704030504030204" pitchFamily="34" charset="0"/>
            </a:endParaRPr>
          </a:p>
          <a:p>
            <a:pPr marL="342900" indent="-342900" algn="l">
              <a:buFont typeface="Arial" panose="020B0604020202020204" pitchFamily="34" charset="0"/>
              <a:buChar char="•"/>
            </a:pPr>
            <a:r>
              <a:rPr lang="en-NZ" sz="2600" b="1" dirty="0">
                <a:latin typeface="Arial Rounded MT Bold" panose="020F0704030504030204" pitchFamily="34" charset="0"/>
              </a:rPr>
              <a:t>Some facts about Bougainville</a:t>
            </a:r>
          </a:p>
          <a:p>
            <a:pPr marL="342900" indent="-342900" algn="l">
              <a:buFont typeface="Arial" panose="020B0604020202020204" pitchFamily="34" charset="0"/>
              <a:buChar char="•"/>
            </a:pPr>
            <a:endParaRPr lang="en-NZ" sz="2600" b="1" dirty="0">
              <a:latin typeface="Arial Rounded MT Bold" panose="020F0704030504030204" pitchFamily="34" charset="0"/>
            </a:endParaRPr>
          </a:p>
          <a:p>
            <a:pPr marL="342900" indent="-342900" algn="l">
              <a:buFont typeface="Arial" panose="020B0604020202020204" pitchFamily="34" charset="0"/>
              <a:buChar char="•"/>
            </a:pPr>
            <a:r>
              <a:rPr lang="en-NZ" sz="2600" b="1" dirty="0">
                <a:latin typeface="Arial Rounded MT Bold" panose="020F0704030504030204" pitchFamily="34" charset="0"/>
              </a:rPr>
              <a:t>The origins of ‘the Bougainville crisis’</a:t>
            </a:r>
          </a:p>
          <a:p>
            <a:pPr marL="342900" indent="-342900" algn="l">
              <a:buFont typeface="Arial" panose="020B0604020202020204" pitchFamily="34" charset="0"/>
              <a:buChar char="•"/>
            </a:pPr>
            <a:endParaRPr lang="en-NZ" sz="2600" b="1" dirty="0">
              <a:latin typeface="Arial Rounded MT Bold" panose="020F0704030504030204" pitchFamily="34" charset="0"/>
            </a:endParaRPr>
          </a:p>
          <a:p>
            <a:pPr marL="342900" indent="-342900" algn="l">
              <a:buFont typeface="Arial" panose="020B0604020202020204" pitchFamily="34" charset="0"/>
              <a:buChar char="•"/>
            </a:pPr>
            <a:r>
              <a:rPr lang="en-NZ" sz="2600" b="1" dirty="0">
                <a:latin typeface="Arial Rounded MT Bold" panose="020F0704030504030204" pitchFamily="34" charset="0"/>
              </a:rPr>
              <a:t>Operation Big Talk – and the responses to it</a:t>
            </a:r>
          </a:p>
          <a:p>
            <a:pPr marL="342900" indent="-342900" algn="l">
              <a:buFont typeface="Arial" panose="020B0604020202020204" pitchFamily="34" charset="0"/>
              <a:buChar char="•"/>
            </a:pPr>
            <a:endParaRPr lang="en-NZ" sz="2600" b="1" dirty="0">
              <a:latin typeface="Arial Rounded MT Bold" panose="020F0704030504030204" pitchFamily="34" charset="0"/>
            </a:endParaRPr>
          </a:p>
          <a:p>
            <a:pPr marL="342900" indent="-342900" algn="l">
              <a:buFont typeface="Arial" panose="020B0604020202020204" pitchFamily="34" charset="0"/>
              <a:buChar char="•"/>
            </a:pPr>
            <a:r>
              <a:rPr lang="en-NZ" sz="2600" b="1" dirty="0">
                <a:latin typeface="Arial Rounded MT Bold" panose="020F0704030504030204" pitchFamily="34" charset="0"/>
              </a:rPr>
              <a:t>Bougainville afterwards</a:t>
            </a:r>
          </a:p>
          <a:p>
            <a:pPr marL="342900" indent="-342900" algn="l">
              <a:buFont typeface="Arial" panose="020B0604020202020204" pitchFamily="34" charset="0"/>
              <a:buChar char="•"/>
            </a:pPr>
            <a:endParaRPr lang="en-NZ" sz="2600" b="1" dirty="0">
              <a:latin typeface="Arial Rounded MT Bold" panose="020F0704030504030204" pitchFamily="34" charset="0"/>
            </a:endParaRPr>
          </a:p>
          <a:p>
            <a:pPr marL="342900" indent="-342900" algn="l">
              <a:buFont typeface="Arial" panose="020B0604020202020204" pitchFamily="34" charset="0"/>
              <a:buChar char="•"/>
            </a:pPr>
            <a:r>
              <a:rPr lang="en-NZ" sz="2600" b="1" dirty="0">
                <a:latin typeface="Arial Rounded MT Bold" panose="020F0704030504030204" pitchFamily="34" charset="0"/>
              </a:rPr>
              <a:t>Sailors without Guns – a video</a:t>
            </a:r>
          </a:p>
          <a:p>
            <a:pPr marL="342900" indent="-342900" algn="l">
              <a:buFont typeface="Arial" panose="020B0604020202020204" pitchFamily="34" charset="0"/>
              <a:buChar char="•"/>
            </a:pPr>
            <a:endParaRPr lang="en-NZ" sz="2600" b="1" dirty="0">
              <a:latin typeface="Arial Rounded MT Bold" panose="020F0704030504030204" pitchFamily="34" charset="0"/>
            </a:endParaRPr>
          </a:p>
          <a:p>
            <a:pPr marL="342900" indent="-342900" algn="l">
              <a:buFont typeface="Arial" panose="020B0604020202020204" pitchFamily="34" charset="0"/>
              <a:buChar char="•"/>
            </a:pPr>
            <a:r>
              <a:rPr lang="en-NZ" sz="2600" b="1" dirty="0">
                <a:latin typeface="Arial Rounded MT Bold" panose="020F0704030504030204" pitchFamily="34" charset="0"/>
              </a:rPr>
              <a:t>Final thoughts - and a poem</a:t>
            </a:r>
          </a:p>
          <a:p>
            <a:pPr marL="342900" indent="-342900" algn="l">
              <a:buFont typeface="Arial" panose="020B0604020202020204" pitchFamily="34" charset="0"/>
              <a:buChar char="•"/>
            </a:pPr>
            <a:endParaRPr lang="en-NZ" b="1" dirty="0"/>
          </a:p>
        </p:txBody>
      </p:sp>
    </p:spTree>
    <p:extLst>
      <p:ext uri="{BB962C8B-B14F-4D97-AF65-F5344CB8AC3E}">
        <p14:creationId xmlns:p14="http://schemas.microsoft.com/office/powerpoint/2010/main" val="302324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EFE45F-14D7-442B-BD81-889DEF75043D}"/>
              </a:ext>
            </a:extLst>
          </p:cNvPr>
          <p:cNvSpPr>
            <a:spLocks noGrp="1"/>
          </p:cNvSpPr>
          <p:nvPr>
            <p:ph type="title"/>
          </p:nvPr>
        </p:nvSpPr>
        <p:spPr>
          <a:xfrm>
            <a:off x="838200" y="365125"/>
            <a:ext cx="10515600" cy="815975"/>
          </a:xfrm>
        </p:spPr>
        <p:txBody>
          <a:bodyPr>
            <a:normAutofit/>
          </a:bodyPr>
          <a:lstStyle/>
          <a:p>
            <a:r>
              <a:rPr lang="en-NZ" sz="2800" b="1" dirty="0">
                <a:latin typeface="Arial Rounded MT Bold" panose="020F0704030504030204" pitchFamily="34" charset="0"/>
              </a:rPr>
              <a:t>Epilogue Part 1 -‘Doves Over The Pacific’ – by Reuben </a:t>
            </a:r>
            <a:r>
              <a:rPr lang="en-NZ" sz="2800" b="1" dirty="0" err="1">
                <a:latin typeface="Arial Rounded MT Bold" panose="020F0704030504030204" pitchFamily="34" charset="0"/>
              </a:rPr>
              <a:t>Bowd</a:t>
            </a:r>
            <a:endParaRPr lang="en-NZ" sz="2800" b="1" dirty="0">
              <a:latin typeface="Arial Rounded MT Bold" panose="020F0704030504030204" pitchFamily="34" charset="0"/>
            </a:endParaRPr>
          </a:p>
        </p:txBody>
      </p:sp>
      <p:sp>
        <p:nvSpPr>
          <p:cNvPr id="4" name="Content Placeholder 3">
            <a:extLst>
              <a:ext uri="{FF2B5EF4-FFF2-40B4-BE49-F238E27FC236}">
                <a16:creationId xmlns:a16="http://schemas.microsoft.com/office/drawing/2014/main" id="{BB82666D-7712-4F53-8AB9-B43570828D26}"/>
              </a:ext>
            </a:extLst>
          </p:cNvPr>
          <p:cNvSpPr>
            <a:spLocks noGrp="1"/>
          </p:cNvSpPr>
          <p:nvPr>
            <p:ph idx="1"/>
          </p:nvPr>
        </p:nvSpPr>
        <p:spPr>
          <a:xfrm>
            <a:off x="838200" y="1543050"/>
            <a:ext cx="10515600" cy="4633913"/>
          </a:xfrm>
        </p:spPr>
        <p:txBody>
          <a:bodyPr/>
          <a:lstStyle/>
          <a:p>
            <a:pPr marL="0" indent="0">
              <a:buNone/>
            </a:pPr>
            <a:r>
              <a:rPr lang="en-NZ" i="1" dirty="0">
                <a:latin typeface="alternate-gothic-atf"/>
              </a:rPr>
              <a:t>‘This book tells the story of two regional peace support operations – Operation BIG TALK and Operation LAGOON conducted in Bougainville ….in 1990 and 1994. Both these operations are today largely forgotten as their story lies only in a handful of scattered archival files, some minor publications, and in the fading memories of the individual participants.</a:t>
            </a:r>
          </a:p>
          <a:p>
            <a:pPr marL="0" indent="0">
              <a:buNone/>
            </a:pPr>
            <a:r>
              <a:rPr lang="en-NZ" i="1" dirty="0">
                <a:latin typeface="alternate-gothic-atf"/>
              </a:rPr>
              <a:t>These operations, though short, were unique…and occurred in the absence of comparative models.</a:t>
            </a:r>
          </a:p>
          <a:p>
            <a:pPr marL="0" indent="0">
              <a:buNone/>
            </a:pPr>
            <a:r>
              <a:rPr lang="en-NZ" i="1" dirty="0">
                <a:latin typeface="alternate-gothic-atf"/>
              </a:rPr>
              <a:t>The contribution and achievements of those who served on these two operations deserve recognition and should not be forgotten.’</a:t>
            </a:r>
          </a:p>
        </p:txBody>
      </p:sp>
    </p:spTree>
    <p:extLst>
      <p:ext uri="{BB962C8B-B14F-4D97-AF65-F5344CB8AC3E}">
        <p14:creationId xmlns:p14="http://schemas.microsoft.com/office/powerpoint/2010/main" val="2932666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1C8A40B-3614-4CA7-AAAD-375FAEDED26F}"/>
              </a:ext>
            </a:extLst>
          </p:cNvPr>
          <p:cNvSpPr>
            <a:spLocks noGrp="1"/>
          </p:cNvSpPr>
          <p:nvPr>
            <p:ph type="ctrTitle"/>
          </p:nvPr>
        </p:nvSpPr>
        <p:spPr>
          <a:xfrm>
            <a:off x="895351" y="542927"/>
            <a:ext cx="5867400" cy="561974"/>
          </a:xfrm>
        </p:spPr>
        <p:txBody>
          <a:bodyPr>
            <a:normAutofit/>
          </a:bodyPr>
          <a:lstStyle/>
          <a:p>
            <a:pPr algn="l"/>
            <a:r>
              <a:rPr lang="en-NZ" sz="2800" dirty="0">
                <a:latin typeface="Arial Rounded MT Bold" panose="020F0704030504030204" pitchFamily="34" charset="0"/>
              </a:rPr>
              <a:t>Epilogue Part 2 - Homecomings</a:t>
            </a:r>
          </a:p>
        </p:txBody>
      </p:sp>
      <p:sp>
        <p:nvSpPr>
          <p:cNvPr id="11" name="Subtitle 10">
            <a:extLst>
              <a:ext uri="{FF2B5EF4-FFF2-40B4-BE49-F238E27FC236}">
                <a16:creationId xmlns:a16="http://schemas.microsoft.com/office/drawing/2014/main" id="{726493A5-F3BD-476A-B2C8-B7B5DCE67A34}"/>
              </a:ext>
            </a:extLst>
          </p:cNvPr>
          <p:cNvSpPr>
            <a:spLocks noGrp="1"/>
          </p:cNvSpPr>
          <p:nvPr>
            <p:ph type="subTitle" idx="1"/>
          </p:nvPr>
        </p:nvSpPr>
        <p:spPr>
          <a:xfrm>
            <a:off x="2009776" y="1419225"/>
            <a:ext cx="6686549" cy="5095875"/>
          </a:xfrm>
        </p:spPr>
        <p:txBody>
          <a:bodyPr>
            <a:normAutofit fontScale="92500" lnSpcReduction="20000"/>
          </a:bodyPr>
          <a:lstStyle/>
          <a:p>
            <a:pPr algn="l"/>
            <a:r>
              <a:rPr lang="en-NZ" sz="2800" dirty="0"/>
              <a:t>Home is the Soldier</a:t>
            </a:r>
          </a:p>
          <a:p>
            <a:pPr algn="l"/>
            <a:r>
              <a:rPr lang="en-NZ" sz="2800" dirty="0"/>
              <a:t>Home from the War</a:t>
            </a:r>
          </a:p>
          <a:p>
            <a:pPr algn="l"/>
            <a:r>
              <a:rPr lang="en-NZ" sz="2800" dirty="0"/>
              <a:t>Beaming at the crowds lining the street</a:t>
            </a:r>
          </a:p>
          <a:p>
            <a:pPr algn="l"/>
            <a:r>
              <a:rPr lang="en-NZ" sz="2800" dirty="0"/>
              <a:t>And at the celebration in their exuberant roar</a:t>
            </a:r>
          </a:p>
          <a:p>
            <a:pPr algn="l"/>
            <a:endParaRPr lang="en-NZ" sz="2800" dirty="0"/>
          </a:p>
          <a:p>
            <a:pPr algn="l"/>
            <a:r>
              <a:rPr lang="en-NZ" sz="2800" dirty="0"/>
              <a:t>Home is the Sailor</a:t>
            </a:r>
          </a:p>
          <a:p>
            <a:pPr algn="l"/>
            <a:r>
              <a:rPr lang="en-NZ" sz="2800" dirty="0"/>
              <a:t>Home from the War</a:t>
            </a:r>
          </a:p>
          <a:p>
            <a:pPr algn="l"/>
            <a:r>
              <a:rPr lang="en-NZ" sz="2800" dirty="0"/>
              <a:t>Smiling at families standing on the wharf</a:t>
            </a:r>
          </a:p>
          <a:p>
            <a:pPr algn="l"/>
            <a:r>
              <a:rPr lang="en-NZ" sz="2800" dirty="0"/>
              <a:t>And at the quietude waiting there on the shore</a:t>
            </a:r>
          </a:p>
          <a:p>
            <a:pPr algn="l"/>
            <a:endParaRPr lang="en-NZ" dirty="0"/>
          </a:p>
          <a:p>
            <a:pPr algn="l"/>
            <a:r>
              <a:rPr lang="en-NZ" b="1" dirty="0"/>
              <a:t>David Ledson</a:t>
            </a:r>
          </a:p>
          <a:p>
            <a:pPr algn="l"/>
            <a:r>
              <a:rPr lang="en-NZ" b="1" dirty="0"/>
              <a:t>2021</a:t>
            </a:r>
          </a:p>
          <a:p>
            <a:pPr algn="l"/>
            <a:endParaRPr lang="en-NZ" dirty="0"/>
          </a:p>
        </p:txBody>
      </p:sp>
    </p:spTree>
    <p:extLst>
      <p:ext uri="{BB962C8B-B14F-4D97-AF65-F5344CB8AC3E}">
        <p14:creationId xmlns:p14="http://schemas.microsoft.com/office/powerpoint/2010/main" val="360903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889FD7-2FE0-43A5-BAE2-72246BF05F05}"/>
              </a:ext>
            </a:extLst>
          </p:cNvPr>
          <p:cNvPicPr>
            <a:picLocks noChangeAspect="1"/>
          </p:cNvPicPr>
          <p:nvPr/>
        </p:nvPicPr>
        <p:blipFill>
          <a:blip r:embed="rId2"/>
          <a:stretch>
            <a:fillRect/>
          </a:stretch>
        </p:blipFill>
        <p:spPr>
          <a:xfrm>
            <a:off x="952500" y="227806"/>
            <a:ext cx="3743325" cy="1600200"/>
          </a:xfrm>
          <a:prstGeom prst="rect">
            <a:avLst/>
          </a:prstGeom>
        </p:spPr>
      </p:pic>
      <p:sp>
        <p:nvSpPr>
          <p:cNvPr id="4" name="Title 3">
            <a:extLst>
              <a:ext uri="{FF2B5EF4-FFF2-40B4-BE49-F238E27FC236}">
                <a16:creationId xmlns:a16="http://schemas.microsoft.com/office/drawing/2014/main" id="{653D0CBC-FA95-4BCB-8650-C4D42C26A940}"/>
              </a:ext>
            </a:extLst>
          </p:cNvPr>
          <p:cNvSpPr>
            <a:spLocks noGrp="1"/>
          </p:cNvSpPr>
          <p:nvPr>
            <p:ph type="title"/>
          </p:nvPr>
        </p:nvSpPr>
        <p:spPr>
          <a:xfrm>
            <a:off x="666750" y="365124"/>
            <a:ext cx="11010899" cy="2339975"/>
          </a:xfrm>
        </p:spPr>
        <p:txBody>
          <a:bodyPr>
            <a:normAutofit fontScale="90000"/>
          </a:bodyPr>
          <a:lstStyle/>
          <a:p>
            <a:r>
              <a:rPr lang="en-NZ" sz="2800" b="1" i="0" dirty="0">
                <a:solidFill>
                  <a:srgbClr val="1E1E1E"/>
                </a:solidFill>
                <a:effectLst/>
                <a:latin typeface="Source Sans Pro" panose="020B0503030403020204" pitchFamily="34" charset="0"/>
              </a:rPr>
              <a:t>   					</a:t>
            </a:r>
            <a:br>
              <a:rPr lang="en-NZ" sz="2800" b="1" i="0" dirty="0">
                <a:solidFill>
                  <a:srgbClr val="1E1E1E"/>
                </a:solidFill>
                <a:effectLst/>
                <a:latin typeface="Source Sans Pro" panose="020B0503030403020204" pitchFamily="34" charset="0"/>
              </a:rPr>
            </a:br>
            <a:br>
              <a:rPr lang="en-NZ" sz="2800" b="1" i="0" dirty="0">
                <a:solidFill>
                  <a:srgbClr val="1E1E1E"/>
                </a:solidFill>
                <a:effectLst/>
                <a:latin typeface="Source Sans Pro" panose="020B0503030403020204" pitchFamily="34" charset="0"/>
              </a:rPr>
            </a:br>
            <a:br>
              <a:rPr lang="en-NZ" sz="2800" b="1" i="0" dirty="0">
                <a:solidFill>
                  <a:srgbClr val="1E1E1E"/>
                </a:solidFill>
                <a:effectLst/>
                <a:latin typeface="Source Sans Pro" panose="020B0503030403020204" pitchFamily="34" charset="0"/>
              </a:rPr>
            </a:br>
            <a:r>
              <a:rPr lang="en-NZ" sz="2800" b="1" i="0" dirty="0">
                <a:solidFill>
                  <a:srgbClr val="1E1E1E"/>
                </a:solidFill>
                <a:effectLst/>
                <a:latin typeface="Source Sans Pro" panose="020B0503030403020204" pitchFamily="34" charset="0"/>
              </a:rPr>
              <a:t>					</a:t>
            </a:r>
            <a:r>
              <a:rPr lang="en-NZ" sz="3100" b="1" i="0" dirty="0">
                <a:solidFill>
                  <a:schemeClr val="accent4">
                    <a:lumMod val="75000"/>
                  </a:schemeClr>
                </a:solidFill>
                <a:effectLst/>
                <a:latin typeface="Source Sans Pro" panose="020B0503030403020204" pitchFamily="34" charset="0"/>
              </a:rPr>
              <a:t>International Award Winning NZ Doc 					SOLDIERS WITHOUT GUNS Is FREE       					Online for All New Zealanders </a:t>
            </a:r>
            <a:br>
              <a:rPr lang="en-NZ" sz="3100" b="1" i="0" dirty="0">
                <a:solidFill>
                  <a:schemeClr val="accent4">
                    <a:lumMod val="75000"/>
                  </a:schemeClr>
                </a:solidFill>
                <a:effectLst/>
                <a:latin typeface="Source Sans Pro" panose="020B0503030403020204" pitchFamily="34" charset="0"/>
              </a:rPr>
            </a:br>
            <a:r>
              <a:rPr lang="en-NZ" sz="3100" b="1" i="0" dirty="0">
                <a:solidFill>
                  <a:schemeClr val="accent4">
                    <a:lumMod val="75000"/>
                  </a:schemeClr>
                </a:solidFill>
                <a:effectLst/>
                <a:latin typeface="Source Sans Pro" panose="020B0503030403020204" pitchFamily="34" charset="0"/>
              </a:rPr>
              <a:t>                                                                This Waitangi Weekend</a:t>
            </a:r>
            <a:br>
              <a:rPr lang="en-NZ" sz="3100" b="1" i="0" dirty="0">
                <a:solidFill>
                  <a:schemeClr val="accent4">
                    <a:lumMod val="75000"/>
                  </a:schemeClr>
                </a:solidFill>
                <a:effectLst/>
                <a:latin typeface="Source Sans Pro" panose="020B0503030403020204" pitchFamily="34" charset="0"/>
              </a:rPr>
            </a:br>
            <a:r>
              <a:rPr lang="en-NZ" sz="3100" b="1" i="0" dirty="0">
                <a:solidFill>
                  <a:schemeClr val="accent4">
                    <a:lumMod val="75000"/>
                  </a:schemeClr>
                </a:solidFill>
                <a:effectLst/>
                <a:latin typeface="Source Sans Pro" panose="020B0503030403020204" pitchFamily="34" charset="0"/>
              </a:rPr>
              <a:t>					</a:t>
            </a:r>
            <a:r>
              <a:rPr lang="en-NZ" sz="3100" b="1" i="0" dirty="0">
                <a:solidFill>
                  <a:schemeClr val="accent4">
                    <a:lumMod val="75000"/>
                  </a:schemeClr>
                </a:solidFill>
                <a:effectLst/>
                <a:latin typeface="Open Sans" panose="020B0606030504020204" pitchFamily="34" charset="0"/>
              </a:rPr>
              <a:t>Thursday, 4 February 2021, 6:33pm </a:t>
            </a:r>
            <a:br>
              <a:rPr lang="en-NZ" sz="2800" b="1" i="0" dirty="0">
                <a:solidFill>
                  <a:srgbClr val="1E1E1E"/>
                </a:solidFill>
                <a:effectLst/>
                <a:latin typeface="Source Sans Pro" panose="020B0503030403020204" pitchFamily="34" charset="0"/>
              </a:rPr>
            </a:br>
            <a:r>
              <a:rPr lang="en-NZ" sz="2800" b="1" i="0" dirty="0">
                <a:solidFill>
                  <a:srgbClr val="1E1E1E"/>
                </a:solidFill>
                <a:effectLst/>
                <a:latin typeface="Source Sans Pro" panose="020B0503030403020204" pitchFamily="34" charset="0"/>
              </a:rPr>
              <a:t>					</a:t>
            </a:r>
            <a:br>
              <a:rPr lang="en-NZ" sz="2800" b="1" i="0" dirty="0">
                <a:solidFill>
                  <a:srgbClr val="1E1E1E"/>
                </a:solidFill>
                <a:effectLst/>
                <a:latin typeface="Source Sans Pro" panose="020B0503030403020204" pitchFamily="34" charset="0"/>
              </a:rPr>
            </a:br>
            <a:br>
              <a:rPr lang="en-NZ" sz="2800" b="1" i="0" dirty="0">
                <a:solidFill>
                  <a:srgbClr val="1E1E1E"/>
                </a:solidFill>
                <a:effectLst/>
                <a:latin typeface="Source Sans Pro" panose="020B0503030403020204" pitchFamily="34" charset="0"/>
              </a:rPr>
            </a:br>
            <a:r>
              <a:rPr lang="en-NZ" sz="2800" b="1" i="0" dirty="0">
                <a:solidFill>
                  <a:srgbClr val="1E1E1E"/>
                </a:solidFill>
                <a:effectLst/>
                <a:latin typeface="Source Sans Pro" panose="020B0503030403020204" pitchFamily="34" charset="0"/>
              </a:rPr>
              <a:t>					</a:t>
            </a:r>
            <a:endParaRPr lang="en-NZ" sz="3100" dirty="0">
              <a:solidFill>
                <a:srgbClr val="FFC000"/>
              </a:solidFill>
            </a:endParaRPr>
          </a:p>
        </p:txBody>
      </p:sp>
      <p:sp>
        <p:nvSpPr>
          <p:cNvPr id="5" name="Content Placeholder 4">
            <a:extLst>
              <a:ext uri="{FF2B5EF4-FFF2-40B4-BE49-F238E27FC236}">
                <a16:creationId xmlns:a16="http://schemas.microsoft.com/office/drawing/2014/main" id="{BF3B1C93-7F23-4D49-A19A-45EE212CAF83}"/>
              </a:ext>
            </a:extLst>
          </p:cNvPr>
          <p:cNvSpPr>
            <a:spLocks noGrp="1"/>
          </p:cNvSpPr>
          <p:nvPr>
            <p:ph idx="1"/>
          </p:nvPr>
        </p:nvSpPr>
        <p:spPr>
          <a:xfrm>
            <a:off x="838200" y="2842417"/>
            <a:ext cx="10515600" cy="3334545"/>
          </a:xfrm>
        </p:spPr>
        <p:txBody>
          <a:bodyPr/>
          <a:lstStyle/>
          <a:p>
            <a:endParaRPr lang="en-NZ" dirty="0"/>
          </a:p>
          <a:p>
            <a:pPr marL="0" indent="0">
              <a:buNone/>
            </a:pPr>
            <a:r>
              <a:rPr lang="en-NZ" b="1" i="0" dirty="0">
                <a:effectLst/>
                <a:latin typeface="Open Sans" panose="020B0606030504020204" pitchFamily="34" charset="0"/>
              </a:rPr>
              <a:t>‘For those who don’t know the story, 20 years ago - the New Zealand Defence Force ended a 10 year civil war in Bougainville by leading a radical new cultural peacekeeping mission. All 14 previous peace attempts had failed. Their point of difference? Instead of taking guns, they took guitars and the Maori Cultural Group.’</a:t>
            </a:r>
            <a:endParaRPr lang="en-NZ" b="1" dirty="0"/>
          </a:p>
        </p:txBody>
      </p:sp>
    </p:spTree>
    <p:extLst>
      <p:ext uri="{BB962C8B-B14F-4D97-AF65-F5344CB8AC3E}">
        <p14:creationId xmlns:p14="http://schemas.microsoft.com/office/powerpoint/2010/main" val="393804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D736-9A3D-4262-9769-B13A01AB333F}"/>
              </a:ext>
            </a:extLst>
          </p:cNvPr>
          <p:cNvSpPr>
            <a:spLocks noGrp="1"/>
          </p:cNvSpPr>
          <p:nvPr>
            <p:ph type="title"/>
          </p:nvPr>
        </p:nvSpPr>
        <p:spPr>
          <a:xfrm>
            <a:off x="838200" y="365125"/>
            <a:ext cx="10515600" cy="1460500"/>
          </a:xfrm>
        </p:spPr>
        <p:txBody>
          <a:bodyPr>
            <a:normAutofit/>
          </a:bodyPr>
          <a:lstStyle/>
          <a:p>
            <a:r>
              <a:rPr lang="en-NZ" sz="3100" dirty="0">
                <a:solidFill>
                  <a:srgbClr val="CCCC00"/>
                </a:solidFill>
                <a:latin typeface="Berlin Sans FB Demi" panose="020E0802020502020306" pitchFamily="34" charset="0"/>
              </a:rPr>
              <a:t>A FILM BY WILL WATSON</a:t>
            </a:r>
            <a:br>
              <a:rPr lang="en-NZ" sz="3100" dirty="0">
                <a:solidFill>
                  <a:srgbClr val="CCCC00"/>
                </a:solidFill>
                <a:latin typeface="Berlin Sans FB Demi" panose="020E0802020502020306" pitchFamily="34" charset="0"/>
              </a:rPr>
            </a:br>
            <a:r>
              <a:rPr lang="en-NZ" sz="3100" dirty="0">
                <a:solidFill>
                  <a:srgbClr val="CCCC00"/>
                </a:solidFill>
                <a:latin typeface="Berlin Sans FB Demi" panose="020E0802020502020306" pitchFamily="34" charset="0"/>
              </a:rPr>
              <a:t>SOLDIERS WITHOUT GUNS</a:t>
            </a:r>
            <a:br>
              <a:rPr lang="en-NZ" sz="3100" dirty="0">
                <a:solidFill>
                  <a:srgbClr val="CCCC00"/>
                </a:solidFill>
                <a:latin typeface="Berlin Sans FB Demi" panose="020E0802020502020306" pitchFamily="34" charset="0"/>
              </a:rPr>
            </a:br>
            <a:r>
              <a:rPr lang="en-NZ" sz="3100" dirty="0">
                <a:solidFill>
                  <a:srgbClr val="CCCC00"/>
                </a:solidFill>
                <a:latin typeface="Berlin Sans FB Demi" panose="020E0802020502020306" pitchFamily="34" charset="0"/>
              </a:rPr>
              <a:t>THE UNTOLD STORY OF UNSUNG HEROES</a:t>
            </a:r>
          </a:p>
        </p:txBody>
      </p:sp>
      <p:sp>
        <p:nvSpPr>
          <p:cNvPr id="3" name="Content Placeholder 2">
            <a:extLst>
              <a:ext uri="{FF2B5EF4-FFF2-40B4-BE49-F238E27FC236}">
                <a16:creationId xmlns:a16="http://schemas.microsoft.com/office/drawing/2014/main" id="{BF4955B0-4C25-499D-8917-E1C7CA90FCB2}"/>
              </a:ext>
            </a:extLst>
          </p:cNvPr>
          <p:cNvSpPr>
            <a:spLocks noGrp="1"/>
          </p:cNvSpPr>
          <p:nvPr>
            <p:ph idx="1"/>
          </p:nvPr>
        </p:nvSpPr>
        <p:spPr>
          <a:xfrm>
            <a:off x="838200" y="2762249"/>
            <a:ext cx="10515600" cy="3414713"/>
          </a:xfrm>
        </p:spPr>
        <p:txBody>
          <a:bodyPr/>
          <a:lstStyle/>
          <a:p>
            <a:pPr marL="0" indent="0">
              <a:buNone/>
            </a:pPr>
            <a:r>
              <a:rPr lang="en-NZ" dirty="0"/>
              <a:t>‘</a:t>
            </a:r>
            <a:r>
              <a:rPr lang="en-NZ" dirty="0">
                <a:latin typeface="Berlin Sans FB Demi" panose="020E0802020502020306" pitchFamily="34" charset="0"/>
              </a:rPr>
              <a:t>The riveting journey of New Zealand soldiers as they land unarmed into the heat of a 10 year civil war using only the weapons of Music, Maori Culture and Love to create peace. This radical idea of sending soldiers without guns was condemned by the  media because they felt the soldiers would be massacred given the first 14 peace attempts had failed</a:t>
            </a:r>
            <a:r>
              <a:rPr lang="en-NZ" dirty="0"/>
              <a:t>.’ </a:t>
            </a:r>
          </a:p>
        </p:txBody>
      </p:sp>
    </p:spTree>
    <p:extLst>
      <p:ext uri="{BB962C8B-B14F-4D97-AF65-F5344CB8AC3E}">
        <p14:creationId xmlns:p14="http://schemas.microsoft.com/office/powerpoint/2010/main" val="279042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ldiers Without Guns">
            <a:hlinkClick r:id="rId2"/>
            <a:extLst>
              <a:ext uri="{FF2B5EF4-FFF2-40B4-BE49-F238E27FC236}">
                <a16:creationId xmlns:a16="http://schemas.microsoft.com/office/drawing/2014/main" id="{81E5D992-2AFF-4012-834C-811498DB2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449" y="1451003"/>
            <a:ext cx="2850126" cy="42165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FA06D0E-6A97-4A66-88DD-B4CC199238C4}"/>
              </a:ext>
            </a:extLst>
          </p:cNvPr>
          <p:cNvSpPr>
            <a:spLocks noChangeArrowheads="1"/>
          </p:cNvSpPr>
          <p:nvPr/>
        </p:nvSpPr>
        <p:spPr bwMode="auto">
          <a:xfrm>
            <a:off x="988449" y="563902"/>
            <a:ext cx="5755251" cy="9848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25262B"/>
                </a:solidFill>
                <a:effectLst/>
                <a:latin typeface="Arial Rounded MT Bold" panose="020F0704030504030204" pitchFamily="34" charset="0"/>
              </a:rPr>
              <a:t>SOLDIERS WITHOUT GUNS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DF78B33A-488D-4E60-8FF8-9A22C10BEBC5}"/>
              </a:ext>
            </a:extLst>
          </p:cNvPr>
          <p:cNvSpPr txBox="1"/>
          <p:nvPr/>
        </p:nvSpPr>
        <p:spPr>
          <a:xfrm>
            <a:off x="4010024" y="1528197"/>
            <a:ext cx="7610476" cy="4216539"/>
          </a:xfrm>
          <a:prstGeom prst="rect">
            <a:avLst/>
          </a:prstGeom>
          <a:noFill/>
        </p:spPr>
        <p:txBody>
          <a:bodyPr wrap="square">
            <a:spAutoFit/>
          </a:bodyPr>
          <a:lstStyle/>
          <a:p>
            <a:pPr lvl="0"/>
            <a:r>
              <a:rPr lang="en-US" altLang="en-US" sz="2400" dirty="0">
                <a:solidFill>
                  <a:srgbClr val="25262B"/>
                </a:solidFill>
                <a:latin typeface="Arial Rounded MT Bold" panose="020F0704030504030204" pitchFamily="34" charset="0"/>
              </a:rPr>
              <a:t>NZ documentarian Will Watson (</a:t>
            </a:r>
            <a:r>
              <a:rPr lang="en-US" altLang="en-US" sz="2400" b="1" dirty="0">
                <a:solidFill>
                  <a:srgbClr val="25262B"/>
                </a:solidFill>
                <a:latin typeface="Arial Rounded MT Bold" panose="020F0704030504030204" pitchFamily="34" charset="0"/>
              </a:rPr>
              <a:t>Haka and Guitars</a:t>
            </a:r>
            <a:r>
              <a:rPr lang="en-US" altLang="en-US" sz="2400" dirty="0">
                <a:solidFill>
                  <a:srgbClr val="25262B"/>
                </a:solidFill>
                <a:latin typeface="Arial Rounded MT Bold" panose="020F0704030504030204" pitchFamily="34" charset="0"/>
              </a:rPr>
              <a:t>) tells the story of how the 10-year Bougainville Civil War was ended by some guitar-toting Kiwis.</a:t>
            </a:r>
          </a:p>
          <a:p>
            <a:pPr lvl="0"/>
            <a:r>
              <a:rPr lang="en-US" altLang="en-US" sz="2400" dirty="0">
                <a:solidFill>
                  <a:srgbClr val="25262B"/>
                </a:solidFill>
                <a:latin typeface="Arial Rounded MT Bold" panose="020F0704030504030204" pitchFamily="34" charset="0"/>
              </a:rPr>
              <a:t>In 1997, after 14 failed peace agreements, the New Zealand army stepped into the conflict with a radical new plan - instead of bringing guns, the unarmed soldiers took guitars. </a:t>
            </a:r>
          </a:p>
          <a:p>
            <a:pPr lvl="0"/>
            <a:r>
              <a:rPr lang="en-US" altLang="en-US" sz="2400" dirty="0">
                <a:solidFill>
                  <a:srgbClr val="25262B"/>
                </a:solidFill>
                <a:latin typeface="Arial Rounded MT Bold" panose="020F0704030504030204" pitchFamily="34" charset="0"/>
              </a:rPr>
              <a:t>Condemned by the media, the peacekeeping mission pushed forward using only music, </a:t>
            </a:r>
            <a:r>
              <a:rPr lang="en-US" altLang="en-US" sz="2400" b="1" dirty="0">
                <a:latin typeface="Arial Rounded MT Bold" panose="020F0704030504030204" pitchFamily="34" charset="0"/>
              </a:rPr>
              <a:t>M</a:t>
            </a:r>
            <a:r>
              <a:rPr lang="en-US" altLang="en-US" sz="2800" b="1" dirty="0">
                <a:latin typeface="Arial Rounded MT Bold" panose="020F0704030504030204" pitchFamily="34" charset="0"/>
              </a:rPr>
              <a:t>ā</a:t>
            </a:r>
            <a:r>
              <a:rPr lang="en-US" altLang="en-US" sz="2400" dirty="0">
                <a:solidFill>
                  <a:srgbClr val="25262B"/>
                </a:solidFill>
                <a:latin typeface="Arial Rounded MT Bold" panose="020F0704030504030204" pitchFamily="34" charset="0"/>
              </a:rPr>
              <a:t>ori culture and aroha to help end the worst civil war in the Pacific’s history.</a:t>
            </a:r>
            <a:endParaRPr kumimoji="0" lang="en-US" altLang="en-US" sz="2400" b="0" i="0" u="none" strike="noStrike" cap="none" normalizeH="0" baseline="0" dirty="0">
              <a:ln>
                <a:noFill/>
              </a:ln>
              <a:solidFill>
                <a:srgbClr val="25262B"/>
              </a:solidFill>
              <a:effectLst/>
              <a:latin typeface="Arial Rounded MT Bold" panose="020F0704030504030204" pitchFamily="34" charset="0"/>
            </a:endParaRPr>
          </a:p>
        </p:txBody>
      </p:sp>
    </p:spTree>
    <p:extLst>
      <p:ext uri="{BB962C8B-B14F-4D97-AF65-F5344CB8AC3E}">
        <p14:creationId xmlns:p14="http://schemas.microsoft.com/office/powerpoint/2010/main" val="210837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F8DA30-22A7-4222-B464-FFB2421024F6}"/>
              </a:ext>
            </a:extLst>
          </p:cNvPr>
          <p:cNvSpPr>
            <a:spLocks noGrp="1"/>
          </p:cNvSpPr>
          <p:nvPr>
            <p:ph type="title"/>
          </p:nvPr>
        </p:nvSpPr>
        <p:spPr>
          <a:xfrm>
            <a:off x="838200" y="365125"/>
            <a:ext cx="10515600" cy="835025"/>
          </a:xfrm>
        </p:spPr>
        <p:txBody>
          <a:bodyPr>
            <a:normAutofit/>
          </a:bodyPr>
          <a:lstStyle/>
          <a:p>
            <a:r>
              <a:rPr lang="en-NZ" sz="2800" b="0" i="0" dirty="0">
                <a:solidFill>
                  <a:srgbClr val="222222"/>
                </a:solidFill>
                <a:effectLst/>
                <a:latin typeface="Arial Rounded MT Bold" panose="020F0704030504030204" pitchFamily="34" charset="0"/>
              </a:rPr>
              <a:t>A review with a difference</a:t>
            </a:r>
            <a:endParaRPr lang="en-NZ" sz="2800" dirty="0">
              <a:latin typeface="Arial Rounded MT Bold" panose="020F0704030504030204" pitchFamily="34" charset="0"/>
            </a:endParaRPr>
          </a:p>
        </p:txBody>
      </p:sp>
      <p:sp>
        <p:nvSpPr>
          <p:cNvPr id="4" name="Content Placeholder 3">
            <a:extLst>
              <a:ext uri="{FF2B5EF4-FFF2-40B4-BE49-F238E27FC236}">
                <a16:creationId xmlns:a16="http://schemas.microsoft.com/office/drawing/2014/main" id="{6034F384-1791-4D87-90F5-230543A7C131}"/>
              </a:ext>
            </a:extLst>
          </p:cNvPr>
          <p:cNvSpPr>
            <a:spLocks noGrp="1"/>
          </p:cNvSpPr>
          <p:nvPr>
            <p:ph idx="1"/>
          </p:nvPr>
        </p:nvSpPr>
        <p:spPr>
          <a:xfrm>
            <a:off x="838200" y="1457325"/>
            <a:ext cx="10515600" cy="4371975"/>
          </a:xfrm>
        </p:spPr>
        <p:txBody>
          <a:bodyPr>
            <a:normAutofit fontScale="77500" lnSpcReduction="20000"/>
          </a:bodyPr>
          <a:lstStyle/>
          <a:p>
            <a:pPr marL="0" indent="0">
              <a:buNone/>
            </a:pPr>
            <a:r>
              <a:rPr lang="en-NZ" dirty="0">
                <a:latin typeface="Bahnschrift" panose="020B0502040204020203" pitchFamily="34" charset="0"/>
              </a:rPr>
              <a:t>‘(The Director)(Will)Watson tells a lovely story. Unfortunately it's not the whole story. </a:t>
            </a:r>
          </a:p>
          <a:p>
            <a:pPr marL="0" indent="0">
              <a:buNone/>
            </a:pPr>
            <a:r>
              <a:rPr lang="en-NZ" dirty="0">
                <a:latin typeface="Bahnschrift" panose="020B0502040204020203" pitchFamily="34" charset="0"/>
              </a:rPr>
              <a:t>The first peace talks were in 1990, culminating in the "Endeavour Accord" after talks were held on-board the RNZN contingent of Her Majesty's New Zealand Ships Waikato, Wellington and Endeavour. Sailors from these ships went ashore and performed </a:t>
            </a:r>
            <a:r>
              <a:rPr lang="en-NZ" dirty="0" err="1">
                <a:latin typeface="Bahnschrift" panose="020B0502040204020203" pitchFamily="34" charset="0"/>
              </a:rPr>
              <a:t>waiata</a:t>
            </a:r>
            <a:r>
              <a:rPr lang="en-NZ" dirty="0">
                <a:latin typeface="Bahnschrift" panose="020B0502040204020203" pitchFamily="34" charset="0"/>
              </a:rPr>
              <a:t> and haka as a response to the welcome from the </a:t>
            </a:r>
            <a:r>
              <a:rPr lang="en-NZ" dirty="0" err="1">
                <a:latin typeface="Bahnschrift" panose="020B0502040204020203" pitchFamily="34" charset="0"/>
              </a:rPr>
              <a:t>Bogainvillians</a:t>
            </a:r>
            <a:r>
              <a:rPr lang="en-NZ" dirty="0">
                <a:latin typeface="Bahnschrift" panose="020B0502040204020203" pitchFamily="34" charset="0"/>
              </a:rPr>
              <a:t>. </a:t>
            </a:r>
          </a:p>
          <a:p>
            <a:pPr marL="0" indent="0">
              <a:buNone/>
            </a:pPr>
            <a:r>
              <a:rPr lang="en-NZ" dirty="0">
                <a:latin typeface="Bahnschrift" panose="020B0502040204020203" pitchFamily="34" charset="0"/>
              </a:rPr>
              <a:t>Watson would have us believe that it was only much later that this novelty alone ended the war and that the rest of the peace process was a "failure". This is disingenuous of Watson and disrespectful of all the efforts by many New Zealanders that went into the peace process over a decade. </a:t>
            </a:r>
          </a:p>
          <a:p>
            <a:pPr marL="0" indent="0">
              <a:buNone/>
            </a:pPr>
            <a:r>
              <a:rPr lang="en-NZ" dirty="0">
                <a:latin typeface="Bahnschrift" panose="020B0502040204020203" pitchFamily="34" charset="0"/>
              </a:rPr>
              <a:t>No mention whatsoever was given to (then) Commander Dave Ledson and Naval Command at the time who made the decision to go in unarmed initially. </a:t>
            </a:r>
          </a:p>
          <a:p>
            <a:pPr marL="0" indent="0">
              <a:buNone/>
            </a:pPr>
            <a:r>
              <a:rPr lang="en-NZ" dirty="0">
                <a:latin typeface="Bahnschrift" panose="020B0502040204020203" pitchFamily="34" charset="0"/>
              </a:rPr>
              <a:t>Watson has ignored history to provide a warm fuzzy story-line, but his story is simply incomplete.’(</a:t>
            </a:r>
            <a:r>
              <a:rPr lang="en-NZ" dirty="0"/>
              <a:t>Audience Reviews)</a:t>
            </a:r>
          </a:p>
          <a:p>
            <a:endParaRPr lang="en-NZ" dirty="0"/>
          </a:p>
          <a:p>
            <a:endParaRPr lang="en-NZ" dirty="0"/>
          </a:p>
        </p:txBody>
      </p:sp>
      <p:sp>
        <p:nvSpPr>
          <p:cNvPr id="5" name="Rectangle 4">
            <a:extLst>
              <a:ext uri="{FF2B5EF4-FFF2-40B4-BE49-F238E27FC236}">
                <a16:creationId xmlns:a16="http://schemas.microsoft.com/office/drawing/2014/main" id="{D5BF8232-6308-4AA7-8FEC-4B09711507C1}"/>
              </a:ext>
            </a:extLst>
          </p:cNvPr>
          <p:cNvSpPr/>
          <p:nvPr/>
        </p:nvSpPr>
        <p:spPr>
          <a:xfrm>
            <a:off x="838200" y="1266825"/>
            <a:ext cx="10725150" cy="482917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11204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6F3A-779E-41DE-A885-080C1459F5D0}"/>
              </a:ext>
            </a:extLst>
          </p:cNvPr>
          <p:cNvSpPr>
            <a:spLocks noGrp="1"/>
          </p:cNvSpPr>
          <p:nvPr>
            <p:ph type="title"/>
          </p:nvPr>
        </p:nvSpPr>
        <p:spPr>
          <a:xfrm>
            <a:off x="838200" y="365125"/>
            <a:ext cx="10515600" cy="854075"/>
          </a:xfrm>
        </p:spPr>
        <p:txBody>
          <a:bodyPr>
            <a:normAutofit/>
          </a:bodyPr>
          <a:lstStyle/>
          <a:p>
            <a:r>
              <a:rPr lang="en-NZ" sz="2800" dirty="0">
                <a:latin typeface="Arial Rounded MT Bold" panose="020F0704030504030204" pitchFamily="34" charset="0"/>
              </a:rPr>
              <a:t>BOUGAINVILLE</a:t>
            </a:r>
          </a:p>
        </p:txBody>
      </p:sp>
      <p:pic>
        <p:nvPicPr>
          <p:cNvPr id="3" name="Picture 2">
            <a:extLst>
              <a:ext uri="{FF2B5EF4-FFF2-40B4-BE49-F238E27FC236}">
                <a16:creationId xmlns:a16="http://schemas.microsoft.com/office/drawing/2014/main" id="{7B3E2506-FC66-4194-93F1-19D8FD6FB920}"/>
              </a:ext>
            </a:extLst>
          </p:cNvPr>
          <p:cNvPicPr>
            <a:picLocks noChangeAspect="1"/>
          </p:cNvPicPr>
          <p:nvPr/>
        </p:nvPicPr>
        <p:blipFill>
          <a:blip r:embed="rId2"/>
          <a:stretch>
            <a:fillRect/>
          </a:stretch>
        </p:blipFill>
        <p:spPr>
          <a:xfrm>
            <a:off x="1828799" y="1438275"/>
            <a:ext cx="8839201" cy="4886325"/>
          </a:xfrm>
          <a:prstGeom prst="rect">
            <a:avLst/>
          </a:prstGeom>
        </p:spPr>
      </p:pic>
      <p:sp>
        <p:nvSpPr>
          <p:cNvPr id="4" name="Oval 3">
            <a:extLst>
              <a:ext uri="{FF2B5EF4-FFF2-40B4-BE49-F238E27FC236}">
                <a16:creationId xmlns:a16="http://schemas.microsoft.com/office/drawing/2014/main" id="{B876A7EF-69F4-40A6-A9B1-FDBC3F09CE9D}"/>
              </a:ext>
            </a:extLst>
          </p:cNvPr>
          <p:cNvSpPr/>
          <p:nvPr/>
        </p:nvSpPr>
        <p:spPr>
          <a:xfrm>
            <a:off x="5915025" y="2981325"/>
            <a:ext cx="1666875" cy="1819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16131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868D-F779-4495-8CBF-8468FBFFCA17}"/>
              </a:ext>
            </a:extLst>
          </p:cNvPr>
          <p:cNvSpPr>
            <a:spLocks noGrp="1"/>
          </p:cNvSpPr>
          <p:nvPr>
            <p:ph type="title"/>
          </p:nvPr>
        </p:nvSpPr>
        <p:spPr>
          <a:xfrm>
            <a:off x="838200" y="365125"/>
            <a:ext cx="3000375" cy="930275"/>
          </a:xfrm>
        </p:spPr>
        <p:txBody>
          <a:bodyPr>
            <a:normAutofit/>
          </a:bodyPr>
          <a:lstStyle/>
          <a:p>
            <a:r>
              <a:rPr lang="en-NZ" sz="2800" b="1" dirty="0">
                <a:latin typeface="Arial Rounded MT Bold" panose="020F0704030504030204" pitchFamily="34" charset="0"/>
              </a:rPr>
              <a:t>BOUGAINVILLE</a:t>
            </a:r>
          </a:p>
        </p:txBody>
      </p:sp>
      <p:pic>
        <p:nvPicPr>
          <p:cNvPr id="3" name="Content Placeholder 2">
            <a:extLst>
              <a:ext uri="{FF2B5EF4-FFF2-40B4-BE49-F238E27FC236}">
                <a16:creationId xmlns:a16="http://schemas.microsoft.com/office/drawing/2014/main" id="{643E2572-0E4E-4604-89E5-021D08EB91C9}"/>
              </a:ext>
            </a:extLst>
          </p:cNvPr>
          <p:cNvPicPr>
            <a:picLocks noGrp="1" noChangeAspect="1"/>
          </p:cNvPicPr>
          <p:nvPr>
            <p:ph idx="1"/>
          </p:nvPr>
        </p:nvPicPr>
        <p:blipFill>
          <a:blip r:embed="rId2"/>
          <a:stretch>
            <a:fillRect/>
          </a:stretch>
        </p:blipFill>
        <p:spPr>
          <a:xfrm>
            <a:off x="4272817" y="647700"/>
            <a:ext cx="6880958" cy="5295900"/>
          </a:xfrm>
          <a:prstGeom prst="rect">
            <a:avLst/>
          </a:prstGeom>
        </p:spPr>
      </p:pic>
    </p:spTree>
    <p:extLst>
      <p:ext uri="{BB962C8B-B14F-4D97-AF65-F5344CB8AC3E}">
        <p14:creationId xmlns:p14="http://schemas.microsoft.com/office/powerpoint/2010/main" val="152452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E47C-2B0B-44A2-BFC3-00D545E1A3EC}"/>
              </a:ext>
            </a:extLst>
          </p:cNvPr>
          <p:cNvSpPr>
            <a:spLocks noGrp="1"/>
          </p:cNvSpPr>
          <p:nvPr>
            <p:ph type="title"/>
          </p:nvPr>
        </p:nvSpPr>
        <p:spPr>
          <a:xfrm>
            <a:off x="542925" y="263525"/>
            <a:ext cx="4105275" cy="768350"/>
          </a:xfrm>
        </p:spPr>
        <p:txBody>
          <a:bodyPr>
            <a:normAutofit/>
          </a:bodyPr>
          <a:lstStyle/>
          <a:p>
            <a:r>
              <a:rPr lang="en-NZ" sz="2800" b="1" dirty="0" err="1">
                <a:latin typeface="Arial Rounded MT Bold" panose="020F0704030504030204" pitchFamily="34" charset="0"/>
              </a:rPr>
              <a:t>Panguna</a:t>
            </a:r>
            <a:r>
              <a:rPr lang="en-NZ" sz="2800" b="1" dirty="0">
                <a:latin typeface="Arial Rounded MT Bold" panose="020F0704030504030204" pitchFamily="34" charset="0"/>
              </a:rPr>
              <a:t> Copper Mine</a:t>
            </a:r>
          </a:p>
        </p:txBody>
      </p:sp>
      <p:pic>
        <p:nvPicPr>
          <p:cNvPr id="6" name="Picture 5">
            <a:extLst>
              <a:ext uri="{FF2B5EF4-FFF2-40B4-BE49-F238E27FC236}">
                <a16:creationId xmlns:a16="http://schemas.microsoft.com/office/drawing/2014/main" id="{1D24F412-99ED-4339-BA93-A1D93EAA6942}"/>
              </a:ext>
            </a:extLst>
          </p:cNvPr>
          <p:cNvPicPr>
            <a:picLocks noChangeAspect="1"/>
          </p:cNvPicPr>
          <p:nvPr/>
        </p:nvPicPr>
        <p:blipFill>
          <a:blip r:embed="rId2"/>
          <a:stretch>
            <a:fillRect/>
          </a:stretch>
        </p:blipFill>
        <p:spPr>
          <a:xfrm>
            <a:off x="2438400" y="1209675"/>
            <a:ext cx="8315325" cy="5067300"/>
          </a:xfrm>
          <a:prstGeom prst="rect">
            <a:avLst/>
          </a:prstGeom>
        </p:spPr>
      </p:pic>
    </p:spTree>
    <p:extLst>
      <p:ext uri="{BB962C8B-B14F-4D97-AF65-F5344CB8AC3E}">
        <p14:creationId xmlns:p14="http://schemas.microsoft.com/office/powerpoint/2010/main" val="1726968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17395</TotalTime>
  <Words>1252</Words>
  <Application>Microsoft Office PowerPoint</Application>
  <PresentationFormat>Widescreen</PresentationFormat>
  <Paragraphs>71</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alternate-gothic-atf</vt:lpstr>
      <vt:lpstr>Arial</vt:lpstr>
      <vt:lpstr>Arial Rounded MT Bold</vt:lpstr>
      <vt:lpstr>Bahnschrift</vt:lpstr>
      <vt:lpstr>Berlin Sans FB Demi</vt:lpstr>
      <vt:lpstr>Calibri</vt:lpstr>
      <vt:lpstr>Calibri Light</vt:lpstr>
      <vt:lpstr>Open Sans</vt:lpstr>
      <vt:lpstr>Source Sans Pro</vt:lpstr>
      <vt:lpstr>Office Theme</vt:lpstr>
      <vt:lpstr>             </vt:lpstr>
      <vt:lpstr>PowerPoint Presentation</vt:lpstr>
      <vt:lpstr>                International Award Winning NZ Doc      SOLDIERS WITHOUT GUNS Is FREE            Online for All New Zealanders                                                                  This Waitangi Weekend      Thursday, 4 February 2021, 6:33pm              </vt:lpstr>
      <vt:lpstr>A FILM BY WILL WATSON SOLDIERS WITHOUT GUNS THE UNTOLD STORY OF UNSUNG HEROES</vt:lpstr>
      <vt:lpstr>PowerPoint Presentation</vt:lpstr>
      <vt:lpstr>A review with a difference</vt:lpstr>
      <vt:lpstr>BOUGAINVILLE</vt:lpstr>
      <vt:lpstr>BOUGAINVILLE</vt:lpstr>
      <vt:lpstr>Panguna Copper Mine</vt:lpstr>
      <vt:lpstr>PowerPoint Presentation</vt:lpstr>
      <vt:lpstr>FRANCIS ONA</vt:lpstr>
      <vt:lpstr>JOSEPH KABUI</vt:lpstr>
      <vt:lpstr>SIR MICHAEL SOMARE ONBOARD HMNZS WELLINGTON</vt:lpstr>
      <vt:lpstr>Kieta Harbour</vt:lpstr>
      <vt:lpstr>Responses to the Endeavour Accord</vt:lpstr>
      <vt:lpstr>Continued…..</vt:lpstr>
      <vt:lpstr>And in New Zealand’s Parliament - from the Government…</vt:lpstr>
      <vt:lpstr>And the Opposition….</vt:lpstr>
      <vt:lpstr>Sailors without Guns</vt:lpstr>
      <vt:lpstr>Epilogue Part 1 -‘Doves Over The Pacific’ – by Reuben Bowd</vt:lpstr>
      <vt:lpstr>Epilogue Part 2 - Homecomings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Ledson</dc:creator>
  <cp:lastModifiedBy>David Ledson</cp:lastModifiedBy>
  <cp:revision>41</cp:revision>
  <dcterms:created xsi:type="dcterms:W3CDTF">2021-04-29T04:53:40Z</dcterms:created>
  <dcterms:modified xsi:type="dcterms:W3CDTF">2021-06-08T04:10:56Z</dcterms:modified>
</cp:coreProperties>
</file>