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4" r:id="rId2"/>
    <p:sldId id="307" r:id="rId3"/>
    <p:sldId id="283" r:id="rId4"/>
    <p:sldId id="285" r:id="rId5"/>
    <p:sldId id="308" r:id="rId6"/>
    <p:sldId id="284" r:id="rId7"/>
    <p:sldId id="287" r:id="rId8"/>
    <p:sldId id="288" r:id="rId9"/>
    <p:sldId id="289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DF2A7-4B1A-454D-9821-489650DE3257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FC710-0BE4-464F-9DCC-DE7B02208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46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Tunic of a drum major with ‘crown an inch lace’</a:t>
            </a:r>
          </a:p>
          <a:p>
            <a:r>
              <a:rPr lang="en-NZ" dirty="0"/>
              <a:t>This example is to 2</a:t>
            </a:r>
            <a:r>
              <a:rPr lang="en-NZ" baseline="30000" dirty="0"/>
              <a:t>nd</a:t>
            </a:r>
            <a:r>
              <a:rPr lang="en-NZ" dirty="0"/>
              <a:t> North Canterbury Battalion. </a:t>
            </a:r>
          </a:p>
          <a:p>
            <a:r>
              <a:rPr lang="en-NZ" dirty="0"/>
              <a:t>The 1</a:t>
            </a:r>
            <a:r>
              <a:rPr lang="en-NZ" baseline="30000" dirty="0"/>
              <a:t>st</a:t>
            </a:r>
            <a:r>
              <a:rPr lang="en-NZ" dirty="0"/>
              <a:t> battalion had black facings while the 2</a:t>
            </a:r>
            <a:r>
              <a:rPr lang="en-NZ" baseline="30000" dirty="0"/>
              <a:t>nd</a:t>
            </a:r>
            <a:r>
              <a:rPr lang="en-NZ" dirty="0"/>
              <a:t> had yellow facings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93054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 hat has a brim that goes all around the crown.</a:t>
            </a:r>
          </a:p>
          <a:p>
            <a:r>
              <a:rPr lang="en-NZ" dirty="0"/>
              <a:t>A cap has a peak or no peak at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603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This example is to No 2 company of the Westland Rifle Volunteers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6445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This design of a eight loops around a central button is not found in British units but can be found being worn in Canada, Australia and New Zealand indicating that it is a colonial pattern.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8212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On the left is the Royal Artillery Pattern, described as 4 rings of Russia braid with the outside ring forming eight loops and an eye between each loop.</a:t>
            </a:r>
          </a:p>
          <a:p>
            <a:r>
              <a:rPr lang="en-NZ" dirty="0"/>
              <a:t>On the ring is the design of one of the many Hussars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84770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First mentioned in 1886 in relation to the officers of the Militia</a:t>
            </a:r>
          </a:p>
          <a:p>
            <a:r>
              <a:rPr lang="en-NZ" dirty="0"/>
              <a:t>Left -Riversdale Rifle Volunteers August1886-Spetember 1898</a:t>
            </a:r>
          </a:p>
          <a:p>
            <a:r>
              <a:rPr lang="en-NZ" dirty="0"/>
              <a:t>Right – Engineers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090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White helmet introduced in Britain in 1877, first mentioned in NZ DR 1881</a:t>
            </a:r>
          </a:p>
          <a:p>
            <a:r>
              <a:rPr lang="en-NZ" dirty="0"/>
              <a:t>Blue helmet introduced in Britain in May 1878, first mentioned in NZ DR 1886</a:t>
            </a:r>
          </a:p>
          <a:p>
            <a:r>
              <a:rPr lang="en-NZ" dirty="0"/>
              <a:t>Officers were more ornate with pointed front peaks and square rear 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9744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central section was used to display unit colours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02754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Initially they were called Pouch belts because they held a pouch</a:t>
            </a:r>
          </a:p>
          <a:p>
            <a:r>
              <a:rPr lang="en-NZ" dirty="0"/>
              <a:t>Some units had both full and undress shoulder belts</a:t>
            </a:r>
          </a:p>
          <a:p>
            <a:r>
              <a:rPr lang="en-NZ" dirty="0"/>
              <a:t>Top- a later 1860’s plain leather pouch belt from 2</a:t>
            </a:r>
            <a:r>
              <a:rPr lang="en-NZ" baseline="30000" dirty="0"/>
              <a:t>nd</a:t>
            </a:r>
            <a:r>
              <a:rPr lang="en-NZ" dirty="0"/>
              <a:t> Westland Volunteer Rifles.</a:t>
            </a:r>
          </a:p>
          <a:p>
            <a:r>
              <a:rPr lang="en-NZ" dirty="0"/>
              <a:t>Bellow – Full Dress shoulder belt in the Engineers design, this example is NZE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8330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5621-DE46-44A6-8517-CC27C7C6C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19E97-D88F-4867-B0B2-00DB5025D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02188-41A0-4A24-8660-9295018B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B29EF-E0EC-4BDD-BAC9-6504C678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46CB-7238-4308-8DF1-B87C56E0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189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A04D-EF1D-42FF-AA17-1220036C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F9331-8E05-4164-88CE-C96BE45A5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C4099-2E13-44E0-88B9-5BFB6A0FF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65801-9BBD-4CF9-B15F-1A118767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CC8F9-0ADD-45AA-884A-12F9A753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1172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BFA85-D02F-4C44-A872-21B0FC423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16C10-3704-4A9D-BBC3-AE0B44420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6BD66-9829-4232-9194-BC3E0917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B8BAA-78E9-4769-8209-13EFEA11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64029-9E5D-46C8-AD77-CD9E78F9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8142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7919-7092-463A-9A6F-C73AB656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60EB6-B2B0-4F39-B77F-A7AAF78BF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B54D3-A4AA-4FE7-B46D-FB78E66E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955B-857D-4EB0-8F78-93659798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7E2E5-57D3-43A6-9DFE-819EC3DF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398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228E-11EB-4459-A308-721A3891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9BFD2-20C7-4C20-A205-2AEA9DA5D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BA1A-2E3A-4F2F-8326-1A8AA400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2E53D-7771-411E-9DFB-48BC060B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09D39-5938-4382-ACC6-316FA637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644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D32EB-F6C5-4765-A1C8-F412013F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A6B1D-06A2-4C44-9C9D-85BD79978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B2A94-92E3-4D12-87A7-D84FF0F67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5DBCF-D1E3-429E-BEAC-46C373860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79561-F2AE-4755-BC04-8D0F7B50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C95B0-6A0A-4786-BB12-1D4B7253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804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7302-3744-4542-8F27-71339FCC2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4B66D-2FA1-4771-ABDB-EB4BFC13C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8A85C-A3F0-4F64-821F-656600BE5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3F514-4A83-4299-AB3E-BEF05934C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4D0F2-F4F5-4A01-9D2A-A5707CA56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24144D-E6E2-48C5-A7DC-3CC701CA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88FDB-DE23-4A2C-BF22-0FE88D78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30C2D-A7FA-4202-B003-D4B66EA6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694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B1A4-F048-482A-A9E8-B12C6B3DA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F2B48-38D1-44EA-A6CA-92D972FF1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34FA0-BEED-4125-A580-9E25022D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C2248-0062-40AA-99D5-515A7870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0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2D7A1-FBA9-4E63-A149-D95EAF1D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87A17-3FD7-48E4-AF8D-87017EA3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6C357-5664-4128-BE80-92087BBD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952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B6CD2-A131-45A2-8AC7-0A8464882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5AB30-9EEB-4CD9-94CA-20FC39C0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F91BC-4CC4-468A-BBC3-4D6D542BD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21764-1F13-4F00-9D05-AC307192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C9832-E38E-42E1-AEC9-14EDCE0CB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F0B45-51C7-4BEF-9220-C569A376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697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11C3D-9E8E-4F34-A2EE-C000F266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71FEE4-6012-4AE0-909C-298626468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962CE-558D-4297-BFA7-818C198FF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75E55-54B1-4055-B8D7-15201A84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777AB-34C9-479F-B8D9-47CFEE94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D5171-C668-44C5-A259-2E6A9C3B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2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E26E3-AA66-410E-9748-C4371EF9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54F00-F7EB-4BC0-A892-CDDC5B3C5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A881A-8E3A-43F5-B380-2DFBBFDEF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755A2-21C2-4793-A99F-A84F27D61714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44F7A-79F3-4CD1-8984-AC7E7ACE4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4D1A-3A4F-4D0A-8B04-055BCB060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0C9F4-2874-4CEB-905F-A47CFCD0B1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35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F5BF-8543-4F2C-AD76-8E2E943A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Drummer’s Pattern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6A422C-DBC3-4F1F-B5EB-2EAC499D9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633003"/>
            <a:ext cx="6705600" cy="6006101"/>
          </a:xfrm>
        </p:spPr>
      </p:pic>
    </p:spTree>
    <p:extLst>
      <p:ext uri="{BB962C8B-B14F-4D97-AF65-F5344CB8AC3E}">
        <p14:creationId xmlns:p14="http://schemas.microsoft.com/office/powerpoint/2010/main" val="292074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6EE-3A42-4DD0-997C-830EFD4B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Pouch Belt/Shoulder Belt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493F6-50FC-4C2C-BBFA-C0E08285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514"/>
            <a:ext cx="11029615" cy="3634486"/>
          </a:xfrm>
        </p:spPr>
        <p:txBody>
          <a:bodyPr/>
          <a:lstStyle/>
          <a:p>
            <a:r>
              <a:rPr lang="en-NZ" dirty="0"/>
              <a:t>Originally they were practical, later they were ornamental and carried unit badges and distinctions.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C087AA-D816-402B-B591-45D01CB16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81" y="1957133"/>
            <a:ext cx="8723218" cy="2024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11C14-4D8B-4897-A346-6CFE3BE93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66" y="4267200"/>
            <a:ext cx="6744538" cy="26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0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1A681-5C1D-4BEF-81EA-63367620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Hats and 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DC21E-C122-4327-8959-5434F83E5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What is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221667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139B-3235-41A2-BCDC-51AC37491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Cap,  with French peak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6F8742-E242-4628-899E-B7598EC32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The French peak is identified by the angular nature of the peak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3445858-8F0E-4F18-8165-4687CCFED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65" y="649732"/>
            <a:ext cx="5109062" cy="40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7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D7E1-6D26-450C-84E7-3228A546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Forage 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8F2A1-8681-4D19-AFD9-943433045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NOT a Pill box cap.</a:t>
            </a:r>
          </a:p>
          <a:p>
            <a:r>
              <a:rPr lang="en-NZ" dirty="0"/>
              <a:t>The colour and design of the braid is different between units. </a:t>
            </a:r>
          </a:p>
          <a:p>
            <a:r>
              <a:rPr lang="en-NZ" dirty="0"/>
              <a:t>The lace and braid are used to indicate rank.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2411E-4184-4335-8896-CC3ABA030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144" y="123296"/>
            <a:ext cx="3806169" cy="3535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9DAB8-0B99-415B-BFF3-802869E9F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13" y="3557127"/>
            <a:ext cx="3962400" cy="35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7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3C2A-663D-46B0-BB1F-69F24638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Forage cap figuring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4F7739-E480-4FA5-8218-93EE0E0F2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024870"/>
            <a:ext cx="4745163" cy="453050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AA26D-C8B1-49A9-B9C1-887032878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1987036"/>
            <a:ext cx="4436630" cy="45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1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C7BC-C1A3-4774-A402-0665042A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Forage Cap, with drooping peak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367DA0-01C4-4D4E-B30E-C9917C6CE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7" y="2022476"/>
            <a:ext cx="4256409" cy="46100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0738E-BC1F-4133-A06A-7FD258DA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2125536"/>
            <a:ext cx="5762625" cy="39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53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5FBED-5F45-49CA-B32A-70621C40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Helmets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182C82-EB6B-4639-9FB3-1CCB9534C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203082"/>
            <a:ext cx="4247513" cy="51627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68115-74CC-4D70-8CCC-3F3E1325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37" y="1203083"/>
            <a:ext cx="4114163" cy="52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A7AB-62DD-46E1-9C83-E82ED2B98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Field Service 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15690-158D-4193-84B5-79EFEDCA3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Originally known as the Austrian Pattern Field Service cap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34E8B-5046-4105-84D6-8F8C157B2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36" y="1724024"/>
            <a:ext cx="5682564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D148-E610-4249-B7F0-579CBB4F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Forage Cap, Naval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1D826-C3D5-4B54-8291-5A1B7D55F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A cap copied from and based on the caps worn by Naval Officers.</a:t>
            </a:r>
          </a:p>
          <a:p>
            <a:r>
              <a:rPr lang="en-NZ" dirty="0"/>
              <a:t>Forage caps now came with a peak and a wide flat crown.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8B95B-8A7C-489A-9E72-EDC17FCDA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58" y="163245"/>
            <a:ext cx="5132243" cy="36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8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411</Words>
  <Application>Microsoft Office PowerPoint</Application>
  <PresentationFormat>Widescreen</PresentationFormat>
  <Paragraphs>48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Drummer’s Pattern</vt:lpstr>
      <vt:lpstr>Hats and Caps</vt:lpstr>
      <vt:lpstr>Cap,  with French peak</vt:lpstr>
      <vt:lpstr>Forage cap</vt:lpstr>
      <vt:lpstr>Forage cap figuring </vt:lpstr>
      <vt:lpstr>Forage Cap, with drooping peak</vt:lpstr>
      <vt:lpstr>Helmets </vt:lpstr>
      <vt:lpstr>Field Service Cap</vt:lpstr>
      <vt:lpstr>Forage Cap, Naval Pattern</vt:lpstr>
      <vt:lpstr>Pouch Belt/Shoulder Belt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Drummer’s Pattern</dc:title>
  <dc:creator>Lisa O'Sullivan</dc:creator>
  <cp:lastModifiedBy>Lisa O'Sullivan</cp:lastModifiedBy>
  <cp:revision>1</cp:revision>
  <dcterms:created xsi:type="dcterms:W3CDTF">2021-06-14T01:18:35Z</dcterms:created>
  <dcterms:modified xsi:type="dcterms:W3CDTF">2021-06-14T01:20:11Z</dcterms:modified>
</cp:coreProperties>
</file>