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62" r:id="rId2"/>
    <p:sldId id="265" r:id="rId3"/>
    <p:sldId id="266" r:id="rId4"/>
    <p:sldId id="301" r:id="rId5"/>
    <p:sldId id="267" r:id="rId6"/>
    <p:sldId id="278" r:id="rId7"/>
    <p:sldId id="269" r:id="rId8"/>
    <p:sldId id="268" r:id="rId9"/>
    <p:sldId id="279" r:id="rId10"/>
    <p:sldId id="27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76" d="100"/>
          <a:sy n="76" d="100"/>
        </p:scale>
        <p:origin x="72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4D150A-8515-4AA3-8493-A345DD0FEFAC}" type="datetimeFigureOut">
              <a:rPr lang="en-NZ" smtClean="0"/>
              <a:t>14/06/2021</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87AC2F-2959-49A8-B208-8D15A526C9B0}" type="slidenum">
              <a:rPr lang="en-NZ" smtClean="0"/>
              <a:t>‹#›</a:t>
            </a:fld>
            <a:endParaRPr lang="en-NZ"/>
          </a:p>
        </p:txBody>
      </p:sp>
    </p:spTree>
    <p:extLst>
      <p:ext uri="{BB962C8B-B14F-4D97-AF65-F5344CB8AC3E}">
        <p14:creationId xmlns:p14="http://schemas.microsoft.com/office/powerpoint/2010/main" val="2811635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Early period growing movement cheaply made uniforms and the Garibaldi. </a:t>
            </a:r>
          </a:p>
          <a:p>
            <a:r>
              <a:rPr lang="en-NZ" dirty="0"/>
              <a:t>Middle period large numbers of units, full and undress uniforms and unit buttons and badges. </a:t>
            </a:r>
          </a:p>
          <a:p>
            <a:r>
              <a:rPr lang="en-NZ" dirty="0"/>
              <a:t>Late period detailed dress regulations and items that are most likely to have survived today.</a:t>
            </a:r>
          </a:p>
        </p:txBody>
      </p:sp>
      <p:sp>
        <p:nvSpPr>
          <p:cNvPr id="4" name="Slide Number Placeholder 3"/>
          <p:cNvSpPr>
            <a:spLocks noGrp="1"/>
          </p:cNvSpPr>
          <p:nvPr>
            <p:ph type="sldNum" sz="quarter" idx="5"/>
          </p:nvPr>
        </p:nvSpPr>
        <p:spPr/>
        <p:txBody>
          <a:bodyPr/>
          <a:lstStyle/>
          <a:p>
            <a:fld id="{9C5B00A0-3FF5-4319-A3D3-E72D725B0FA0}" type="slidenum">
              <a:rPr lang="en-NZ" smtClean="0"/>
              <a:t>1</a:t>
            </a:fld>
            <a:endParaRPr lang="en-NZ" dirty="0"/>
          </a:p>
        </p:txBody>
      </p:sp>
    </p:spTree>
    <p:extLst>
      <p:ext uri="{BB962C8B-B14F-4D97-AF65-F5344CB8AC3E}">
        <p14:creationId xmlns:p14="http://schemas.microsoft.com/office/powerpoint/2010/main" val="4131546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Most likely due to this officer being promoted to the rank of captain but still using his old lieutenants full dress tunic. An extra star is easier to fit to the shoulder straps than to alter the cuff lace.</a:t>
            </a:r>
          </a:p>
        </p:txBody>
      </p:sp>
      <p:sp>
        <p:nvSpPr>
          <p:cNvPr id="4" name="Slide Number Placeholder 3"/>
          <p:cNvSpPr>
            <a:spLocks noGrp="1"/>
          </p:cNvSpPr>
          <p:nvPr>
            <p:ph type="sldNum" sz="quarter" idx="5"/>
          </p:nvPr>
        </p:nvSpPr>
        <p:spPr/>
        <p:txBody>
          <a:bodyPr/>
          <a:lstStyle/>
          <a:p>
            <a:fld id="{9C5B00A0-3FF5-4319-A3D3-E72D725B0FA0}" type="slidenum">
              <a:rPr lang="en-NZ" smtClean="0"/>
              <a:t>10</a:t>
            </a:fld>
            <a:endParaRPr lang="en-NZ" dirty="0"/>
          </a:p>
        </p:txBody>
      </p:sp>
    </p:spTree>
    <p:extLst>
      <p:ext uri="{BB962C8B-B14F-4D97-AF65-F5344CB8AC3E}">
        <p14:creationId xmlns:p14="http://schemas.microsoft.com/office/powerpoint/2010/main" val="642038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First really detailed DRs of what and when to were a uniform</a:t>
            </a:r>
          </a:p>
          <a:p>
            <a:r>
              <a:rPr lang="en-NZ" dirty="0"/>
              <a:t>1881 dispatch means that specific NZ designed buttons and badges began to appear in greater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In conjunction with the British DR.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Lays out that the VR device is no longer to be used in New Zealand.</a:t>
            </a:r>
          </a:p>
          <a:p>
            <a:endParaRPr lang="en-NZ" dirty="0"/>
          </a:p>
        </p:txBody>
      </p:sp>
      <p:sp>
        <p:nvSpPr>
          <p:cNvPr id="4" name="Slide Number Placeholder 3"/>
          <p:cNvSpPr>
            <a:spLocks noGrp="1"/>
          </p:cNvSpPr>
          <p:nvPr>
            <p:ph type="sldNum" sz="quarter" idx="5"/>
          </p:nvPr>
        </p:nvSpPr>
        <p:spPr/>
        <p:txBody>
          <a:bodyPr/>
          <a:lstStyle/>
          <a:p>
            <a:fld id="{9C5B00A0-3FF5-4319-A3D3-E72D725B0FA0}" type="slidenum">
              <a:rPr lang="en-NZ" smtClean="0"/>
              <a:t>2</a:t>
            </a:fld>
            <a:endParaRPr lang="en-NZ" dirty="0"/>
          </a:p>
        </p:txBody>
      </p:sp>
    </p:spTree>
    <p:extLst>
      <p:ext uri="{BB962C8B-B14F-4D97-AF65-F5344CB8AC3E}">
        <p14:creationId xmlns:p14="http://schemas.microsoft.com/office/powerpoint/2010/main" val="904544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Astrakhan – the fleece of an unborn lamp.</a:t>
            </a:r>
          </a:p>
          <a:p>
            <a:r>
              <a:rPr lang="en-NZ" dirty="0"/>
              <a:t>Many of the uniform features were copied from other countries armies. </a:t>
            </a:r>
          </a:p>
        </p:txBody>
      </p:sp>
      <p:sp>
        <p:nvSpPr>
          <p:cNvPr id="4" name="Slide Number Placeholder 3"/>
          <p:cNvSpPr>
            <a:spLocks noGrp="1"/>
          </p:cNvSpPr>
          <p:nvPr>
            <p:ph type="sldNum" sz="quarter" idx="5"/>
          </p:nvPr>
        </p:nvSpPr>
        <p:spPr/>
        <p:txBody>
          <a:bodyPr/>
          <a:lstStyle/>
          <a:p>
            <a:fld id="{9C5B00A0-3FF5-4319-A3D3-E72D725B0FA0}" type="slidenum">
              <a:rPr lang="en-NZ" smtClean="0"/>
              <a:t>3</a:t>
            </a:fld>
            <a:endParaRPr lang="en-NZ" dirty="0"/>
          </a:p>
        </p:txBody>
      </p:sp>
    </p:spTree>
    <p:extLst>
      <p:ext uri="{BB962C8B-B14F-4D97-AF65-F5344CB8AC3E}">
        <p14:creationId xmlns:p14="http://schemas.microsoft.com/office/powerpoint/2010/main" val="10508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Units were usually aligned to a British equivalent and took on their distinctions.</a:t>
            </a:r>
          </a:p>
          <a:p>
            <a:r>
              <a:rPr lang="en-NZ" dirty="0"/>
              <a:t>The design of full dress uniforms had to be submitted and approved by defence headquarters.</a:t>
            </a:r>
          </a:p>
        </p:txBody>
      </p:sp>
      <p:sp>
        <p:nvSpPr>
          <p:cNvPr id="4" name="Slide Number Placeholder 3"/>
          <p:cNvSpPr>
            <a:spLocks noGrp="1"/>
          </p:cNvSpPr>
          <p:nvPr>
            <p:ph type="sldNum" sz="quarter" idx="5"/>
          </p:nvPr>
        </p:nvSpPr>
        <p:spPr/>
        <p:txBody>
          <a:bodyPr/>
          <a:lstStyle/>
          <a:p>
            <a:fld id="{9C5B00A0-3FF5-4319-A3D3-E72D725B0FA0}" type="slidenum">
              <a:rPr lang="en-NZ" smtClean="0"/>
              <a:t>4</a:t>
            </a:fld>
            <a:endParaRPr lang="en-NZ" dirty="0"/>
          </a:p>
        </p:txBody>
      </p:sp>
    </p:spTree>
    <p:extLst>
      <p:ext uri="{BB962C8B-B14F-4D97-AF65-F5344CB8AC3E}">
        <p14:creationId xmlns:p14="http://schemas.microsoft.com/office/powerpoint/2010/main" val="349201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Capitation grant was money paid by the government to units and based on the number of efficient members. The full dress uniform was a way for the unit to show off its individuality by the use of embossed buttons and badges. </a:t>
            </a:r>
          </a:p>
          <a:p>
            <a:endParaRPr lang="en-NZ" dirty="0"/>
          </a:p>
        </p:txBody>
      </p:sp>
      <p:sp>
        <p:nvSpPr>
          <p:cNvPr id="4" name="Slide Number Placeholder 3"/>
          <p:cNvSpPr>
            <a:spLocks noGrp="1"/>
          </p:cNvSpPr>
          <p:nvPr>
            <p:ph type="sldNum" sz="quarter" idx="5"/>
          </p:nvPr>
        </p:nvSpPr>
        <p:spPr/>
        <p:txBody>
          <a:bodyPr/>
          <a:lstStyle/>
          <a:p>
            <a:fld id="{9C5B00A0-3FF5-4319-A3D3-E72D725B0FA0}" type="slidenum">
              <a:rPr lang="en-NZ" smtClean="0"/>
              <a:t>5</a:t>
            </a:fld>
            <a:endParaRPr lang="en-NZ" dirty="0"/>
          </a:p>
        </p:txBody>
      </p:sp>
    </p:spTree>
    <p:extLst>
      <p:ext uri="{BB962C8B-B14F-4D97-AF65-F5344CB8AC3E}">
        <p14:creationId xmlns:p14="http://schemas.microsoft.com/office/powerpoint/2010/main" val="435585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Comparison between a typical Full Dress Tunic and a Patrol Jacket</a:t>
            </a:r>
          </a:p>
          <a:p>
            <a:r>
              <a:rPr lang="en-NZ" dirty="0"/>
              <a:t>One star is missing form the shoulder strap. The Undress jacket is a Patrol Jacket  of the Cavalry and Mounted Infantry</a:t>
            </a:r>
          </a:p>
        </p:txBody>
      </p:sp>
      <p:sp>
        <p:nvSpPr>
          <p:cNvPr id="4" name="Slide Number Placeholder 3"/>
          <p:cNvSpPr>
            <a:spLocks noGrp="1"/>
          </p:cNvSpPr>
          <p:nvPr>
            <p:ph type="sldNum" sz="quarter" idx="5"/>
          </p:nvPr>
        </p:nvSpPr>
        <p:spPr/>
        <p:txBody>
          <a:bodyPr/>
          <a:lstStyle/>
          <a:p>
            <a:fld id="{9C5B00A0-3FF5-4319-A3D3-E72D725B0FA0}" type="slidenum">
              <a:rPr lang="en-NZ" smtClean="0"/>
              <a:t>6</a:t>
            </a:fld>
            <a:endParaRPr lang="en-NZ" dirty="0"/>
          </a:p>
        </p:txBody>
      </p:sp>
    </p:spTree>
    <p:extLst>
      <p:ext uri="{BB962C8B-B14F-4D97-AF65-F5344CB8AC3E}">
        <p14:creationId xmlns:p14="http://schemas.microsoft.com/office/powerpoint/2010/main" val="3853742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fashion of beards often covered the collar and makes it hard to read images.</a:t>
            </a:r>
          </a:p>
          <a:p>
            <a:endParaRPr lang="en-NZ" dirty="0"/>
          </a:p>
        </p:txBody>
      </p:sp>
      <p:sp>
        <p:nvSpPr>
          <p:cNvPr id="4" name="Slide Number Placeholder 3"/>
          <p:cNvSpPr>
            <a:spLocks noGrp="1"/>
          </p:cNvSpPr>
          <p:nvPr>
            <p:ph type="sldNum" sz="quarter" idx="5"/>
          </p:nvPr>
        </p:nvSpPr>
        <p:spPr/>
        <p:txBody>
          <a:bodyPr/>
          <a:lstStyle/>
          <a:p>
            <a:fld id="{9C5B00A0-3FF5-4319-A3D3-E72D725B0FA0}" type="slidenum">
              <a:rPr lang="en-NZ" smtClean="0"/>
              <a:t>7</a:t>
            </a:fld>
            <a:endParaRPr lang="en-NZ" dirty="0"/>
          </a:p>
        </p:txBody>
      </p:sp>
    </p:spTree>
    <p:extLst>
      <p:ext uri="{BB962C8B-B14F-4D97-AF65-F5344CB8AC3E}">
        <p14:creationId xmlns:p14="http://schemas.microsoft.com/office/powerpoint/2010/main" val="1721444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When rank was worn on the collar is it described as being worn on “each end of the collar’. When rank moved to the shoulder straps badges could be worn on the collar.</a:t>
            </a:r>
          </a:p>
          <a:p>
            <a:r>
              <a:rPr lang="en-NZ" dirty="0"/>
              <a:t>The design of the full dress shoulder straps differed between each corps.</a:t>
            </a:r>
          </a:p>
          <a:p>
            <a:r>
              <a:rPr lang="en-NZ" dirty="0"/>
              <a:t>Left- twisted round cord in a universal pattern</a:t>
            </a:r>
          </a:p>
          <a:p>
            <a:r>
              <a:rPr lang="en-NZ" dirty="0"/>
              <a:t>Centre- Treble twisted cord in a Engineers pattern</a:t>
            </a:r>
          </a:p>
          <a:p>
            <a:r>
              <a:rPr lang="en-NZ" dirty="0"/>
              <a:t>Right – Plaited cord shoulder strap as worn by Artillery units</a:t>
            </a:r>
          </a:p>
          <a:p>
            <a:r>
              <a:rPr lang="en-NZ" dirty="0"/>
              <a:t>Other ranks – had either double cord shoulder straps or “fabric, the same colour as the tunic.</a:t>
            </a:r>
          </a:p>
        </p:txBody>
      </p:sp>
      <p:sp>
        <p:nvSpPr>
          <p:cNvPr id="4" name="Slide Number Placeholder 3"/>
          <p:cNvSpPr>
            <a:spLocks noGrp="1"/>
          </p:cNvSpPr>
          <p:nvPr>
            <p:ph type="sldNum" sz="quarter" idx="5"/>
          </p:nvPr>
        </p:nvSpPr>
        <p:spPr/>
        <p:txBody>
          <a:bodyPr/>
          <a:lstStyle/>
          <a:p>
            <a:fld id="{9C5B00A0-3FF5-4319-A3D3-E72D725B0FA0}" type="slidenum">
              <a:rPr lang="en-NZ" smtClean="0"/>
              <a:t>8</a:t>
            </a:fld>
            <a:endParaRPr lang="en-NZ" dirty="0"/>
          </a:p>
        </p:txBody>
      </p:sp>
    </p:spTree>
    <p:extLst>
      <p:ext uri="{BB962C8B-B14F-4D97-AF65-F5344CB8AC3E}">
        <p14:creationId xmlns:p14="http://schemas.microsoft.com/office/powerpoint/2010/main" val="4282667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Left – the cuff of a Infantry of the Line Field Officer (colonels and Lt Colonels), Majors only had braid above the lace while Captains had plain braid, </a:t>
            </a:r>
            <a:r>
              <a:rPr lang="en-NZ" dirty="0" err="1"/>
              <a:t>Lieutents</a:t>
            </a:r>
            <a:r>
              <a:rPr lang="en-NZ" dirty="0"/>
              <a:t> had 1 lace chevron.</a:t>
            </a:r>
          </a:p>
          <a:p>
            <a:r>
              <a:rPr lang="en-NZ" dirty="0"/>
              <a:t>Right yellow square worsted cord in an Austrian knot. The eyes at the bottom are add decoration. B company Otago Rifle Volunteers.</a:t>
            </a:r>
          </a:p>
          <a:p>
            <a:r>
              <a:rPr lang="en-NZ" dirty="0"/>
              <a:t>Initially silver distinctions were worn to </a:t>
            </a:r>
            <a:r>
              <a:rPr lang="en-NZ" dirty="0" err="1"/>
              <a:t>differiciante</a:t>
            </a:r>
            <a:r>
              <a:rPr lang="en-NZ" dirty="0"/>
              <a:t> between Local and British units but by 1881 Gold lace and braid was being worn in New Zealand.</a:t>
            </a:r>
          </a:p>
          <a:p>
            <a:r>
              <a:rPr lang="en-NZ" dirty="0"/>
              <a:t>As time progressed gold began to be used more and more by volunteer units. P 17</a:t>
            </a:r>
          </a:p>
          <a:p>
            <a:endParaRPr lang="en-NZ" dirty="0"/>
          </a:p>
        </p:txBody>
      </p:sp>
      <p:sp>
        <p:nvSpPr>
          <p:cNvPr id="4" name="Slide Number Placeholder 3"/>
          <p:cNvSpPr>
            <a:spLocks noGrp="1"/>
          </p:cNvSpPr>
          <p:nvPr>
            <p:ph type="sldNum" sz="quarter" idx="5"/>
          </p:nvPr>
        </p:nvSpPr>
        <p:spPr/>
        <p:txBody>
          <a:bodyPr/>
          <a:lstStyle/>
          <a:p>
            <a:fld id="{9C5B00A0-3FF5-4319-A3D3-E72D725B0FA0}" type="slidenum">
              <a:rPr lang="en-NZ" smtClean="0"/>
              <a:t>9</a:t>
            </a:fld>
            <a:endParaRPr lang="en-NZ" dirty="0"/>
          </a:p>
        </p:txBody>
      </p:sp>
    </p:spTree>
    <p:extLst>
      <p:ext uri="{BB962C8B-B14F-4D97-AF65-F5344CB8AC3E}">
        <p14:creationId xmlns:p14="http://schemas.microsoft.com/office/powerpoint/2010/main" val="394506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A272-AA94-4A57-9EDD-C600965808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73AF39EE-04DF-4C63-8266-BA5CED52E2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CCA6463A-AB6F-476D-831E-A9A95C6D9A19}"/>
              </a:ext>
            </a:extLst>
          </p:cNvPr>
          <p:cNvSpPr>
            <a:spLocks noGrp="1"/>
          </p:cNvSpPr>
          <p:nvPr>
            <p:ph type="dt" sz="half" idx="10"/>
          </p:nvPr>
        </p:nvSpPr>
        <p:spPr/>
        <p:txBody>
          <a:bodyPr/>
          <a:lstStyle/>
          <a:p>
            <a:fld id="{EF017124-CC4F-482C-9E3E-F3311F0BFB24}" type="datetimeFigureOut">
              <a:rPr lang="en-NZ" smtClean="0"/>
              <a:t>14/06/2021</a:t>
            </a:fld>
            <a:endParaRPr lang="en-NZ"/>
          </a:p>
        </p:txBody>
      </p:sp>
      <p:sp>
        <p:nvSpPr>
          <p:cNvPr id="5" name="Footer Placeholder 4">
            <a:extLst>
              <a:ext uri="{FF2B5EF4-FFF2-40B4-BE49-F238E27FC236}">
                <a16:creationId xmlns:a16="http://schemas.microsoft.com/office/drawing/2014/main" id="{E67A832A-793E-4182-AB2E-1B59145932C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68494E2-8A3A-46BE-902C-F7141250D697}"/>
              </a:ext>
            </a:extLst>
          </p:cNvPr>
          <p:cNvSpPr>
            <a:spLocks noGrp="1"/>
          </p:cNvSpPr>
          <p:nvPr>
            <p:ph type="sldNum" sz="quarter" idx="12"/>
          </p:nvPr>
        </p:nvSpPr>
        <p:spPr/>
        <p:txBody>
          <a:bodyPr/>
          <a:lstStyle/>
          <a:p>
            <a:fld id="{1C7EDA6F-10A8-4340-9E07-C8727449A0D2}" type="slidenum">
              <a:rPr lang="en-NZ" smtClean="0"/>
              <a:t>‹#›</a:t>
            </a:fld>
            <a:endParaRPr lang="en-NZ"/>
          </a:p>
        </p:txBody>
      </p:sp>
    </p:spTree>
    <p:extLst>
      <p:ext uri="{BB962C8B-B14F-4D97-AF65-F5344CB8AC3E}">
        <p14:creationId xmlns:p14="http://schemas.microsoft.com/office/powerpoint/2010/main" val="1841651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3B156-E7DD-4481-9E84-42A387A5EB60}"/>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F6A13212-17E8-441A-AEA7-7F984F847C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8C27C45-3D33-4AA8-A272-45A92B2A2B90}"/>
              </a:ext>
            </a:extLst>
          </p:cNvPr>
          <p:cNvSpPr>
            <a:spLocks noGrp="1"/>
          </p:cNvSpPr>
          <p:nvPr>
            <p:ph type="dt" sz="half" idx="10"/>
          </p:nvPr>
        </p:nvSpPr>
        <p:spPr/>
        <p:txBody>
          <a:bodyPr/>
          <a:lstStyle/>
          <a:p>
            <a:fld id="{EF017124-CC4F-482C-9E3E-F3311F0BFB24}" type="datetimeFigureOut">
              <a:rPr lang="en-NZ" smtClean="0"/>
              <a:t>14/06/2021</a:t>
            </a:fld>
            <a:endParaRPr lang="en-NZ"/>
          </a:p>
        </p:txBody>
      </p:sp>
      <p:sp>
        <p:nvSpPr>
          <p:cNvPr id="5" name="Footer Placeholder 4">
            <a:extLst>
              <a:ext uri="{FF2B5EF4-FFF2-40B4-BE49-F238E27FC236}">
                <a16:creationId xmlns:a16="http://schemas.microsoft.com/office/drawing/2014/main" id="{836B433D-5B9A-4AE4-8414-3F263D2012D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AF3EADC-6393-451F-ADEB-EF82C3D645D8}"/>
              </a:ext>
            </a:extLst>
          </p:cNvPr>
          <p:cNvSpPr>
            <a:spLocks noGrp="1"/>
          </p:cNvSpPr>
          <p:nvPr>
            <p:ph type="sldNum" sz="quarter" idx="12"/>
          </p:nvPr>
        </p:nvSpPr>
        <p:spPr/>
        <p:txBody>
          <a:bodyPr/>
          <a:lstStyle/>
          <a:p>
            <a:fld id="{1C7EDA6F-10A8-4340-9E07-C8727449A0D2}" type="slidenum">
              <a:rPr lang="en-NZ" smtClean="0"/>
              <a:t>‹#›</a:t>
            </a:fld>
            <a:endParaRPr lang="en-NZ"/>
          </a:p>
        </p:txBody>
      </p:sp>
    </p:spTree>
    <p:extLst>
      <p:ext uri="{BB962C8B-B14F-4D97-AF65-F5344CB8AC3E}">
        <p14:creationId xmlns:p14="http://schemas.microsoft.com/office/powerpoint/2010/main" val="397447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834F57-0406-4F90-A8CE-9571649E191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52D8A4C2-BDF8-424A-BFEB-0DB62536DE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70E4067-35B6-425B-AA22-F395746A35A4}"/>
              </a:ext>
            </a:extLst>
          </p:cNvPr>
          <p:cNvSpPr>
            <a:spLocks noGrp="1"/>
          </p:cNvSpPr>
          <p:nvPr>
            <p:ph type="dt" sz="half" idx="10"/>
          </p:nvPr>
        </p:nvSpPr>
        <p:spPr/>
        <p:txBody>
          <a:bodyPr/>
          <a:lstStyle/>
          <a:p>
            <a:fld id="{EF017124-CC4F-482C-9E3E-F3311F0BFB24}" type="datetimeFigureOut">
              <a:rPr lang="en-NZ" smtClean="0"/>
              <a:t>14/06/2021</a:t>
            </a:fld>
            <a:endParaRPr lang="en-NZ"/>
          </a:p>
        </p:txBody>
      </p:sp>
      <p:sp>
        <p:nvSpPr>
          <p:cNvPr id="5" name="Footer Placeholder 4">
            <a:extLst>
              <a:ext uri="{FF2B5EF4-FFF2-40B4-BE49-F238E27FC236}">
                <a16:creationId xmlns:a16="http://schemas.microsoft.com/office/drawing/2014/main" id="{9B344FFF-5F51-4008-A019-025388F39C7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B7C1217-DC84-4F4A-8E47-607993A8820A}"/>
              </a:ext>
            </a:extLst>
          </p:cNvPr>
          <p:cNvSpPr>
            <a:spLocks noGrp="1"/>
          </p:cNvSpPr>
          <p:nvPr>
            <p:ph type="sldNum" sz="quarter" idx="12"/>
          </p:nvPr>
        </p:nvSpPr>
        <p:spPr/>
        <p:txBody>
          <a:bodyPr/>
          <a:lstStyle/>
          <a:p>
            <a:fld id="{1C7EDA6F-10A8-4340-9E07-C8727449A0D2}" type="slidenum">
              <a:rPr lang="en-NZ" smtClean="0"/>
              <a:t>‹#›</a:t>
            </a:fld>
            <a:endParaRPr lang="en-NZ"/>
          </a:p>
        </p:txBody>
      </p:sp>
    </p:spTree>
    <p:extLst>
      <p:ext uri="{BB962C8B-B14F-4D97-AF65-F5344CB8AC3E}">
        <p14:creationId xmlns:p14="http://schemas.microsoft.com/office/powerpoint/2010/main" val="1746499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E7878-7641-4296-A099-7ECFB1998909}"/>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A38141B6-8104-4CCB-8902-36C053EB07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D7D7BD2-CFFD-489A-B9A9-8DA4CD06EC33}"/>
              </a:ext>
            </a:extLst>
          </p:cNvPr>
          <p:cNvSpPr>
            <a:spLocks noGrp="1"/>
          </p:cNvSpPr>
          <p:nvPr>
            <p:ph type="dt" sz="half" idx="10"/>
          </p:nvPr>
        </p:nvSpPr>
        <p:spPr/>
        <p:txBody>
          <a:bodyPr/>
          <a:lstStyle/>
          <a:p>
            <a:fld id="{EF017124-CC4F-482C-9E3E-F3311F0BFB24}" type="datetimeFigureOut">
              <a:rPr lang="en-NZ" smtClean="0"/>
              <a:t>14/06/2021</a:t>
            </a:fld>
            <a:endParaRPr lang="en-NZ"/>
          </a:p>
        </p:txBody>
      </p:sp>
      <p:sp>
        <p:nvSpPr>
          <p:cNvPr id="5" name="Footer Placeholder 4">
            <a:extLst>
              <a:ext uri="{FF2B5EF4-FFF2-40B4-BE49-F238E27FC236}">
                <a16:creationId xmlns:a16="http://schemas.microsoft.com/office/drawing/2014/main" id="{D6842E07-A8C4-4EF1-AB67-B58821DF0D5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608D7C7-E267-4D10-BB70-48C2489DD606}"/>
              </a:ext>
            </a:extLst>
          </p:cNvPr>
          <p:cNvSpPr>
            <a:spLocks noGrp="1"/>
          </p:cNvSpPr>
          <p:nvPr>
            <p:ph type="sldNum" sz="quarter" idx="12"/>
          </p:nvPr>
        </p:nvSpPr>
        <p:spPr/>
        <p:txBody>
          <a:bodyPr/>
          <a:lstStyle/>
          <a:p>
            <a:fld id="{1C7EDA6F-10A8-4340-9E07-C8727449A0D2}" type="slidenum">
              <a:rPr lang="en-NZ" smtClean="0"/>
              <a:t>‹#›</a:t>
            </a:fld>
            <a:endParaRPr lang="en-NZ"/>
          </a:p>
        </p:txBody>
      </p:sp>
    </p:spTree>
    <p:extLst>
      <p:ext uri="{BB962C8B-B14F-4D97-AF65-F5344CB8AC3E}">
        <p14:creationId xmlns:p14="http://schemas.microsoft.com/office/powerpoint/2010/main" val="2483074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F8BE1-0E6D-45C8-9A7B-A218704FFF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82B925A2-DDC8-4325-9EBA-D83D9B4855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3A1085-0E46-4341-B625-D45215891963}"/>
              </a:ext>
            </a:extLst>
          </p:cNvPr>
          <p:cNvSpPr>
            <a:spLocks noGrp="1"/>
          </p:cNvSpPr>
          <p:nvPr>
            <p:ph type="dt" sz="half" idx="10"/>
          </p:nvPr>
        </p:nvSpPr>
        <p:spPr/>
        <p:txBody>
          <a:bodyPr/>
          <a:lstStyle/>
          <a:p>
            <a:fld id="{EF017124-CC4F-482C-9E3E-F3311F0BFB24}" type="datetimeFigureOut">
              <a:rPr lang="en-NZ" smtClean="0"/>
              <a:t>14/06/2021</a:t>
            </a:fld>
            <a:endParaRPr lang="en-NZ"/>
          </a:p>
        </p:txBody>
      </p:sp>
      <p:sp>
        <p:nvSpPr>
          <p:cNvPr id="5" name="Footer Placeholder 4">
            <a:extLst>
              <a:ext uri="{FF2B5EF4-FFF2-40B4-BE49-F238E27FC236}">
                <a16:creationId xmlns:a16="http://schemas.microsoft.com/office/drawing/2014/main" id="{7F4B2A85-A0E1-47DF-A26E-21F4D723CFD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20A48E6-5CCC-461A-95CE-E14A6BC02D31}"/>
              </a:ext>
            </a:extLst>
          </p:cNvPr>
          <p:cNvSpPr>
            <a:spLocks noGrp="1"/>
          </p:cNvSpPr>
          <p:nvPr>
            <p:ph type="sldNum" sz="quarter" idx="12"/>
          </p:nvPr>
        </p:nvSpPr>
        <p:spPr/>
        <p:txBody>
          <a:bodyPr/>
          <a:lstStyle/>
          <a:p>
            <a:fld id="{1C7EDA6F-10A8-4340-9E07-C8727449A0D2}" type="slidenum">
              <a:rPr lang="en-NZ" smtClean="0"/>
              <a:t>‹#›</a:t>
            </a:fld>
            <a:endParaRPr lang="en-NZ"/>
          </a:p>
        </p:txBody>
      </p:sp>
    </p:spTree>
    <p:extLst>
      <p:ext uri="{BB962C8B-B14F-4D97-AF65-F5344CB8AC3E}">
        <p14:creationId xmlns:p14="http://schemas.microsoft.com/office/powerpoint/2010/main" val="3463092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33E15-0E54-47D8-B840-9EF27F615249}"/>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DA61D2DF-0936-4FAF-8A09-D7C9BD7DD4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6DA79B7B-25B9-43EF-B95C-1F1FE35AF2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EC9AF944-442C-43F8-92B2-079521A3D26F}"/>
              </a:ext>
            </a:extLst>
          </p:cNvPr>
          <p:cNvSpPr>
            <a:spLocks noGrp="1"/>
          </p:cNvSpPr>
          <p:nvPr>
            <p:ph type="dt" sz="half" idx="10"/>
          </p:nvPr>
        </p:nvSpPr>
        <p:spPr/>
        <p:txBody>
          <a:bodyPr/>
          <a:lstStyle/>
          <a:p>
            <a:fld id="{EF017124-CC4F-482C-9E3E-F3311F0BFB24}" type="datetimeFigureOut">
              <a:rPr lang="en-NZ" smtClean="0"/>
              <a:t>14/06/2021</a:t>
            </a:fld>
            <a:endParaRPr lang="en-NZ"/>
          </a:p>
        </p:txBody>
      </p:sp>
      <p:sp>
        <p:nvSpPr>
          <p:cNvPr id="6" name="Footer Placeholder 5">
            <a:extLst>
              <a:ext uri="{FF2B5EF4-FFF2-40B4-BE49-F238E27FC236}">
                <a16:creationId xmlns:a16="http://schemas.microsoft.com/office/drawing/2014/main" id="{FB187A1F-D1D8-4C94-9DB7-C758C6516FA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14EE1A4B-7412-454D-AF90-B735119D3F0E}"/>
              </a:ext>
            </a:extLst>
          </p:cNvPr>
          <p:cNvSpPr>
            <a:spLocks noGrp="1"/>
          </p:cNvSpPr>
          <p:nvPr>
            <p:ph type="sldNum" sz="quarter" idx="12"/>
          </p:nvPr>
        </p:nvSpPr>
        <p:spPr/>
        <p:txBody>
          <a:bodyPr/>
          <a:lstStyle/>
          <a:p>
            <a:fld id="{1C7EDA6F-10A8-4340-9E07-C8727449A0D2}" type="slidenum">
              <a:rPr lang="en-NZ" smtClean="0"/>
              <a:t>‹#›</a:t>
            </a:fld>
            <a:endParaRPr lang="en-NZ"/>
          </a:p>
        </p:txBody>
      </p:sp>
    </p:spTree>
    <p:extLst>
      <p:ext uri="{BB962C8B-B14F-4D97-AF65-F5344CB8AC3E}">
        <p14:creationId xmlns:p14="http://schemas.microsoft.com/office/powerpoint/2010/main" val="1636169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ADC10-B74F-480C-BE32-EDC8993F5346}"/>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E0F6FEE4-4A49-4AAD-A555-B47FEC1073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CB7B03-2033-414C-B75D-AAFD07D2F2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DE4C409D-D3C3-4A7B-8FD6-2F8996DE81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3D9BA8-7CC8-41B6-9131-25145AA7C3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24B4821A-C3D5-42F5-8DE1-5047025B3C71}"/>
              </a:ext>
            </a:extLst>
          </p:cNvPr>
          <p:cNvSpPr>
            <a:spLocks noGrp="1"/>
          </p:cNvSpPr>
          <p:nvPr>
            <p:ph type="dt" sz="half" idx="10"/>
          </p:nvPr>
        </p:nvSpPr>
        <p:spPr/>
        <p:txBody>
          <a:bodyPr/>
          <a:lstStyle/>
          <a:p>
            <a:fld id="{EF017124-CC4F-482C-9E3E-F3311F0BFB24}" type="datetimeFigureOut">
              <a:rPr lang="en-NZ" smtClean="0"/>
              <a:t>14/06/2021</a:t>
            </a:fld>
            <a:endParaRPr lang="en-NZ"/>
          </a:p>
        </p:txBody>
      </p:sp>
      <p:sp>
        <p:nvSpPr>
          <p:cNvPr id="8" name="Footer Placeholder 7">
            <a:extLst>
              <a:ext uri="{FF2B5EF4-FFF2-40B4-BE49-F238E27FC236}">
                <a16:creationId xmlns:a16="http://schemas.microsoft.com/office/drawing/2014/main" id="{E73E8DE9-89D3-4E87-91A9-05AA6011A70E}"/>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82850487-F391-4948-85F1-FAF66719FE55}"/>
              </a:ext>
            </a:extLst>
          </p:cNvPr>
          <p:cNvSpPr>
            <a:spLocks noGrp="1"/>
          </p:cNvSpPr>
          <p:nvPr>
            <p:ph type="sldNum" sz="quarter" idx="12"/>
          </p:nvPr>
        </p:nvSpPr>
        <p:spPr/>
        <p:txBody>
          <a:bodyPr/>
          <a:lstStyle/>
          <a:p>
            <a:fld id="{1C7EDA6F-10A8-4340-9E07-C8727449A0D2}" type="slidenum">
              <a:rPr lang="en-NZ" smtClean="0"/>
              <a:t>‹#›</a:t>
            </a:fld>
            <a:endParaRPr lang="en-NZ"/>
          </a:p>
        </p:txBody>
      </p:sp>
    </p:spTree>
    <p:extLst>
      <p:ext uri="{BB962C8B-B14F-4D97-AF65-F5344CB8AC3E}">
        <p14:creationId xmlns:p14="http://schemas.microsoft.com/office/powerpoint/2010/main" val="257946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D0BA-31BC-4854-B1C6-67EB7942BE95}"/>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B2A092A4-CC8F-4565-BB17-8E3BAD261B6B}"/>
              </a:ext>
            </a:extLst>
          </p:cNvPr>
          <p:cNvSpPr>
            <a:spLocks noGrp="1"/>
          </p:cNvSpPr>
          <p:nvPr>
            <p:ph type="dt" sz="half" idx="10"/>
          </p:nvPr>
        </p:nvSpPr>
        <p:spPr/>
        <p:txBody>
          <a:bodyPr/>
          <a:lstStyle/>
          <a:p>
            <a:fld id="{EF017124-CC4F-482C-9E3E-F3311F0BFB24}" type="datetimeFigureOut">
              <a:rPr lang="en-NZ" smtClean="0"/>
              <a:t>14/06/2021</a:t>
            </a:fld>
            <a:endParaRPr lang="en-NZ"/>
          </a:p>
        </p:txBody>
      </p:sp>
      <p:sp>
        <p:nvSpPr>
          <p:cNvPr id="4" name="Footer Placeholder 3">
            <a:extLst>
              <a:ext uri="{FF2B5EF4-FFF2-40B4-BE49-F238E27FC236}">
                <a16:creationId xmlns:a16="http://schemas.microsoft.com/office/drawing/2014/main" id="{52BB0828-C277-42D7-AE60-7075972E7953}"/>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BD280A36-F389-4FCA-BCF1-365A873D2A25}"/>
              </a:ext>
            </a:extLst>
          </p:cNvPr>
          <p:cNvSpPr>
            <a:spLocks noGrp="1"/>
          </p:cNvSpPr>
          <p:nvPr>
            <p:ph type="sldNum" sz="quarter" idx="12"/>
          </p:nvPr>
        </p:nvSpPr>
        <p:spPr/>
        <p:txBody>
          <a:bodyPr/>
          <a:lstStyle/>
          <a:p>
            <a:fld id="{1C7EDA6F-10A8-4340-9E07-C8727449A0D2}" type="slidenum">
              <a:rPr lang="en-NZ" smtClean="0"/>
              <a:t>‹#›</a:t>
            </a:fld>
            <a:endParaRPr lang="en-NZ"/>
          </a:p>
        </p:txBody>
      </p:sp>
    </p:spTree>
    <p:extLst>
      <p:ext uri="{BB962C8B-B14F-4D97-AF65-F5344CB8AC3E}">
        <p14:creationId xmlns:p14="http://schemas.microsoft.com/office/powerpoint/2010/main" val="1462867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EABAA4-E019-4D12-B6C8-6AF072EB1A58}"/>
              </a:ext>
            </a:extLst>
          </p:cNvPr>
          <p:cNvSpPr>
            <a:spLocks noGrp="1"/>
          </p:cNvSpPr>
          <p:nvPr>
            <p:ph type="dt" sz="half" idx="10"/>
          </p:nvPr>
        </p:nvSpPr>
        <p:spPr/>
        <p:txBody>
          <a:bodyPr/>
          <a:lstStyle/>
          <a:p>
            <a:fld id="{EF017124-CC4F-482C-9E3E-F3311F0BFB24}" type="datetimeFigureOut">
              <a:rPr lang="en-NZ" smtClean="0"/>
              <a:t>14/06/2021</a:t>
            </a:fld>
            <a:endParaRPr lang="en-NZ"/>
          </a:p>
        </p:txBody>
      </p:sp>
      <p:sp>
        <p:nvSpPr>
          <p:cNvPr id="3" name="Footer Placeholder 2">
            <a:extLst>
              <a:ext uri="{FF2B5EF4-FFF2-40B4-BE49-F238E27FC236}">
                <a16:creationId xmlns:a16="http://schemas.microsoft.com/office/drawing/2014/main" id="{0A2EF5FC-0514-4965-8AE7-084B5491627E}"/>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121E42C5-9073-47DA-9153-19C9347F4F9F}"/>
              </a:ext>
            </a:extLst>
          </p:cNvPr>
          <p:cNvSpPr>
            <a:spLocks noGrp="1"/>
          </p:cNvSpPr>
          <p:nvPr>
            <p:ph type="sldNum" sz="quarter" idx="12"/>
          </p:nvPr>
        </p:nvSpPr>
        <p:spPr/>
        <p:txBody>
          <a:bodyPr/>
          <a:lstStyle/>
          <a:p>
            <a:fld id="{1C7EDA6F-10A8-4340-9E07-C8727449A0D2}" type="slidenum">
              <a:rPr lang="en-NZ" smtClean="0"/>
              <a:t>‹#›</a:t>
            </a:fld>
            <a:endParaRPr lang="en-NZ"/>
          </a:p>
        </p:txBody>
      </p:sp>
    </p:spTree>
    <p:extLst>
      <p:ext uri="{BB962C8B-B14F-4D97-AF65-F5344CB8AC3E}">
        <p14:creationId xmlns:p14="http://schemas.microsoft.com/office/powerpoint/2010/main" val="3881827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DF069-358D-4D30-9DD8-24791F9E01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2B228808-B495-43E4-BBEB-65F45FB190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1952F6DA-E4CD-4811-8769-6644AC81C1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689515-EC7D-4550-A0FD-25475945B2BC}"/>
              </a:ext>
            </a:extLst>
          </p:cNvPr>
          <p:cNvSpPr>
            <a:spLocks noGrp="1"/>
          </p:cNvSpPr>
          <p:nvPr>
            <p:ph type="dt" sz="half" idx="10"/>
          </p:nvPr>
        </p:nvSpPr>
        <p:spPr/>
        <p:txBody>
          <a:bodyPr/>
          <a:lstStyle/>
          <a:p>
            <a:fld id="{EF017124-CC4F-482C-9E3E-F3311F0BFB24}" type="datetimeFigureOut">
              <a:rPr lang="en-NZ" smtClean="0"/>
              <a:t>14/06/2021</a:t>
            </a:fld>
            <a:endParaRPr lang="en-NZ"/>
          </a:p>
        </p:txBody>
      </p:sp>
      <p:sp>
        <p:nvSpPr>
          <p:cNvPr id="6" name="Footer Placeholder 5">
            <a:extLst>
              <a:ext uri="{FF2B5EF4-FFF2-40B4-BE49-F238E27FC236}">
                <a16:creationId xmlns:a16="http://schemas.microsoft.com/office/drawing/2014/main" id="{CAB678A1-CC79-4B5C-87A3-E00097D9BB8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787D180C-482C-4AF7-8185-44DBDE05C4F5}"/>
              </a:ext>
            </a:extLst>
          </p:cNvPr>
          <p:cNvSpPr>
            <a:spLocks noGrp="1"/>
          </p:cNvSpPr>
          <p:nvPr>
            <p:ph type="sldNum" sz="quarter" idx="12"/>
          </p:nvPr>
        </p:nvSpPr>
        <p:spPr/>
        <p:txBody>
          <a:bodyPr/>
          <a:lstStyle/>
          <a:p>
            <a:fld id="{1C7EDA6F-10A8-4340-9E07-C8727449A0D2}" type="slidenum">
              <a:rPr lang="en-NZ" smtClean="0"/>
              <a:t>‹#›</a:t>
            </a:fld>
            <a:endParaRPr lang="en-NZ"/>
          </a:p>
        </p:txBody>
      </p:sp>
    </p:spTree>
    <p:extLst>
      <p:ext uri="{BB962C8B-B14F-4D97-AF65-F5344CB8AC3E}">
        <p14:creationId xmlns:p14="http://schemas.microsoft.com/office/powerpoint/2010/main" val="2291799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A15AF-58F5-45F2-89C5-DC22AE2619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1B2A2E90-ED1E-4AA7-9D14-59F0F2A965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67354BB7-B7F5-41B1-A9FA-8A75BCE995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B1E2C9-0E36-47E8-8A5E-70734BE29DFD}"/>
              </a:ext>
            </a:extLst>
          </p:cNvPr>
          <p:cNvSpPr>
            <a:spLocks noGrp="1"/>
          </p:cNvSpPr>
          <p:nvPr>
            <p:ph type="dt" sz="half" idx="10"/>
          </p:nvPr>
        </p:nvSpPr>
        <p:spPr/>
        <p:txBody>
          <a:bodyPr/>
          <a:lstStyle/>
          <a:p>
            <a:fld id="{EF017124-CC4F-482C-9E3E-F3311F0BFB24}" type="datetimeFigureOut">
              <a:rPr lang="en-NZ" smtClean="0"/>
              <a:t>14/06/2021</a:t>
            </a:fld>
            <a:endParaRPr lang="en-NZ"/>
          </a:p>
        </p:txBody>
      </p:sp>
      <p:sp>
        <p:nvSpPr>
          <p:cNvPr id="6" name="Footer Placeholder 5">
            <a:extLst>
              <a:ext uri="{FF2B5EF4-FFF2-40B4-BE49-F238E27FC236}">
                <a16:creationId xmlns:a16="http://schemas.microsoft.com/office/drawing/2014/main" id="{716E08AD-D243-4B3F-B751-5CB226658FB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F22D7F13-A4EA-411A-8969-49DAC5BF9870}"/>
              </a:ext>
            </a:extLst>
          </p:cNvPr>
          <p:cNvSpPr>
            <a:spLocks noGrp="1"/>
          </p:cNvSpPr>
          <p:nvPr>
            <p:ph type="sldNum" sz="quarter" idx="12"/>
          </p:nvPr>
        </p:nvSpPr>
        <p:spPr/>
        <p:txBody>
          <a:bodyPr/>
          <a:lstStyle/>
          <a:p>
            <a:fld id="{1C7EDA6F-10A8-4340-9E07-C8727449A0D2}" type="slidenum">
              <a:rPr lang="en-NZ" smtClean="0"/>
              <a:t>‹#›</a:t>
            </a:fld>
            <a:endParaRPr lang="en-NZ"/>
          </a:p>
        </p:txBody>
      </p:sp>
    </p:spTree>
    <p:extLst>
      <p:ext uri="{BB962C8B-B14F-4D97-AF65-F5344CB8AC3E}">
        <p14:creationId xmlns:p14="http://schemas.microsoft.com/office/powerpoint/2010/main" val="430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4BF993-1AF7-41CF-A92F-58B0A5FAFA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BC100C08-6713-440C-87B8-5942F4E7AB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C6E90BFB-FE1B-4FD7-A159-D0CB922835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017124-CC4F-482C-9E3E-F3311F0BFB24}" type="datetimeFigureOut">
              <a:rPr lang="en-NZ" smtClean="0"/>
              <a:t>14/06/2021</a:t>
            </a:fld>
            <a:endParaRPr lang="en-NZ"/>
          </a:p>
        </p:txBody>
      </p:sp>
      <p:sp>
        <p:nvSpPr>
          <p:cNvPr id="5" name="Footer Placeholder 4">
            <a:extLst>
              <a:ext uri="{FF2B5EF4-FFF2-40B4-BE49-F238E27FC236}">
                <a16:creationId xmlns:a16="http://schemas.microsoft.com/office/drawing/2014/main" id="{8BF09007-31B7-40D0-9D22-4C4B96F961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56221D60-8DC0-44E2-B579-FB5DC73A41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7EDA6F-10A8-4340-9E07-C8727449A0D2}" type="slidenum">
              <a:rPr lang="en-NZ" smtClean="0"/>
              <a:t>‹#›</a:t>
            </a:fld>
            <a:endParaRPr lang="en-NZ"/>
          </a:p>
        </p:txBody>
      </p:sp>
    </p:spTree>
    <p:extLst>
      <p:ext uri="{BB962C8B-B14F-4D97-AF65-F5344CB8AC3E}">
        <p14:creationId xmlns:p14="http://schemas.microsoft.com/office/powerpoint/2010/main" val="1631283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1F766-7338-4D39-964D-35274104507E}"/>
              </a:ext>
            </a:extLst>
          </p:cNvPr>
          <p:cNvSpPr>
            <a:spLocks noGrp="1"/>
          </p:cNvSpPr>
          <p:nvPr>
            <p:ph type="title"/>
          </p:nvPr>
        </p:nvSpPr>
        <p:spPr/>
        <p:txBody>
          <a:bodyPr/>
          <a:lstStyle/>
          <a:p>
            <a:r>
              <a:rPr lang="en-NZ" dirty="0"/>
              <a:t>The pre 1909 period</a:t>
            </a:r>
          </a:p>
        </p:txBody>
      </p:sp>
      <p:sp>
        <p:nvSpPr>
          <p:cNvPr id="3" name="Content Placeholder 2">
            <a:extLst>
              <a:ext uri="{FF2B5EF4-FFF2-40B4-BE49-F238E27FC236}">
                <a16:creationId xmlns:a16="http://schemas.microsoft.com/office/drawing/2014/main" id="{F118A01D-EDDA-47AE-AD73-EEBFC6883FA5}"/>
              </a:ext>
            </a:extLst>
          </p:cNvPr>
          <p:cNvSpPr>
            <a:spLocks noGrp="1"/>
          </p:cNvSpPr>
          <p:nvPr>
            <p:ph idx="1"/>
          </p:nvPr>
        </p:nvSpPr>
        <p:spPr/>
        <p:txBody>
          <a:bodyPr/>
          <a:lstStyle/>
          <a:p>
            <a:r>
              <a:rPr lang="en-NZ" dirty="0"/>
              <a:t>This period can be divided in three phases.</a:t>
            </a:r>
          </a:p>
          <a:p>
            <a:r>
              <a:rPr lang="en-NZ" b="1" dirty="0"/>
              <a:t>Early period </a:t>
            </a:r>
            <a:r>
              <a:rPr lang="en-NZ" dirty="0"/>
              <a:t>1845 to 1880</a:t>
            </a:r>
          </a:p>
          <a:p>
            <a:r>
              <a:rPr lang="en-NZ" b="1" dirty="0"/>
              <a:t>Middle period</a:t>
            </a:r>
            <a:r>
              <a:rPr lang="en-NZ" dirty="0"/>
              <a:t> 1881 to 1894</a:t>
            </a:r>
          </a:p>
          <a:p>
            <a:r>
              <a:rPr lang="en-NZ" b="1" dirty="0"/>
              <a:t>Late period</a:t>
            </a:r>
            <a:r>
              <a:rPr lang="en-NZ" dirty="0"/>
              <a:t> 1895 to 1909</a:t>
            </a:r>
            <a:endParaRPr lang="en-NZ" b="1" dirty="0"/>
          </a:p>
        </p:txBody>
      </p:sp>
    </p:spTree>
    <p:extLst>
      <p:ext uri="{BB962C8B-B14F-4D97-AF65-F5344CB8AC3E}">
        <p14:creationId xmlns:p14="http://schemas.microsoft.com/office/powerpoint/2010/main" val="483064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94D1-4F16-4C73-AD62-D9BD7B9330B4}"/>
              </a:ext>
            </a:extLst>
          </p:cNvPr>
          <p:cNvSpPr>
            <a:spLocks noGrp="1"/>
          </p:cNvSpPr>
          <p:nvPr>
            <p:ph type="title"/>
          </p:nvPr>
        </p:nvSpPr>
        <p:spPr/>
        <p:txBody>
          <a:bodyPr/>
          <a:lstStyle/>
          <a:p>
            <a:r>
              <a:rPr lang="en-NZ" dirty="0"/>
              <a:t>Two Ranks</a:t>
            </a:r>
          </a:p>
        </p:txBody>
      </p:sp>
      <p:pic>
        <p:nvPicPr>
          <p:cNvPr id="8" name="Content Placeholder 7">
            <a:extLst>
              <a:ext uri="{FF2B5EF4-FFF2-40B4-BE49-F238E27FC236}">
                <a16:creationId xmlns:a16="http://schemas.microsoft.com/office/drawing/2014/main" id="{2AA8EDDC-FF18-4A93-9F78-FAF93D6B15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55771" y="902212"/>
            <a:ext cx="4110445" cy="5804365"/>
          </a:xfrm>
        </p:spPr>
      </p:pic>
      <p:sp>
        <p:nvSpPr>
          <p:cNvPr id="13" name="TextBox 12">
            <a:extLst>
              <a:ext uri="{FF2B5EF4-FFF2-40B4-BE49-F238E27FC236}">
                <a16:creationId xmlns:a16="http://schemas.microsoft.com/office/drawing/2014/main" id="{6C39F8A0-FE42-4BB4-9D9B-03255A8A5C97}"/>
              </a:ext>
            </a:extLst>
          </p:cNvPr>
          <p:cNvSpPr txBox="1"/>
          <p:nvPr/>
        </p:nvSpPr>
        <p:spPr>
          <a:xfrm>
            <a:off x="853441" y="1985554"/>
            <a:ext cx="4110444" cy="4247317"/>
          </a:xfrm>
          <a:prstGeom prst="rect">
            <a:avLst/>
          </a:prstGeom>
          <a:noFill/>
        </p:spPr>
        <p:txBody>
          <a:bodyPr wrap="square" rtlCol="0">
            <a:spAutoFit/>
          </a:bodyPr>
          <a:lstStyle/>
          <a:p>
            <a:r>
              <a:rPr lang="en-NZ" dirty="0"/>
              <a:t>In this photo we see the rank of Captain on the shoulder straps (two stars), but on the cuff we see the rank lace and braid of a Lieutenant (one chevron).</a:t>
            </a:r>
          </a:p>
          <a:p>
            <a:endParaRPr lang="en-NZ" dirty="0"/>
          </a:p>
          <a:p>
            <a:endParaRPr lang="en-NZ" dirty="0"/>
          </a:p>
          <a:p>
            <a:endParaRPr lang="en-NZ" dirty="0"/>
          </a:p>
          <a:p>
            <a:r>
              <a:rPr lang="en-NZ" dirty="0"/>
              <a:t>WHY?</a:t>
            </a:r>
          </a:p>
          <a:p>
            <a:endParaRPr lang="en-NZ" dirty="0"/>
          </a:p>
          <a:p>
            <a:endParaRPr lang="en-NZ" dirty="0"/>
          </a:p>
          <a:p>
            <a:endParaRPr lang="en-NZ" dirty="0"/>
          </a:p>
          <a:p>
            <a:endParaRPr lang="en-NZ" dirty="0"/>
          </a:p>
          <a:p>
            <a:endParaRPr lang="en-NZ" dirty="0"/>
          </a:p>
          <a:p>
            <a:endParaRPr lang="en-NZ" dirty="0"/>
          </a:p>
          <a:p>
            <a:r>
              <a:rPr lang="en-NZ" dirty="0"/>
              <a:t>(photo credit ATL)</a:t>
            </a:r>
          </a:p>
        </p:txBody>
      </p:sp>
      <p:sp>
        <p:nvSpPr>
          <p:cNvPr id="14" name="Arrow: Down 13">
            <a:extLst>
              <a:ext uri="{FF2B5EF4-FFF2-40B4-BE49-F238E27FC236}">
                <a16:creationId xmlns:a16="http://schemas.microsoft.com/office/drawing/2014/main" id="{32E96333-8961-4567-973D-B8E13CD66B57}"/>
              </a:ext>
            </a:extLst>
          </p:cNvPr>
          <p:cNvSpPr/>
          <p:nvPr/>
        </p:nvSpPr>
        <p:spPr>
          <a:xfrm rot="2057294">
            <a:off x="8314770" y="1288367"/>
            <a:ext cx="888274" cy="16902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5" name="Arrow: Down 14">
            <a:extLst>
              <a:ext uri="{FF2B5EF4-FFF2-40B4-BE49-F238E27FC236}">
                <a16:creationId xmlns:a16="http://schemas.microsoft.com/office/drawing/2014/main" id="{2F02B720-C30E-4E81-9192-AF8DF6FBD026}"/>
              </a:ext>
            </a:extLst>
          </p:cNvPr>
          <p:cNvSpPr/>
          <p:nvPr/>
        </p:nvSpPr>
        <p:spPr>
          <a:xfrm rot="14420057" flipV="1">
            <a:off x="9413965" y="3843035"/>
            <a:ext cx="888274" cy="14086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107721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BC01C-A67B-4DB7-86A7-8304A5B90BDD}"/>
              </a:ext>
            </a:extLst>
          </p:cNvPr>
          <p:cNvSpPr>
            <a:spLocks noGrp="1"/>
          </p:cNvSpPr>
          <p:nvPr>
            <p:ph type="title"/>
          </p:nvPr>
        </p:nvSpPr>
        <p:spPr/>
        <p:txBody>
          <a:bodyPr/>
          <a:lstStyle/>
          <a:p>
            <a:r>
              <a:rPr lang="en-NZ" dirty="0"/>
              <a:t>Important Date 1881</a:t>
            </a:r>
          </a:p>
        </p:txBody>
      </p:sp>
      <p:sp>
        <p:nvSpPr>
          <p:cNvPr id="3" name="Content Placeholder 2">
            <a:extLst>
              <a:ext uri="{FF2B5EF4-FFF2-40B4-BE49-F238E27FC236}">
                <a16:creationId xmlns:a16="http://schemas.microsoft.com/office/drawing/2014/main" id="{3399E2F3-4663-481F-9749-518B4022D7DD}"/>
              </a:ext>
            </a:extLst>
          </p:cNvPr>
          <p:cNvSpPr>
            <a:spLocks noGrp="1"/>
          </p:cNvSpPr>
          <p:nvPr>
            <p:ph idx="1"/>
          </p:nvPr>
        </p:nvSpPr>
        <p:spPr/>
        <p:txBody>
          <a:bodyPr/>
          <a:lstStyle/>
          <a:p>
            <a:r>
              <a:rPr lang="en-NZ" dirty="0"/>
              <a:t>1881 – The DR of the New Zealand Regiment of Artillery Volunteers.</a:t>
            </a:r>
          </a:p>
          <a:p>
            <a:r>
              <a:rPr lang="en-NZ" dirty="0"/>
              <a:t>1881 – Officer’s ranks moved from the collar to the shoulder straps</a:t>
            </a:r>
          </a:p>
          <a:p>
            <a:r>
              <a:rPr lang="en-NZ" dirty="0"/>
              <a:t>1881 – The New Zealand Dispatch of 1881 from the Governor to the Secretary of State.</a:t>
            </a:r>
          </a:p>
          <a:p>
            <a:pPr marL="0" indent="0">
              <a:buNone/>
            </a:pPr>
            <a:endParaRPr lang="en-NZ" dirty="0"/>
          </a:p>
          <a:p>
            <a:pPr marL="0" indent="0">
              <a:buNone/>
            </a:pPr>
            <a:r>
              <a:rPr lang="en-NZ" dirty="0"/>
              <a:t> </a:t>
            </a:r>
          </a:p>
        </p:txBody>
      </p:sp>
    </p:spTree>
    <p:extLst>
      <p:ext uri="{BB962C8B-B14F-4D97-AF65-F5344CB8AC3E}">
        <p14:creationId xmlns:p14="http://schemas.microsoft.com/office/powerpoint/2010/main" val="1236844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EDA60-8517-43C2-B428-09C8629B6D90}"/>
              </a:ext>
            </a:extLst>
          </p:cNvPr>
          <p:cNvSpPr>
            <a:spLocks noGrp="1"/>
          </p:cNvSpPr>
          <p:nvPr>
            <p:ph type="title"/>
          </p:nvPr>
        </p:nvSpPr>
        <p:spPr/>
        <p:txBody>
          <a:bodyPr/>
          <a:lstStyle/>
          <a:p>
            <a:r>
              <a:rPr lang="en-NZ" dirty="0"/>
              <a:t>STYLES</a:t>
            </a:r>
          </a:p>
        </p:txBody>
      </p:sp>
      <p:sp>
        <p:nvSpPr>
          <p:cNvPr id="3" name="Content Placeholder 2">
            <a:extLst>
              <a:ext uri="{FF2B5EF4-FFF2-40B4-BE49-F238E27FC236}">
                <a16:creationId xmlns:a16="http://schemas.microsoft.com/office/drawing/2014/main" id="{54FF681E-4771-4699-8599-DC68313FA4BA}"/>
              </a:ext>
            </a:extLst>
          </p:cNvPr>
          <p:cNvSpPr>
            <a:spLocks noGrp="1"/>
          </p:cNvSpPr>
          <p:nvPr>
            <p:ph idx="1"/>
          </p:nvPr>
        </p:nvSpPr>
        <p:spPr/>
        <p:txBody>
          <a:bodyPr/>
          <a:lstStyle/>
          <a:p>
            <a:r>
              <a:rPr lang="en-NZ" dirty="0"/>
              <a:t>Fashion had a very large influence on uniforms.</a:t>
            </a:r>
          </a:p>
          <a:p>
            <a:r>
              <a:rPr lang="en-NZ" dirty="0"/>
              <a:t>Smart uniforms were used as an incentive to recruiting.</a:t>
            </a:r>
          </a:p>
          <a:p>
            <a:r>
              <a:rPr lang="en-NZ" dirty="0"/>
              <a:t>European trends of Garibaldi jackets, Zouave trousers,  Austrian knots, Russia braid,  Astrakhan, Sabretache, Hessian boots.</a:t>
            </a:r>
          </a:p>
        </p:txBody>
      </p:sp>
    </p:spTree>
    <p:extLst>
      <p:ext uri="{BB962C8B-B14F-4D97-AF65-F5344CB8AC3E}">
        <p14:creationId xmlns:p14="http://schemas.microsoft.com/office/powerpoint/2010/main" val="849508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CBA90-8CC1-4AC7-B6A6-D08889A393D0}"/>
              </a:ext>
            </a:extLst>
          </p:cNvPr>
          <p:cNvSpPr>
            <a:spLocks noGrp="1"/>
          </p:cNvSpPr>
          <p:nvPr>
            <p:ph type="title"/>
          </p:nvPr>
        </p:nvSpPr>
        <p:spPr/>
        <p:txBody>
          <a:bodyPr/>
          <a:lstStyle/>
          <a:p>
            <a:r>
              <a:rPr lang="en-NZ" dirty="0"/>
              <a:t>Different Patterns</a:t>
            </a:r>
          </a:p>
        </p:txBody>
      </p:sp>
      <p:sp>
        <p:nvSpPr>
          <p:cNvPr id="3" name="Content Placeholder 2">
            <a:extLst>
              <a:ext uri="{FF2B5EF4-FFF2-40B4-BE49-F238E27FC236}">
                <a16:creationId xmlns:a16="http://schemas.microsoft.com/office/drawing/2014/main" id="{B1134B39-5B27-4E20-8CA7-4149D6ACE6DF}"/>
              </a:ext>
            </a:extLst>
          </p:cNvPr>
          <p:cNvSpPr>
            <a:spLocks noGrp="1"/>
          </p:cNvSpPr>
          <p:nvPr>
            <p:ph idx="1"/>
          </p:nvPr>
        </p:nvSpPr>
        <p:spPr/>
        <p:txBody>
          <a:bodyPr/>
          <a:lstStyle/>
          <a:p>
            <a:r>
              <a:rPr lang="en-NZ" dirty="0"/>
              <a:t>Each Corps had their own patterns of Full and Undress uniforms.</a:t>
            </a:r>
          </a:p>
          <a:p>
            <a:r>
              <a:rPr lang="en-NZ" dirty="0"/>
              <a:t>Each rifle company copied the British Army style of the uniform to which they were aligned.</a:t>
            </a:r>
          </a:p>
          <a:p>
            <a:pPr marL="0" indent="0">
              <a:buNone/>
            </a:pPr>
            <a:r>
              <a:rPr lang="en-NZ" dirty="0"/>
              <a:t>     Infantry of the Line, Guards Regiment, Scottish or Corps.</a:t>
            </a:r>
          </a:p>
        </p:txBody>
      </p:sp>
    </p:spTree>
    <p:extLst>
      <p:ext uri="{BB962C8B-B14F-4D97-AF65-F5344CB8AC3E}">
        <p14:creationId xmlns:p14="http://schemas.microsoft.com/office/powerpoint/2010/main" val="3129587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93231-BC09-49AD-A5F2-5A7CD12D0FFF}"/>
              </a:ext>
            </a:extLst>
          </p:cNvPr>
          <p:cNvSpPr>
            <a:spLocks noGrp="1"/>
          </p:cNvSpPr>
          <p:nvPr>
            <p:ph type="title"/>
          </p:nvPr>
        </p:nvSpPr>
        <p:spPr/>
        <p:txBody>
          <a:bodyPr/>
          <a:lstStyle/>
          <a:p>
            <a:r>
              <a:rPr lang="en-NZ" dirty="0"/>
              <a:t>Full and Undress</a:t>
            </a:r>
          </a:p>
        </p:txBody>
      </p:sp>
      <p:sp>
        <p:nvSpPr>
          <p:cNvPr id="3" name="Content Placeholder 2">
            <a:extLst>
              <a:ext uri="{FF2B5EF4-FFF2-40B4-BE49-F238E27FC236}">
                <a16:creationId xmlns:a16="http://schemas.microsoft.com/office/drawing/2014/main" id="{0211BFCB-0EE9-4617-A2D0-79C805BCC524}"/>
              </a:ext>
            </a:extLst>
          </p:cNvPr>
          <p:cNvSpPr>
            <a:spLocks noGrp="1"/>
          </p:cNvSpPr>
          <p:nvPr>
            <p:ph idx="1"/>
          </p:nvPr>
        </p:nvSpPr>
        <p:spPr/>
        <p:txBody>
          <a:bodyPr>
            <a:normAutofit fontScale="92500"/>
          </a:bodyPr>
          <a:lstStyle/>
          <a:p>
            <a:r>
              <a:rPr lang="en-NZ" dirty="0"/>
              <a:t>Undress, usually in the form of a patrol jacket, were worn in the field and was plainer in distinctions and colour. The undress uniform was supplied by the government and as such had to be returned once a unit disbanded.</a:t>
            </a:r>
          </a:p>
          <a:p>
            <a:r>
              <a:rPr lang="en-NZ" dirty="0"/>
              <a:t>Full Dress was colourful and worn on parade and for ceremonies. The full dress uniform was owned by the unit and were purchased through fundraising and donations as well as being funded through the yearly government capitation grant. </a:t>
            </a:r>
          </a:p>
          <a:p>
            <a:r>
              <a:rPr lang="en-NZ" dirty="0"/>
              <a:t>Because full dress uniforms were owned by the unit they were not required to be given to the government on disbandment and as such they are the most common type of garments held in private and public collections.</a:t>
            </a:r>
          </a:p>
        </p:txBody>
      </p:sp>
    </p:spTree>
    <p:extLst>
      <p:ext uri="{BB962C8B-B14F-4D97-AF65-F5344CB8AC3E}">
        <p14:creationId xmlns:p14="http://schemas.microsoft.com/office/powerpoint/2010/main" val="704141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C27C8-1860-4AAB-9AF6-990BDD1AC587}"/>
              </a:ext>
            </a:extLst>
          </p:cNvPr>
          <p:cNvSpPr>
            <a:spLocks noGrp="1"/>
          </p:cNvSpPr>
          <p:nvPr>
            <p:ph type="title"/>
          </p:nvPr>
        </p:nvSpPr>
        <p:spPr/>
        <p:txBody>
          <a:bodyPr/>
          <a:lstStyle/>
          <a:p>
            <a:endParaRPr lang="en-NZ" dirty="0"/>
          </a:p>
        </p:txBody>
      </p:sp>
      <p:pic>
        <p:nvPicPr>
          <p:cNvPr id="5" name="Content Placeholder 4">
            <a:extLst>
              <a:ext uri="{FF2B5EF4-FFF2-40B4-BE49-F238E27FC236}">
                <a16:creationId xmlns:a16="http://schemas.microsoft.com/office/drawing/2014/main" id="{ABEA1B1B-498C-439B-927F-BB299812A2A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74925" y="926787"/>
            <a:ext cx="5235883" cy="5704191"/>
          </a:xfrm>
        </p:spPr>
      </p:pic>
      <p:pic>
        <p:nvPicPr>
          <p:cNvPr id="7" name="Picture 6">
            <a:extLst>
              <a:ext uri="{FF2B5EF4-FFF2-40B4-BE49-F238E27FC236}">
                <a16:creationId xmlns:a16="http://schemas.microsoft.com/office/drawing/2014/main" id="{0A699821-C462-4D95-84AF-1DC879C73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524" y="803673"/>
            <a:ext cx="4826552" cy="5827305"/>
          </a:xfrm>
          <a:prstGeom prst="rect">
            <a:avLst/>
          </a:prstGeom>
        </p:spPr>
      </p:pic>
    </p:spTree>
    <p:extLst>
      <p:ext uri="{BB962C8B-B14F-4D97-AF65-F5344CB8AC3E}">
        <p14:creationId xmlns:p14="http://schemas.microsoft.com/office/powerpoint/2010/main" val="1661972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C7027-52A0-4E17-A9AD-2E12EB01EE71}"/>
              </a:ext>
            </a:extLst>
          </p:cNvPr>
          <p:cNvSpPr>
            <a:spLocks noGrp="1"/>
          </p:cNvSpPr>
          <p:nvPr>
            <p:ph type="title"/>
          </p:nvPr>
        </p:nvSpPr>
        <p:spPr/>
        <p:txBody>
          <a:bodyPr/>
          <a:lstStyle/>
          <a:p>
            <a:r>
              <a:rPr lang="en-NZ" dirty="0"/>
              <a:t>RANK</a:t>
            </a:r>
          </a:p>
        </p:txBody>
      </p:sp>
      <p:sp>
        <p:nvSpPr>
          <p:cNvPr id="3" name="Content Placeholder 2">
            <a:extLst>
              <a:ext uri="{FF2B5EF4-FFF2-40B4-BE49-F238E27FC236}">
                <a16:creationId xmlns:a16="http://schemas.microsoft.com/office/drawing/2014/main" id="{4118E6D6-FF0F-4171-9E52-1F7B875708D9}"/>
              </a:ext>
            </a:extLst>
          </p:cNvPr>
          <p:cNvSpPr>
            <a:spLocks noGrp="1"/>
          </p:cNvSpPr>
          <p:nvPr>
            <p:ph idx="1"/>
          </p:nvPr>
        </p:nvSpPr>
        <p:spPr/>
        <p:txBody>
          <a:bodyPr/>
          <a:lstStyle/>
          <a:p>
            <a:r>
              <a:rPr lang="en-NZ" dirty="0"/>
              <a:t>From 1881 rank for officers was moved from the ends of the collar to the shoulder strap.</a:t>
            </a:r>
          </a:p>
          <a:p>
            <a:r>
              <a:rPr lang="en-NZ" dirty="0"/>
              <a:t>The use of stars and crowns was commonly used to tell rank but the combination changed over time.</a:t>
            </a:r>
          </a:p>
          <a:p>
            <a:r>
              <a:rPr lang="en-NZ" dirty="0"/>
              <a:t>Stars and crowns were used in combination with the style and amount of lace worn by officers</a:t>
            </a:r>
          </a:p>
          <a:p>
            <a:r>
              <a:rPr lang="en-NZ" dirty="0"/>
              <a:t>Until 1902 in the British Army, captains had two stars but this didn’t change in New Zealand until the 1912 Dress Regulations.</a:t>
            </a:r>
          </a:p>
          <a:p>
            <a:r>
              <a:rPr lang="en-NZ" dirty="0"/>
              <a:t>NCO rank remained relatively standard throughout the period.</a:t>
            </a:r>
          </a:p>
        </p:txBody>
      </p:sp>
    </p:spTree>
    <p:extLst>
      <p:ext uri="{BB962C8B-B14F-4D97-AF65-F5344CB8AC3E}">
        <p14:creationId xmlns:p14="http://schemas.microsoft.com/office/powerpoint/2010/main" val="3783058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B4744-5FBC-4FB8-9301-453991CA62E4}"/>
              </a:ext>
            </a:extLst>
          </p:cNvPr>
          <p:cNvSpPr>
            <a:spLocks noGrp="1"/>
          </p:cNvSpPr>
          <p:nvPr>
            <p:ph type="title"/>
          </p:nvPr>
        </p:nvSpPr>
        <p:spPr/>
        <p:txBody>
          <a:bodyPr/>
          <a:lstStyle/>
          <a:p>
            <a:r>
              <a:rPr lang="en-NZ" dirty="0"/>
              <a:t>Shoulder Straps and Collars</a:t>
            </a:r>
          </a:p>
        </p:txBody>
      </p:sp>
      <p:pic>
        <p:nvPicPr>
          <p:cNvPr id="5" name="Content Placeholder 4">
            <a:extLst>
              <a:ext uri="{FF2B5EF4-FFF2-40B4-BE49-F238E27FC236}">
                <a16:creationId xmlns:a16="http://schemas.microsoft.com/office/drawing/2014/main" id="{306F0375-1124-488E-A684-132279947B3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8307" y="2143125"/>
            <a:ext cx="5719532" cy="3381538"/>
          </a:xfrm>
        </p:spPr>
      </p:pic>
      <p:pic>
        <p:nvPicPr>
          <p:cNvPr id="7" name="Picture 6">
            <a:extLst>
              <a:ext uri="{FF2B5EF4-FFF2-40B4-BE49-F238E27FC236}">
                <a16:creationId xmlns:a16="http://schemas.microsoft.com/office/drawing/2014/main" id="{CE054E71-7582-4D0F-A05E-31692EA4E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2121" y="1039174"/>
            <a:ext cx="1559404" cy="5116670"/>
          </a:xfrm>
          <a:prstGeom prst="rect">
            <a:avLst/>
          </a:prstGeom>
        </p:spPr>
      </p:pic>
      <p:pic>
        <p:nvPicPr>
          <p:cNvPr id="9" name="Picture 8">
            <a:extLst>
              <a:ext uri="{FF2B5EF4-FFF2-40B4-BE49-F238E27FC236}">
                <a16:creationId xmlns:a16="http://schemas.microsoft.com/office/drawing/2014/main" id="{3A1EE4C7-7C8D-407B-82F9-16EE90C56A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5026" y="1039174"/>
            <a:ext cx="1672899" cy="5116670"/>
          </a:xfrm>
          <a:prstGeom prst="rect">
            <a:avLst/>
          </a:prstGeom>
        </p:spPr>
      </p:pic>
      <p:pic>
        <p:nvPicPr>
          <p:cNvPr id="11" name="Picture 10">
            <a:extLst>
              <a:ext uri="{FF2B5EF4-FFF2-40B4-BE49-F238E27FC236}">
                <a16:creationId xmlns:a16="http://schemas.microsoft.com/office/drawing/2014/main" id="{E87B0989-4B92-4588-AEDA-E2814181B1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67925" y="1039173"/>
            <a:ext cx="1711978" cy="5116669"/>
          </a:xfrm>
          <a:prstGeom prst="rect">
            <a:avLst/>
          </a:prstGeom>
        </p:spPr>
      </p:pic>
    </p:spTree>
    <p:extLst>
      <p:ext uri="{BB962C8B-B14F-4D97-AF65-F5344CB8AC3E}">
        <p14:creationId xmlns:p14="http://schemas.microsoft.com/office/powerpoint/2010/main" val="2382731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1B1C7-56A8-4CD4-B168-5DA028025C12}"/>
              </a:ext>
            </a:extLst>
          </p:cNvPr>
          <p:cNvSpPr>
            <a:spLocks noGrp="1"/>
          </p:cNvSpPr>
          <p:nvPr>
            <p:ph type="title"/>
          </p:nvPr>
        </p:nvSpPr>
        <p:spPr/>
        <p:txBody>
          <a:bodyPr/>
          <a:lstStyle/>
          <a:p>
            <a:r>
              <a:rPr lang="en-NZ" dirty="0"/>
              <a:t>Lace and Braid </a:t>
            </a:r>
          </a:p>
        </p:txBody>
      </p:sp>
      <p:sp>
        <p:nvSpPr>
          <p:cNvPr id="3" name="Content Placeholder 2">
            <a:extLst>
              <a:ext uri="{FF2B5EF4-FFF2-40B4-BE49-F238E27FC236}">
                <a16:creationId xmlns:a16="http://schemas.microsoft.com/office/drawing/2014/main" id="{1C2FA486-0977-40FB-AF02-8817C8A0F165}"/>
              </a:ext>
            </a:extLst>
          </p:cNvPr>
          <p:cNvSpPr>
            <a:spLocks noGrp="1"/>
          </p:cNvSpPr>
          <p:nvPr>
            <p:ph idx="1"/>
          </p:nvPr>
        </p:nvSpPr>
        <p:spPr/>
        <p:txBody>
          <a:bodyPr/>
          <a:lstStyle/>
          <a:p>
            <a:r>
              <a:rPr lang="en-NZ" dirty="0"/>
              <a:t>Worn to show rank.</a:t>
            </a:r>
          </a:p>
          <a:p>
            <a:r>
              <a:rPr lang="en-NZ" dirty="0"/>
              <a:t>The amount worn differs between ranks.</a:t>
            </a:r>
          </a:p>
          <a:p>
            <a:r>
              <a:rPr lang="en-NZ" dirty="0"/>
              <a:t>Figuring was often added above and below lace.</a:t>
            </a:r>
          </a:p>
          <a:p>
            <a:r>
              <a:rPr lang="en-NZ" dirty="0"/>
              <a:t>The height of the chevrons also indicated rank.</a:t>
            </a:r>
          </a:p>
          <a:p>
            <a:r>
              <a:rPr lang="en-NZ" dirty="0"/>
              <a:t>Silver verses Gold lace and braid?</a:t>
            </a:r>
          </a:p>
        </p:txBody>
      </p:sp>
      <p:pic>
        <p:nvPicPr>
          <p:cNvPr id="5" name="Picture 4">
            <a:extLst>
              <a:ext uri="{FF2B5EF4-FFF2-40B4-BE49-F238E27FC236}">
                <a16:creationId xmlns:a16="http://schemas.microsoft.com/office/drawing/2014/main" id="{2E083FFC-8F76-4035-894D-CB4AF45BB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041" y="801168"/>
            <a:ext cx="2856436" cy="4619625"/>
          </a:xfrm>
          <a:prstGeom prst="rect">
            <a:avLst/>
          </a:prstGeom>
        </p:spPr>
      </p:pic>
      <p:pic>
        <p:nvPicPr>
          <p:cNvPr id="9" name="Picture 8">
            <a:extLst>
              <a:ext uri="{FF2B5EF4-FFF2-40B4-BE49-F238E27FC236}">
                <a16:creationId xmlns:a16="http://schemas.microsoft.com/office/drawing/2014/main" id="{7FCD75C4-BD24-43D8-B98E-CDA2EFE05A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8477" y="801168"/>
            <a:ext cx="3392863" cy="5420793"/>
          </a:xfrm>
          <a:prstGeom prst="rect">
            <a:avLst/>
          </a:prstGeom>
        </p:spPr>
      </p:pic>
    </p:spTree>
    <p:extLst>
      <p:ext uri="{BB962C8B-B14F-4D97-AF65-F5344CB8AC3E}">
        <p14:creationId xmlns:p14="http://schemas.microsoft.com/office/powerpoint/2010/main" val="27788667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953</Words>
  <Application>Microsoft Office PowerPoint</Application>
  <PresentationFormat>Widescreen</PresentationFormat>
  <Paragraphs>85</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The pre 1909 period</vt:lpstr>
      <vt:lpstr>Important Date 1881</vt:lpstr>
      <vt:lpstr>STYLES</vt:lpstr>
      <vt:lpstr>Different Patterns</vt:lpstr>
      <vt:lpstr>Full and Undress</vt:lpstr>
      <vt:lpstr>PowerPoint Presentation</vt:lpstr>
      <vt:lpstr>RANK</vt:lpstr>
      <vt:lpstr>Shoulder Straps and Collars</vt:lpstr>
      <vt:lpstr>Lace and Braid </vt:lpstr>
      <vt:lpstr>Two Ranks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pre 1909 period</dc:title>
  <dc:creator>Lisa O'Sullivan</dc:creator>
  <cp:lastModifiedBy>Lisa O'Sullivan</cp:lastModifiedBy>
  <cp:revision>1</cp:revision>
  <dcterms:created xsi:type="dcterms:W3CDTF">2021-06-14T01:16:55Z</dcterms:created>
  <dcterms:modified xsi:type="dcterms:W3CDTF">2021-06-14T01:21:08Z</dcterms:modified>
</cp:coreProperties>
</file>