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9" r:id="rId3"/>
    <p:sldId id="258" r:id="rId4"/>
    <p:sldId id="260" r:id="rId5"/>
    <p:sldId id="261" r:id="rId6"/>
    <p:sldId id="313" r:id="rId7"/>
    <p:sldId id="314" r:id="rId8"/>
    <p:sldId id="315"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65F7B-86CF-4E6E-86E2-4C138B52BF0F}" type="datetimeFigureOut">
              <a:rPr lang="en-NZ" smtClean="0"/>
              <a:t>14/06/2021</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39511-9E72-4023-9329-9F24E5948BFD}" type="slidenum">
              <a:rPr lang="en-NZ" smtClean="0"/>
              <a:t>‹#›</a:t>
            </a:fld>
            <a:endParaRPr lang="en-NZ"/>
          </a:p>
        </p:txBody>
      </p:sp>
    </p:spTree>
    <p:extLst>
      <p:ext uri="{BB962C8B-B14F-4D97-AF65-F5344CB8AC3E}">
        <p14:creationId xmlns:p14="http://schemas.microsoft.com/office/powerpoint/2010/main" val="301613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9C5B00A0-3FF5-4319-A3D3-E72D725B0FA0}" type="slidenum">
              <a:rPr lang="en-NZ" smtClean="0"/>
              <a:t>1</a:t>
            </a:fld>
            <a:endParaRPr lang="en-NZ" dirty="0"/>
          </a:p>
        </p:txBody>
      </p:sp>
    </p:spTree>
    <p:extLst>
      <p:ext uri="{BB962C8B-B14F-4D97-AF65-F5344CB8AC3E}">
        <p14:creationId xmlns:p14="http://schemas.microsoft.com/office/powerpoint/2010/main" val="1650837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first spark came from an enquiry from the North Otago Museum in Oamaru who ask the question, What were the uniforms they held in their collection. </a:t>
            </a:r>
          </a:p>
          <a:p>
            <a:r>
              <a:rPr lang="en-NZ" dirty="0"/>
              <a:t>At that time there was very little information, a lot of folk lore and hearsay and hug gaps in our knowledge.</a:t>
            </a:r>
          </a:p>
          <a:p>
            <a:r>
              <a:rPr lang="en-NZ" dirty="0"/>
              <a:t>Others have tried to write about the uniforms of the Volunteer period but this is too wide and not well documented to have any real definition. There are well over approximately 600 units, all had slightly different dress.</a:t>
            </a:r>
          </a:p>
        </p:txBody>
      </p:sp>
      <p:sp>
        <p:nvSpPr>
          <p:cNvPr id="4" name="Slide Number Placeholder 3"/>
          <p:cNvSpPr>
            <a:spLocks noGrp="1"/>
          </p:cNvSpPr>
          <p:nvPr>
            <p:ph type="sldNum" sz="quarter" idx="5"/>
          </p:nvPr>
        </p:nvSpPr>
        <p:spPr/>
        <p:txBody>
          <a:bodyPr/>
          <a:lstStyle/>
          <a:p>
            <a:fld id="{9C5B00A0-3FF5-4319-A3D3-E72D725B0FA0}" type="slidenum">
              <a:rPr lang="en-NZ" smtClean="0"/>
              <a:t>3</a:t>
            </a:fld>
            <a:endParaRPr lang="en-NZ" dirty="0"/>
          </a:p>
        </p:txBody>
      </p:sp>
    </p:spTree>
    <p:extLst>
      <p:ext uri="{BB962C8B-B14F-4D97-AF65-F5344CB8AC3E}">
        <p14:creationId xmlns:p14="http://schemas.microsoft.com/office/powerpoint/2010/main" val="96344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One Constabulary regulations came to light a week after printing and this regulation is important as it contains the first reference to the white helmet worn by the armed constabulary.</a:t>
            </a:r>
          </a:p>
          <a:p>
            <a:r>
              <a:rPr lang="en-NZ" dirty="0"/>
              <a:t>This 1881 dated regulation bridges the gap between the 1876 Armed Constabulary regulations and the new 1887 Police regulations.</a:t>
            </a:r>
          </a:p>
          <a:p>
            <a:r>
              <a:rPr lang="en-NZ" dirty="0"/>
              <a:t>If anyone has any more regulations then I would be happy to know about them.</a:t>
            </a:r>
          </a:p>
        </p:txBody>
      </p:sp>
      <p:sp>
        <p:nvSpPr>
          <p:cNvPr id="4" name="Slide Number Placeholder 3"/>
          <p:cNvSpPr>
            <a:spLocks noGrp="1"/>
          </p:cNvSpPr>
          <p:nvPr>
            <p:ph type="sldNum" sz="quarter" idx="5"/>
          </p:nvPr>
        </p:nvSpPr>
        <p:spPr/>
        <p:txBody>
          <a:bodyPr/>
          <a:lstStyle/>
          <a:p>
            <a:fld id="{9C5B00A0-3FF5-4319-A3D3-E72D725B0FA0}" type="slidenum">
              <a:rPr lang="en-NZ" smtClean="0"/>
              <a:t>4</a:t>
            </a:fld>
            <a:endParaRPr lang="en-NZ" dirty="0"/>
          </a:p>
        </p:txBody>
      </p:sp>
    </p:spTree>
    <p:extLst>
      <p:ext uri="{BB962C8B-B14F-4D97-AF65-F5344CB8AC3E}">
        <p14:creationId xmlns:p14="http://schemas.microsoft.com/office/powerpoint/2010/main" val="222223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9C5B00A0-3FF5-4319-A3D3-E72D725B0FA0}" type="slidenum">
              <a:rPr lang="en-NZ" smtClean="0"/>
              <a:t>5</a:t>
            </a:fld>
            <a:endParaRPr lang="en-NZ" dirty="0"/>
          </a:p>
        </p:txBody>
      </p:sp>
    </p:spTree>
    <p:extLst>
      <p:ext uri="{BB962C8B-B14F-4D97-AF65-F5344CB8AC3E}">
        <p14:creationId xmlns:p14="http://schemas.microsoft.com/office/powerpoint/2010/main" val="26131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All newspaper clippings must be read in the context of the time.</a:t>
            </a:r>
          </a:p>
          <a:p>
            <a:r>
              <a:rPr lang="en-NZ" dirty="0"/>
              <a:t>They were a way of communicating to all members.</a:t>
            </a:r>
          </a:p>
          <a:p>
            <a:r>
              <a:rPr lang="en-NZ" dirty="0"/>
              <a:t>We must ask if the unit says they are going to, did they carry out the order.</a:t>
            </a:r>
          </a:p>
        </p:txBody>
      </p:sp>
      <p:sp>
        <p:nvSpPr>
          <p:cNvPr id="4" name="Slide Number Placeholder 3"/>
          <p:cNvSpPr>
            <a:spLocks noGrp="1"/>
          </p:cNvSpPr>
          <p:nvPr>
            <p:ph type="sldNum" sz="quarter" idx="5"/>
          </p:nvPr>
        </p:nvSpPr>
        <p:spPr/>
        <p:txBody>
          <a:bodyPr/>
          <a:lstStyle/>
          <a:p>
            <a:fld id="{9C5B00A0-3FF5-4319-A3D3-E72D725B0FA0}" type="slidenum">
              <a:rPr lang="en-NZ" smtClean="0"/>
              <a:t>6</a:t>
            </a:fld>
            <a:endParaRPr lang="en-NZ" dirty="0"/>
          </a:p>
        </p:txBody>
      </p:sp>
    </p:spTree>
    <p:extLst>
      <p:ext uri="{BB962C8B-B14F-4D97-AF65-F5344CB8AC3E}">
        <p14:creationId xmlns:p14="http://schemas.microsoft.com/office/powerpoint/2010/main" val="860957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Australian towns were a lot more developed.</a:t>
            </a:r>
          </a:p>
          <a:p>
            <a:r>
              <a:rPr lang="en-NZ" dirty="0"/>
              <a:t>A number of early volunteer units had their uniforms made in Australia and Britain as they had established industries.</a:t>
            </a:r>
          </a:p>
        </p:txBody>
      </p:sp>
      <p:sp>
        <p:nvSpPr>
          <p:cNvPr id="4" name="Slide Number Placeholder 3"/>
          <p:cNvSpPr>
            <a:spLocks noGrp="1"/>
          </p:cNvSpPr>
          <p:nvPr>
            <p:ph type="sldNum" sz="quarter" idx="5"/>
          </p:nvPr>
        </p:nvSpPr>
        <p:spPr/>
        <p:txBody>
          <a:bodyPr/>
          <a:lstStyle/>
          <a:p>
            <a:fld id="{9C5B00A0-3FF5-4319-A3D3-E72D725B0FA0}" type="slidenum">
              <a:rPr lang="en-NZ" smtClean="0"/>
              <a:t>7</a:t>
            </a:fld>
            <a:endParaRPr lang="en-NZ" dirty="0"/>
          </a:p>
        </p:txBody>
      </p:sp>
    </p:spTree>
    <p:extLst>
      <p:ext uri="{BB962C8B-B14F-4D97-AF65-F5344CB8AC3E}">
        <p14:creationId xmlns:p14="http://schemas.microsoft.com/office/powerpoint/2010/main" val="538527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Today we have to take time to study and interrupt the grammar and comprehension of the period.</a:t>
            </a:r>
          </a:p>
          <a:p>
            <a:endParaRPr lang="en-NZ" dirty="0"/>
          </a:p>
        </p:txBody>
      </p:sp>
      <p:sp>
        <p:nvSpPr>
          <p:cNvPr id="4" name="Slide Number Placeholder 3"/>
          <p:cNvSpPr>
            <a:spLocks noGrp="1"/>
          </p:cNvSpPr>
          <p:nvPr>
            <p:ph type="sldNum" sz="quarter" idx="5"/>
          </p:nvPr>
        </p:nvSpPr>
        <p:spPr/>
        <p:txBody>
          <a:bodyPr/>
          <a:lstStyle/>
          <a:p>
            <a:fld id="{9C5B00A0-3FF5-4319-A3D3-E72D725B0FA0}" type="slidenum">
              <a:rPr lang="en-NZ" smtClean="0"/>
              <a:t>8</a:t>
            </a:fld>
            <a:endParaRPr lang="en-NZ" dirty="0"/>
          </a:p>
        </p:txBody>
      </p:sp>
    </p:spTree>
    <p:extLst>
      <p:ext uri="{BB962C8B-B14F-4D97-AF65-F5344CB8AC3E}">
        <p14:creationId xmlns:p14="http://schemas.microsoft.com/office/powerpoint/2010/main" val="1241890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It is easier to study the existing regulations</a:t>
            </a:r>
          </a:p>
          <a:p>
            <a:r>
              <a:rPr lang="en-NZ" dirty="0"/>
              <a:t>Jackets are described as tunics and epaulettes when they should be shoulder straps</a:t>
            </a:r>
          </a:p>
        </p:txBody>
      </p:sp>
      <p:sp>
        <p:nvSpPr>
          <p:cNvPr id="4" name="Slide Number Placeholder 3"/>
          <p:cNvSpPr>
            <a:spLocks noGrp="1"/>
          </p:cNvSpPr>
          <p:nvPr>
            <p:ph type="sldNum" sz="quarter" idx="5"/>
          </p:nvPr>
        </p:nvSpPr>
        <p:spPr/>
        <p:txBody>
          <a:bodyPr/>
          <a:lstStyle/>
          <a:p>
            <a:fld id="{9C5B00A0-3FF5-4319-A3D3-E72D725B0FA0}" type="slidenum">
              <a:rPr lang="en-NZ" smtClean="0"/>
              <a:t>9</a:t>
            </a:fld>
            <a:endParaRPr lang="en-NZ" dirty="0"/>
          </a:p>
        </p:txBody>
      </p:sp>
    </p:spTree>
    <p:extLst>
      <p:ext uri="{BB962C8B-B14F-4D97-AF65-F5344CB8AC3E}">
        <p14:creationId xmlns:p14="http://schemas.microsoft.com/office/powerpoint/2010/main" val="118792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E1314-B2D3-4F93-92DB-5F7295FFEF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6C44DD8A-BCC0-4F16-931B-5AE4B0F37E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6612156-78ED-4C1D-A301-D9DE1BED9829}"/>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4E5B8CFD-45A3-48CD-8E2F-F60B61629FD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9F881C1-8015-4EF4-83F0-F9F34C80B11B}"/>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157985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3C442-7A70-442A-A48F-100ED0ECF79E}"/>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1EE9E85-1DA6-4FD6-8B75-09D7E573B2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D2F0D75-15DF-42AE-8F51-854128E47AAC}"/>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75C4C8B6-9402-4E78-AA1D-EADDF4FD8D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BB867B3-69A1-4B37-ADEF-BEC6BCEBF117}"/>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343508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0CCDBB-4E37-4E9B-8FF1-F358FA06EB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379C345A-53D8-4030-A3B7-147472463A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08447EB-5AF5-4DAF-8265-E0AE3F281F60}"/>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1AAD7B99-D925-424C-9069-B60E006ECBC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5ED1C55-B1E2-4ACA-87C4-EF0158BFD264}"/>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36899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66F4-9829-4C0E-803B-260D358463F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3EDFF82-39BF-4796-95F5-89DB4142E5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11A7C76-1012-4E7E-952D-8E2D7989469F}"/>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ACA2B264-C40D-4A9E-9F6F-0FCED004813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E8F8C44-4005-40C0-B912-97D543EEE30A}"/>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74925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ADE1A-E5F7-4950-A477-75606A2BA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5CAB96A-D742-438E-AFC9-0671CB5EEC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8550A2-EC77-4B3D-82CE-E0D59034B4C8}"/>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E782FD77-3624-4492-9765-6BFCDFFCA14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E5D2132-3A8F-4B73-A455-802601D2574A}"/>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2187394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937CC-B14D-4FE1-BE19-C78DAF36929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218CD4B-FD93-48EF-907D-EAA06E228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ABF24BB6-CBEF-4FFB-A08C-DA041389E6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97F2CD77-DC6A-43BF-8362-E699FCD7BEC7}"/>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6" name="Footer Placeholder 5">
            <a:extLst>
              <a:ext uri="{FF2B5EF4-FFF2-40B4-BE49-F238E27FC236}">
                <a16:creationId xmlns:a16="http://schemas.microsoft.com/office/drawing/2014/main" id="{18F074FD-CAB4-42F7-9283-7B56B799577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B2F68E9-E3AA-4CAB-9734-951CA5266D6D}"/>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2795179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18E2E-FA76-41C0-90FD-8BBCEEE22060}"/>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683AEE89-107A-43F2-9F90-E71F90AECA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ADFFB6-B63D-4E9D-96CD-8027F72F7F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4A7F650A-982E-4152-8F87-372312C40D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FC997C-AF67-453B-BD75-F67E059368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437F8132-9150-405E-A79B-EE0F567CD68F}"/>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8" name="Footer Placeholder 7">
            <a:extLst>
              <a:ext uri="{FF2B5EF4-FFF2-40B4-BE49-F238E27FC236}">
                <a16:creationId xmlns:a16="http://schemas.microsoft.com/office/drawing/2014/main" id="{53DED78F-9221-40C2-A253-6C06A452DBA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E25C286F-FE17-430A-B2D0-53749380F5CE}"/>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168397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FFD64-51C0-4D13-AAA1-A8A33CB3862C}"/>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477439C-C577-49CB-AF7F-B317517A0C2A}"/>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4" name="Footer Placeholder 3">
            <a:extLst>
              <a:ext uri="{FF2B5EF4-FFF2-40B4-BE49-F238E27FC236}">
                <a16:creationId xmlns:a16="http://schemas.microsoft.com/office/drawing/2014/main" id="{46355532-988B-4C22-97A6-43ACDD2546B5}"/>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9FCB8863-FAD1-4C4B-87A9-1BBF6FF39FC9}"/>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288746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4E3A3E-658E-423E-81D0-06529738C91C}"/>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3" name="Footer Placeholder 2">
            <a:extLst>
              <a:ext uri="{FF2B5EF4-FFF2-40B4-BE49-F238E27FC236}">
                <a16:creationId xmlns:a16="http://schemas.microsoft.com/office/drawing/2014/main" id="{64CEDA56-9B58-4614-ACCE-3468CB91446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8EF565D1-7879-4783-A554-2BEDC9CDA79C}"/>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3492240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B79EC-1B37-47BA-B219-9329F54F36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8855A6A1-F478-4C9E-8CD9-4318F28480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E8AA14AB-249D-460C-B335-B84AFA3D9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44737-FAE2-4C3D-811A-093A0514E181}"/>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6" name="Footer Placeholder 5">
            <a:extLst>
              <a:ext uri="{FF2B5EF4-FFF2-40B4-BE49-F238E27FC236}">
                <a16:creationId xmlns:a16="http://schemas.microsoft.com/office/drawing/2014/main" id="{7763E094-E234-4613-97ED-22AEE6F50139}"/>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4372DFB-4D82-464F-953F-021E5F66E7F6}"/>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408380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1E50D-A44E-4980-9318-2225F351D0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01C1741C-4308-4A2D-A8B7-5ADC6E879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1B3CD1BC-3D14-44AA-AC52-329B0EA4A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CF0E0-8D5A-4943-B754-32317DE232BB}"/>
              </a:ext>
            </a:extLst>
          </p:cNvPr>
          <p:cNvSpPr>
            <a:spLocks noGrp="1"/>
          </p:cNvSpPr>
          <p:nvPr>
            <p:ph type="dt" sz="half" idx="10"/>
          </p:nvPr>
        </p:nvSpPr>
        <p:spPr/>
        <p:txBody>
          <a:bodyPr/>
          <a:lstStyle/>
          <a:p>
            <a:fld id="{20964412-26E8-4EB5-BE87-2F4BA58D10D0}" type="datetimeFigureOut">
              <a:rPr lang="en-NZ" smtClean="0"/>
              <a:t>14/06/2021</a:t>
            </a:fld>
            <a:endParaRPr lang="en-NZ"/>
          </a:p>
        </p:txBody>
      </p:sp>
      <p:sp>
        <p:nvSpPr>
          <p:cNvPr id="6" name="Footer Placeholder 5">
            <a:extLst>
              <a:ext uri="{FF2B5EF4-FFF2-40B4-BE49-F238E27FC236}">
                <a16:creationId xmlns:a16="http://schemas.microsoft.com/office/drawing/2014/main" id="{A3EFF453-DCCF-4DB0-96C0-BA87158B62E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152196C-8575-4992-ADBD-89F774DB96FE}"/>
              </a:ext>
            </a:extLst>
          </p:cNvPr>
          <p:cNvSpPr>
            <a:spLocks noGrp="1"/>
          </p:cNvSpPr>
          <p:nvPr>
            <p:ph type="sldNum" sz="quarter" idx="12"/>
          </p:nvPr>
        </p:nvSpPr>
        <p:spPr/>
        <p:txBody>
          <a:bodyPr/>
          <a:lstStyle/>
          <a:p>
            <a:fld id="{93948BD1-A098-425E-9E99-7BA77A3B1421}" type="slidenum">
              <a:rPr lang="en-NZ" smtClean="0"/>
              <a:t>‹#›</a:t>
            </a:fld>
            <a:endParaRPr lang="en-NZ"/>
          </a:p>
        </p:txBody>
      </p:sp>
    </p:spTree>
    <p:extLst>
      <p:ext uri="{BB962C8B-B14F-4D97-AF65-F5344CB8AC3E}">
        <p14:creationId xmlns:p14="http://schemas.microsoft.com/office/powerpoint/2010/main" val="1056549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6A7DF8-3F67-4782-A9D6-B352E69524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D231FA0-CEA1-4FD8-A163-A7BCC03AC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343F5FA-ACC8-456F-8AF4-CEBD9C9E7E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64412-26E8-4EB5-BE87-2F4BA58D10D0}" type="datetimeFigureOut">
              <a:rPr lang="en-NZ" smtClean="0"/>
              <a:t>14/06/2021</a:t>
            </a:fld>
            <a:endParaRPr lang="en-NZ"/>
          </a:p>
        </p:txBody>
      </p:sp>
      <p:sp>
        <p:nvSpPr>
          <p:cNvPr id="5" name="Footer Placeholder 4">
            <a:extLst>
              <a:ext uri="{FF2B5EF4-FFF2-40B4-BE49-F238E27FC236}">
                <a16:creationId xmlns:a16="http://schemas.microsoft.com/office/drawing/2014/main" id="{72B70265-BD0D-4F88-8F00-01D36134DD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C771F2D3-652C-4A35-8A6C-968969D76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948BD1-A098-425E-9E99-7BA77A3B1421}" type="slidenum">
              <a:rPr lang="en-NZ" smtClean="0"/>
              <a:t>‹#›</a:t>
            </a:fld>
            <a:endParaRPr lang="en-NZ"/>
          </a:p>
        </p:txBody>
      </p:sp>
    </p:spTree>
    <p:extLst>
      <p:ext uri="{BB962C8B-B14F-4D97-AF65-F5344CB8AC3E}">
        <p14:creationId xmlns:p14="http://schemas.microsoft.com/office/powerpoint/2010/main" val="31141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36510-69A8-419F-99BF-551C8B5BF8A5}"/>
              </a:ext>
            </a:extLst>
          </p:cNvPr>
          <p:cNvSpPr>
            <a:spLocks noGrp="1"/>
          </p:cNvSpPr>
          <p:nvPr>
            <p:ph type="ctrTitle"/>
          </p:nvPr>
        </p:nvSpPr>
        <p:spPr>
          <a:xfrm>
            <a:off x="8109235" y="863695"/>
            <a:ext cx="3511233" cy="3779995"/>
          </a:xfrm>
        </p:spPr>
        <p:txBody>
          <a:bodyPr anchor="ctr">
            <a:normAutofit fontScale="90000"/>
          </a:bodyPr>
          <a:lstStyle/>
          <a:p>
            <a:r>
              <a:rPr lang="en-NZ" dirty="0">
                <a:solidFill>
                  <a:schemeClr val="tx1"/>
                </a:solidFill>
              </a:rPr>
              <a:t>New Zealand Dress Regulations 1852-1909</a:t>
            </a:r>
          </a:p>
        </p:txBody>
      </p:sp>
      <p:sp>
        <p:nvSpPr>
          <p:cNvPr id="3" name="Subtitle 2">
            <a:extLst>
              <a:ext uri="{FF2B5EF4-FFF2-40B4-BE49-F238E27FC236}">
                <a16:creationId xmlns:a16="http://schemas.microsoft.com/office/drawing/2014/main" id="{DD38C8AB-4928-46C1-803B-31B269C06AD8}"/>
              </a:ext>
            </a:extLst>
          </p:cNvPr>
          <p:cNvSpPr>
            <a:spLocks noGrp="1"/>
          </p:cNvSpPr>
          <p:nvPr>
            <p:ph type="subTitle" idx="1"/>
          </p:nvPr>
        </p:nvSpPr>
        <p:spPr>
          <a:xfrm>
            <a:off x="8109236" y="4739780"/>
            <a:ext cx="3511233" cy="1147054"/>
          </a:xfrm>
        </p:spPr>
        <p:txBody>
          <a:bodyPr anchor="t">
            <a:normAutofit/>
          </a:bodyPr>
          <a:lstStyle/>
          <a:p>
            <a:r>
              <a:rPr lang="en-NZ" sz="2000" dirty="0"/>
              <a:t>Barry O’Sullivan</a:t>
            </a:r>
          </a:p>
        </p:txBody>
      </p:sp>
      <p:pic>
        <p:nvPicPr>
          <p:cNvPr id="5" name="Picture 4">
            <a:extLst>
              <a:ext uri="{FF2B5EF4-FFF2-40B4-BE49-F238E27FC236}">
                <a16:creationId xmlns:a16="http://schemas.microsoft.com/office/drawing/2014/main" id="{46D994F3-E5B4-4F6A-951D-7661E4A514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7108" y="647808"/>
            <a:ext cx="4325878" cy="5581779"/>
          </a:xfrm>
          <a:prstGeom prst="rect">
            <a:avLst/>
          </a:prstGeom>
        </p:spPr>
      </p:pic>
    </p:spTree>
    <p:extLst>
      <p:ext uri="{BB962C8B-B14F-4D97-AF65-F5344CB8AC3E}">
        <p14:creationId xmlns:p14="http://schemas.microsoft.com/office/powerpoint/2010/main" val="2364811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92CD8-F1D6-47E3-919E-85E2726D1DD1}"/>
              </a:ext>
            </a:extLst>
          </p:cNvPr>
          <p:cNvSpPr>
            <a:spLocks noGrp="1"/>
          </p:cNvSpPr>
          <p:nvPr>
            <p:ph type="title"/>
          </p:nvPr>
        </p:nvSpPr>
        <p:spPr/>
        <p:txBody>
          <a:bodyPr>
            <a:normAutofit fontScale="90000"/>
          </a:bodyPr>
          <a:lstStyle/>
          <a:p>
            <a:br>
              <a:rPr lang="en-NZ" dirty="0"/>
            </a:br>
            <a:br>
              <a:rPr lang="en-NZ" dirty="0"/>
            </a:br>
            <a:r>
              <a:rPr lang="en-NZ" dirty="0"/>
              <a:t>Commonly used words that have no place in the Dress Regulations of the time</a:t>
            </a:r>
            <a:br>
              <a:rPr lang="en-NZ" dirty="0"/>
            </a:br>
            <a:endParaRPr lang="en-NZ" dirty="0"/>
          </a:p>
        </p:txBody>
      </p:sp>
      <p:sp>
        <p:nvSpPr>
          <p:cNvPr id="3" name="Content Placeholder 2">
            <a:extLst>
              <a:ext uri="{FF2B5EF4-FFF2-40B4-BE49-F238E27FC236}">
                <a16:creationId xmlns:a16="http://schemas.microsoft.com/office/drawing/2014/main" id="{2178C33D-4815-4558-8A12-0D95BEE19511}"/>
              </a:ext>
            </a:extLst>
          </p:cNvPr>
          <p:cNvSpPr>
            <a:spLocks noGrp="1"/>
          </p:cNvSpPr>
          <p:nvPr>
            <p:ph idx="1"/>
          </p:nvPr>
        </p:nvSpPr>
        <p:spPr/>
        <p:txBody>
          <a:bodyPr/>
          <a:lstStyle/>
          <a:p>
            <a:r>
              <a:rPr lang="en-NZ" dirty="0"/>
              <a:t>Epaulette – The correct term is ‘Shoulder strap’ (only referred to in the naval regulations). </a:t>
            </a:r>
          </a:p>
          <a:p>
            <a:r>
              <a:rPr lang="en-NZ" dirty="0"/>
              <a:t>Jacket/Tunic – Today most jackets are incorrectly referred to as tunics and visa versa. </a:t>
            </a:r>
          </a:p>
          <a:p>
            <a:r>
              <a:rPr lang="en-NZ" dirty="0"/>
              <a:t>Pantaloons/Jodhpurs – Only pantaloons are referred to in the DR.</a:t>
            </a:r>
          </a:p>
          <a:p>
            <a:r>
              <a:rPr lang="en-NZ" dirty="0"/>
              <a:t>Cartouche Pouch – There is NO official mention of this in the DR.</a:t>
            </a:r>
          </a:p>
        </p:txBody>
      </p:sp>
    </p:spTree>
    <p:extLst>
      <p:ext uri="{BB962C8B-B14F-4D97-AF65-F5344CB8AC3E}">
        <p14:creationId xmlns:p14="http://schemas.microsoft.com/office/powerpoint/2010/main" val="355252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8C81F-2853-4B68-AD3F-E83E22C106FA}"/>
              </a:ext>
            </a:extLst>
          </p:cNvPr>
          <p:cNvSpPr>
            <a:spLocks noGrp="1"/>
          </p:cNvSpPr>
          <p:nvPr>
            <p:ph type="title"/>
          </p:nvPr>
        </p:nvSpPr>
        <p:spPr/>
        <p:txBody>
          <a:bodyPr/>
          <a:lstStyle/>
          <a:p>
            <a:r>
              <a:rPr lang="en-NZ" dirty="0"/>
              <a:t>About ME</a:t>
            </a:r>
          </a:p>
        </p:txBody>
      </p:sp>
      <p:sp>
        <p:nvSpPr>
          <p:cNvPr id="3" name="Content Placeholder 2">
            <a:extLst>
              <a:ext uri="{FF2B5EF4-FFF2-40B4-BE49-F238E27FC236}">
                <a16:creationId xmlns:a16="http://schemas.microsoft.com/office/drawing/2014/main" id="{16C570B6-35F7-41B2-B29E-A7B029A26C9E}"/>
              </a:ext>
            </a:extLst>
          </p:cNvPr>
          <p:cNvSpPr>
            <a:spLocks noGrp="1"/>
          </p:cNvSpPr>
          <p:nvPr>
            <p:ph idx="1"/>
          </p:nvPr>
        </p:nvSpPr>
        <p:spPr/>
        <p:txBody>
          <a:bodyPr>
            <a:normAutofit fontScale="92500"/>
          </a:bodyPr>
          <a:lstStyle/>
          <a:p>
            <a:r>
              <a:rPr lang="en-NZ" dirty="0"/>
              <a:t>Researcher, </a:t>
            </a:r>
            <a:r>
              <a:rPr lang="en-NZ" dirty="0" err="1"/>
              <a:t>studing</a:t>
            </a:r>
            <a:r>
              <a:rPr lang="en-NZ" dirty="0"/>
              <a:t> New Zealand military history through the medium of uniforms and personal equipment.</a:t>
            </a:r>
          </a:p>
          <a:p>
            <a:r>
              <a:rPr lang="en-NZ" dirty="0"/>
              <a:t>Author, Co Author of </a:t>
            </a:r>
            <a:r>
              <a:rPr lang="en-NZ" i="1" dirty="0"/>
              <a:t>New Zealand Army Uniforms and Clothing 1910-1945 </a:t>
            </a:r>
            <a:r>
              <a:rPr lang="en-NZ" dirty="0"/>
              <a:t>(with Matthew O’Sullivan)</a:t>
            </a:r>
          </a:p>
          <a:p>
            <a:pPr marL="0" indent="0">
              <a:buNone/>
            </a:pPr>
            <a:r>
              <a:rPr lang="en-NZ" dirty="0"/>
              <a:t>                                     </a:t>
            </a:r>
            <a:r>
              <a:rPr lang="en-NZ" i="1" dirty="0"/>
              <a:t>New Zealand Army Personnel Equipment 1910-1945 </a:t>
            </a:r>
            <a:r>
              <a:rPr lang="en-NZ" dirty="0"/>
              <a:t>(with Matthew O’Sullivan)</a:t>
            </a:r>
            <a:endParaRPr lang="en-NZ" i="1" dirty="0"/>
          </a:p>
          <a:p>
            <a:pPr marL="0" indent="0">
              <a:buNone/>
            </a:pPr>
            <a:r>
              <a:rPr lang="en-NZ" i="1" dirty="0"/>
              <a:t>                                     The New Zealand Expeditionary Force in World War Two </a:t>
            </a:r>
            <a:r>
              <a:rPr lang="en-NZ" dirty="0"/>
              <a:t>(with Wayne Stack)</a:t>
            </a:r>
          </a:p>
          <a:p>
            <a:r>
              <a:rPr lang="en-NZ" dirty="0"/>
              <a:t>Numerous research articles on specific New Zealand militaria subjects.</a:t>
            </a:r>
          </a:p>
          <a:p>
            <a:r>
              <a:rPr lang="en-NZ" dirty="0"/>
              <a:t>Collector, Uniforms, Clothing, Equipment, Ephemera, Boots, Badges,  etc.</a:t>
            </a:r>
          </a:p>
          <a:p>
            <a:endParaRPr lang="en-NZ" dirty="0"/>
          </a:p>
        </p:txBody>
      </p:sp>
    </p:spTree>
    <p:extLst>
      <p:ext uri="{BB962C8B-B14F-4D97-AF65-F5344CB8AC3E}">
        <p14:creationId xmlns:p14="http://schemas.microsoft.com/office/powerpoint/2010/main" val="375873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0698-94E8-4C1F-8DEF-B0A007AB1DD2}"/>
              </a:ext>
            </a:extLst>
          </p:cNvPr>
          <p:cNvSpPr>
            <a:spLocks noGrp="1"/>
          </p:cNvSpPr>
          <p:nvPr>
            <p:ph type="title"/>
          </p:nvPr>
        </p:nvSpPr>
        <p:spPr/>
        <p:txBody>
          <a:bodyPr/>
          <a:lstStyle/>
          <a:p>
            <a:pPr algn="ctr"/>
            <a:r>
              <a:rPr lang="en-NZ" dirty="0"/>
              <a:t>WHY the Dress Regulations?</a:t>
            </a:r>
          </a:p>
        </p:txBody>
      </p:sp>
      <p:sp>
        <p:nvSpPr>
          <p:cNvPr id="3" name="Content Placeholder 2">
            <a:extLst>
              <a:ext uri="{FF2B5EF4-FFF2-40B4-BE49-F238E27FC236}">
                <a16:creationId xmlns:a16="http://schemas.microsoft.com/office/drawing/2014/main" id="{13923BE7-2852-4C77-8871-F04C7F361EAC}"/>
              </a:ext>
            </a:extLst>
          </p:cNvPr>
          <p:cNvSpPr>
            <a:spLocks noGrp="1"/>
          </p:cNvSpPr>
          <p:nvPr>
            <p:ph idx="1"/>
          </p:nvPr>
        </p:nvSpPr>
        <p:spPr/>
        <p:txBody>
          <a:bodyPr>
            <a:normAutofit lnSpcReduction="10000"/>
          </a:bodyPr>
          <a:lstStyle/>
          <a:p>
            <a:r>
              <a:rPr lang="en-NZ" dirty="0"/>
              <a:t>Officially published material was referenced.</a:t>
            </a:r>
          </a:p>
          <a:p>
            <a:r>
              <a:rPr lang="en-NZ" dirty="0"/>
              <a:t>Unit regulations are far too wide ranging and mostly undocumented.</a:t>
            </a:r>
          </a:p>
          <a:p>
            <a:r>
              <a:rPr lang="en-NZ" dirty="0"/>
              <a:t>Defined and limited scope.</a:t>
            </a:r>
          </a:p>
          <a:p>
            <a:r>
              <a:rPr lang="en-NZ" dirty="0"/>
              <a:t>Others have tried.</a:t>
            </a:r>
          </a:p>
          <a:p>
            <a:r>
              <a:rPr lang="en-NZ" dirty="0"/>
              <a:t>The book  is not the last word on the subject but the first. The information should be treated as organic and be allowed to grow and shared.</a:t>
            </a:r>
          </a:p>
          <a:p>
            <a:r>
              <a:rPr lang="en-NZ" dirty="0"/>
              <a:t>The book is designed to open up discussion , debate and research and to provide a common language and point of reference between interested parties. </a:t>
            </a:r>
          </a:p>
        </p:txBody>
      </p:sp>
    </p:spTree>
    <p:extLst>
      <p:ext uri="{BB962C8B-B14F-4D97-AF65-F5344CB8AC3E}">
        <p14:creationId xmlns:p14="http://schemas.microsoft.com/office/powerpoint/2010/main" val="428678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25858-443B-47CD-853F-CD4D1160F7AF}"/>
              </a:ext>
            </a:extLst>
          </p:cNvPr>
          <p:cNvSpPr>
            <a:spLocks noGrp="1"/>
          </p:cNvSpPr>
          <p:nvPr>
            <p:ph type="title"/>
          </p:nvPr>
        </p:nvSpPr>
        <p:spPr/>
        <p:txBody>
          <a:bodyPr/>
          <a:lstStyle/>
          <a:p>
            <a:r>
              <a:rPr lang="en-NZ" dirty="0"/>
              <a:t>The book</a:t>
            </a:r>
          </a:p>
        </p:txBody>
      </p:sp>
      <p:sp>
        <p:nvSpPr>
          <p:cNvPr id="3" name="Content Placeholder 2">
            <a:extLst>
              <a:ext uri="{FF2B5EF4-FFF2-40B4-BE49-F238E27FC236}">
                <a16:creationId xmlns:a16="http://schemas.microsoft.com/office/drawing/2014/main" id="{3414D15F-EC3A-45D1-BAE5-1FDDA0A12EBA}"/>
              </a:ext>
            </a:extLst>
          </p:cNvPr>
          <p:cNvSpPr>
            <a:spLocks noGrp="1"/>
          </p:cNvSpPr>
          <p:nvPr>
            <p:ph idx="1"/>
          </p:nvPr>
        </p:nvSpPr>
        <p:spPr/>
        <p:txBody>
          <a:bodyPr/>
          <a:lstStyle/>
          <a:p>
            <a:r>
              <a:rPr lang="en-NZ" dirty="0"/>
              <a:t>Brings together all the known DR in one place, one font style and in one format.</a:t>
            </a:r>
          </a:p>
          <a:p>
            <a:r>
              <a:rPr lang="en-NZ" dirty="0"/>
              <a:t>The book is divided into </a:t>
            </a:r>
          </a:p>
          <a:p>
            <a:r>
              <a:rPr lang="en-NZ" dirty="0"/>
              <a:t>Part 1 which lists the known specific regulations</a:t>
            </a:r>
          </a:p>
          <a:p>
            <a:r>
              <a:rPr lang="en-NZ" dirty="0"/>
              <a:t>Part 2 which lists the Imperial Dress regulations, reports, photos of uniform features, 4 quick reference guides and the 600 uniform colour guide.</a:t>
            </a:r>
          </a:p>
          <a:p>
            <a:r>
              <a:rPr lang="en-NZ" dirty="0"/>
              <a:t>Part 3 photos of badges, uniforms and accoutrements.</a:t>
            </a:r>
          </a:p>
          <a:p>
            <a:r>
              <a:rPr lang="en-NZ" dirty="0"/>
              <a:t>2 weeks to read, two years to comprehend. </a:t>
            </a:r>
          </a:p>
        </p:txBody>
      </p:sp>
    </p:spTree>
    <p:extLst>
      <p:ext uri="{BB962C8B-B14F-4D97-AF65-F5344CB8AC3E}">
        <p14:creationId xmlns:p14="http://schemas.microsoft.com/office/powerpoint/2010/main" val="4156559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A2F63-D613-43DF-A78E-E7CBCA6389AF}"/>
              </a:ext>
            </a:extLst>
          </p:cNvPr>
          <p:cNvSpPr>
            <a:spLocks noGrp="1"/>
          </p:cNvSpPr>
          <p:nvPr>
            <p:ph type="title"/>
          </p:nvPr>
        </p:nvSpPr>
        <p:spPr/>
        <p:txBody>
          <a:bodyPr/>
          <a:lstStyle/>
          <a:p>
            <a:r>
              <a:rPr lang="en-NZ" dirty="0"/>
              <a:t>Militia, Volunteer, Constabulary and Permanent Forces</a:t>
            </a:r>
          </a:p>
        </p:txBody>
      </p:sp>
      <p:sp>
        <p:nvSpPr>
          <p:cNvPr id="3" name="Content Placeholder 2">
            <a:extLst>
              <a:ext uri="{FF2B5EF4-FFF2-40B4-BE49-F238E27FC236}">
                <a16:creationId xmlns:a16="http://schemas.microsoft.com/office/drawing/2014/main" id="{8B512552-F5BF-4D40-AB9E-12059DA80DF7}"/>
              </a:ext>
            </a:extLst>
          </p:cNvPr>
          <p:cNvSpPr>
            <a:spLocks noGrp="1"/>
          </p:cNvSpPr>
          <p:nvPr>
            <p:ph idx="1"/>
          </p:nvPr>
        </p:nvSpPr>
        <p:spPr/>
        <p:txBody>
          <a:bodyPr/>
          <a:lstStyle/>
          <a:p>
            <a:r>
              <a:rPr lang="en-NZ" dirty="0"/>
              <a:t>Militia – local militia existed from 1840. Laws to govern Militias came about in1845.</a:t>
            </a:r>
          </a:p>
          <a:p>
            <a:r>
              <a:rPr lang="en-NZ" dirty="0"/>
              <a:t>Volunteer – 1858 to 1909 when all volunteers were transferred to the Territorial Force.</a:t>
            </a:r>
          </a:p>
          <a:p>
            <a:r>
              <a:rPr lang="en-NZ" dirty="0"/>
              <a:t>Constabulary – Locally from 1840. Laws to govern a Constabulary came about in 1865 with the Armed Constabulary formed in 1867 and disbanded in 1886.</a:t>
            </a:r>
          </a:p>
          <a:p>
            <a:r>
              <a:rPr lang="en-NZ" dirty="0"/>
              <a:t>Permanent Force – 1858 </a:t>
            </a:r>
          </a:p>
        </p:txBody>
      </p:sp>
    </p:spTree>
    <p:extLst>
      <p:ext uri="{BB962C8B-B14F-4D97-AF65-F5344CB8AC3E}">
        <p14:creationId xmlns:p14="http://schemas.microsoft.com/office/powerpoint/2010/main" val="330459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D3E86-EC20-4B97-BE12-45F301CBD6C5}"/>
              </a:ext>
            </a:extLst>
          </p:cNvPr>
          <p:cNvSpPr>
            <a:spLocks noGrp="1"/>
          </p:cNvSpPr>
          <p:nvPr>
            <p:ph type="title"/>
          </p:nvPr>
        </p:nvSpPr>
        <p:spPr/>
        <p:txBody>
          <a:bodyPr/>
          <a:lstStyle/>
          <a:p>
            <a:r>
              <a:rPr lang="en-NZ" dirty="0"/>
              <a:t>Newspaper clippings</a:t>
            </a:r>
          </a:p>
        </p:txBody>
      </p:sp>
      <p:sp>
        <p:nvSpPr>
          <p:cNvPr id="3" name="Content Placeholder 2">
            <a:extLst>
              <a:ext uri="{FF2B5EF4-FFF2-40B4-BE49-F238E27FC236}">
                <a16:creationId xmlns:a16="http://schemas.microsoft.com/office/drawing/2014/main" id="{D0AA362F-5B9E-4989-B261-2262D9BB9410}"/>
              </a:ext>
            </a:extLst>
          </p:cNvPr>
          <p:cNvSpPr>
            <a:spLocks noGrp="1"/>
          </p:cNvSpPr>
          <p:nvPr>
            <p:ph idx="1"/>
          </p:nvPr>
        </p:nvSpPr>
        <p:spPr/>
        <p:txBody>
          <a:bodyPr/>
          <a:lstStyle/>
          <a:p>
            <a:r>
              <a:rPr lang="en-NZ" dirty="0"/>
              <a:t>Some note what the unit did.</a:t>
            </a:r>
          </a:p>
          <a:p>
            <a:r>
              <a:rPr lang="en-NZ" dirty="0"/>
              <a:t>Some note what the unit is going to do, Did they follow through?</a:t>
            </a:r>
          </a:p>
        </p:txBody>
      </p:sp>
      <p:sp>
        <p:nvSpPr>
          <p:cNvPr id="4" name="Text Box 70">
            <a:extLst>
              <a:ext uri="{FF2B5EF4-FFF2-40B4-BE49-F238E27FC236}">
                <a16:creationId xmlns:a16="http://schemas.microsoft.com/office/drawing/2014/main" id="{D23BD4FB-9517-4CA0-99C6-C1035D34AC35}"/>
              </a:ext>
            </a:extLst>
          </p:cNvPr>
          <p:cNvSpPr txBox="1">
            <a:spLocks noChangeArrowheads="1"/>
          </p:cNvSpPr>
          <p:nvPr/>
        </p:nvSpPr>
        <p:spPr bwMode="auto">
          <a:xfrm>
            <a:off x="7162632" y="702156"/>
            <a:ext cx="2085975" cy="3903612"/>
          </a:xfrm>
          <a:prstGeom prst="rect">
            <a:avLst/>
          </a:prstGeom>
          <a:solidFill>
            <a:schemeClr val="bg1">
              <a:lumMod val="75000"/>
            </a:schemeClr>
          </a:solidFill>
          <a:ln>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t" anchorCtr="0" upright="1">
            <a:noAutofit/>
          </a:bodyPr>
          <a:lstStyle/>
          <a:p>
            <a:r>
              <a:rPr lang="en-NZ" sz="1200" b="1" i="1">
                <a:effectLst/>
                <a:latin typeface="Times New Roman" panose="02020603050405020304" pitchFamily="18" charset="0"/>
                <a:ea typeface="Times New Roman" panose="02020603050405020304" pitchFamily="18" charset="0"/>
              </a:rPr>
              <a:t>The Otago Daily Times</a:t>
            </a:r>
            <a:endParaRPr lang="en-NZ" sz="1200">
              <a:effectLst/>
              <a:latin typeface="Times New Roman" panose="02020603050405020304" pitchFamily="18" charset="0"/>
              <a:ea typeface="Times New Roman" panose="02020603050405020304" pitchFamily="18" charset="0"/>
            </a:endParaRPr>
          </a:p>
          <a:p>
            <a:r>
              <a:rPr lang="en-NZ" sz="1200" b="1" i="1">
                <a:effectLst/>
                <a:latin typeface="Times New Roman" panose="02020603050405020304" pitchFamily="18" charset="0"/>
                <a:ea typeface="Times New Roman" panose="02020603050405020304" pitchFamily="18" charset="0"/>
              </a:rPr>
              <a:t>Wednesday 9</a:t>
            </a:r>
            <a:r>
              <a:rPr lang="en-NZ" sz="1200" b="1" i="1" baseline="30000">
                <a:effectLst/>
                <a:latin typeface="Times New Roman" panose="02020603050405020304" pitchFamily="18" charset="0"/>
                <a:ea typeface="Times New Roman" panose="02020603050405020304" pitchFamily="18" charset="0"/>
              </a:rPr>
              <a:t>th</a:t>
            </a:r>
            <a:r>
              <a:rPr lang="en-NZ" sz="1200" b="1" i="1">
                <a:effectLst/>
                <a:latin typeface="Times New Roman" panose="02020603050405020304" pitchFamily="18" charset="0"/>
                <a:ea typeface="Times New Roman" panose="02020603050405020304" pitchFamily="18" charset="0"/>
              </a:rPr>
              <a:t> March 1864</a:t>
            </a:r>
            <a:endParaRPr lang="en-NZ" sz="1200">
              <a:effectLst/>
              <a:latin typeface="Times New Roman" panose="02020603050405020304" pitchFamily="18" charset="0"/>
              <a:ea typeface="Times New Roman" panose="02020603050405020304" pitchFamily="18" charset="0"/>
            </a:endParaRPr>
          </a:p>
          <a:p>
            <a:r>
              <a:rPr lang="en-NZ" sz="1200">
                <a:effectLst/>
                <a:latin typeface="Times New Roman" panose="02020603050405020304" pitchFamily="18" charset="0"/>
                <a:ea typeface="Times New Roman" panose="02020603050405020304" pitchFamily="18" charset="0"/>
              </a:rPr>
              <a:t>    The Naval Brigade has received from Melbourne a sample suit of uniform, which they have adopted. It consists of dark blue Garibaldi, fitting rather closely to the person, with black facings and gilt uniform button. The trousers are dark blue, with a light blue stripe down the sides. The sword-belt and cartouche box black patent leather. The cap cloth is of the same material as the suit – dark blue and ornamented with a crown and anchor in gold. The uniform is exceedingly neat and suitable for the service.</a:t>
            </a:r>
          </a:p>
        </p:txBody>
      </p:sp>
      <p:sp>
        <p:nvSpPr>
          <p:cNvPr id="5" name="Text Box 2">
            <a:extLst>
              <a:ext uri="{FF2B5EF4-FFF2-40B4-BE49-F238E27FC236}">
                <a16:creationId xmlns:a16="http://schemas.microsoft.com/office/drawing/2014/main" id="{CC920751-CA06-4A1D-80ED-2115D72B4278}"/>
              </a:ext>
            </a:extLst>
          </p:cNvPr>
          <p:cNvSpPr txBox="1">
            <a:spLocks noChangeArrowheads="1"/>
          </p:cNvSpPr>
          <p:nvPr/>
        </p:nvSpPr>
        <p:spPr bwMode="auto">
          <a:xfrm>
            <a:off x="9542780" y="702156"/>
            <a:ext cx="2212340" cy="4130675"/>
          </a:xfrm>
          <a:prstGeom prst="rect">
            <a:avLst/>
          </a:prstGeom>
          <a:solidFill>
            <a:schemeClr val="bg1">
              <a:lumMod val="75000"/>
            </a:schemeClr>
          </a:solidFill>
          <a:ln w="9525">
            <a:noFill/>
            <a:miter lim="800000"/>
            <a:headEnd/>
            <a:tailEnd/>
          </a:ln>
        </p:spPr>
        <p:txBody>
          <a:bodyPr rot="0" vert="horz" wrap="square" lIns="91440" tIns="45720" rIns="91440" bIns="45720" anchor="t" anchorCtr="0">
            <a:spAutoFit/>
          </a:bodyPr>
          <a:lstStyle/>
          <a:p>
            <a:r>
              <a:rPr lang="en-NZ" sz="1200" b="1" i="1" dirty="0">
                <a:effectLst/>
                <a:latin typeface="Times New Roman" panose="02020603050405020304" pitchFamily="18" charset="0"/>
                <a:ea typeface="Times New Roman" panose="02020603050405020304" pitchFamily="18" charset="0"/>
              </a:rPr>
              <a:t>The Southern Cross</a:t>
            </a:r>
            <a:endParaRPr lang="en-NZ" sz="1200" dirty="0">
              <a:effectLst/>
              <a:latin typeface="Times New Roman" panose="02020603050405020304" pitchFamily="18" charset="0"/>
              <a:ea typeface="Times New Roman" panose="02020603050405020304" pitchFamily="18" charset="0"/>
            </a:endParaRPr>
          </a:p>
          <a:p>
            <a:r>
              <a:rPr lang="en-NZ" sz="1200" b="1" i="1" dirty="0">
                <a:effectLst/>
                <a:latin typeface="Times New Roman" panose="02020603050405020304" pitchFamily="18" charset="0"/>
                <a:ea typeface="Times New Roman" panose="02020603050405020304" pitchFamily="18" charset="0"/>
              </a:rPr>
              <a:t>7</a:t>
            </a:r>
            <a:r>
              <a:rPr lang="en-NZ" sz="1200" b="1" i="1" baseline="30000" dirty="0">
                <a:effectLst/>
                <a:latin typeface="Times New Roman" panose="02020603050405020304" pitchFamily="18" charset="0"/>
                <a:ea typeface="Times New Roman" panose="02020603050405020304" pitchFamily="18" charset="0"/>
              </a:rPr>
              <a:t>th</a:t>
            </a:r>
            <a:r>
              <a:rPr lang="en-NZ" sz="1200" b="1" i="1" dirty="0">
                <a:effectLst/>
                <a:latin typeface="Times New Roman" panose="02020603050405020304" pitchFamily="18" charset="0"/>
                <a:ea typeface="Times New Roman" panose="02020603050405020304" pitchFamily="18" charset="0"/>
              </a:rPr>
              <a:t> April 1900</a:t>
            </a:r>
            <a:endParaRPr lang="en-NZ" sz="1200" dirty="0">
              <a:effectLst/>
              <a:latin typeface="Times New Roman" panose="02020603050405020304" pitchFamily="18" charset="0"/>
              <a:ea typeface="Times New Roman" panose="02020603050405020304" pitchFamily="18" charset="0"/>
            </a:endParaRPr>
          </a:p>
          <a:p>
            <a:r>
              <a:rPr lang="en-NZ" sz="1200" dirty="0">
                <a:effectLst/>
                <a:latin typeface="Times New Roman" panose="02020603050405020304" pitchFamily="18" charset="0"/>
                <a:ea typeface="Times New Roman" panose="02020603050405020304" pitchFamily="18" charset="0"/>
              </a:rPr>
              <a:t>    The sample uniform adopted by the </a:t>
            </a:r>
            <a:r>
              <a:rPr lang="en-NZ" sz="1200" dirty="0" err="1">
                <a:effectLst/>
                <a:latin typeface="Times New Roman" panose="02020603050405020304" pitchFamily="18" charset="0"/>
                <a:ea typeface="Times New Roman" panose="02020603050405020304" pitchFamily="18" charset="0"/>
              </a:rPr>
              <a:t>Awarua</a:t>
            </a:r>
            <a:r>
              <a:rPr lang="en-NZ" sz="1200" dirty="0">
                <a:effectLst/>
                <a:latin typeface="Times New Roman" panose="02020603050405020304" pitchFamily="18" charset="0"/>
                <a:ea typeface="Times New Roman" panose="02020603050405020304" pitchFamily="18" charset="0"/>
              </a:rPr>
              <a:t> Rifles worn by Col-</a:t>
            </a:r>
            <a:r>
              <a:rPr lang="en-NZ" sz="1200" dirty="0" err="1">
                <a:effectLst/>
                <a:latin typeface="Times New Roman" panose="02020603050405020304" pitchFamily="18" charset="0"/>
                <a:ea typeface="Times New Roman" panose="02020603050405020304" pitchFamily="18" charset="0"/>
              </a:rPr>
              <a:t>Sergt</a:t>
            </a:r>
            <a:r>
              <a:rPr lang="en-NZ" sz="1200" dirty="0">
                <a:effectLst/>
                <a:latin typeface="Times New Roman" panose="02020603050405020304" pitchFamily="18" charset="0"/>
                <a:ea typeface="Times New Roman" panose="02020603050405020304" pitchFamily="18" charset="0"/>
              </a:rPr>
              <a:t>. Mair at last Friday’s parade was the subject of very favourable comment by members and onlookers alike. It differs from that of the </a:t>
            </a:r>
            <a:r>
              <a:rPr lang="en-NZ" sz="1200" dirty="0" err="1">
                <a:effectLst/>
                <a:latin typeface="Times New Roman" panose="02020603050405020304" pitchFamily="18" charset="0"/>
                <a:ea typeface="Times New Roman" panose="02020603050405020304" pitchFamily="18" charset="0"/>
              </a:rPr>
              <a:t>Oretis</a:t>
            </a:r>
            <a:r>
              <a:rPr lang="en-NZ" sz="1200" dirty="0">
                <a:effectLst/>
                <a:latin typeface="Times New Roman" panose="02020603050405020304" pitchFamily="18" charset="0"/>
                <a:ea typeface="Times New Roman" panose="02020603050405020304" pitchFamily="18" charset="0"/>
              </a:rPr>
              <a:t> in being darker colour, while pleats on the tunic pockets, and maroon cuffs are added, and certainly improve the appearance of the dress as a whole. The New Zealand Clothing Factory Co. are the makers, and if the fitting of the company is a good as that submitted, members should be satisfied with the result. The corps expects to equip all those attending the Easter camp with the new uniform.</a:t>
            </a:r>
          </a:p>
        </p:txBody>
      </p:sp>
    </p:spTree>
    <p:extLst>
      <p:ext uri="{BB962C8B-B14F-4D97-AF65-F5344CB8AC3E}">
        <p14:creationId xmlns:p14="http://schemas.microsoft.com/office/powerpoint/2010/main" val="52601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FEDB3-1920-4F46-B68B-4F4805AE21E3}"/>
              </a:ext>
            </a:extLst>
          </p:cNvPr>
          <p:cNvSpPr>
            <a:spLocks noGrp="1"/>
          </p:cNvSpPr>
          <p:nvPr>
            <p:ph type="title"/>
          </p:nvPr>
        </p:nvSpPr>
        <p:spPr/>
        <p:txBody>
          <a:bodyPr/>
          <a:lstStyle/>
          <a:p>
            <a:r>
              <a:rPr lang="en-NZ" dirty="0"/>
              <a:t>Early New Zealand</a:t>
            </a:r>
          </a:p>
        </p:txBody>
      </p:sp>
      <p:sp>
        <p:nvSpPr>
          <p:cNvPr id="3" name="Content Placeholder 2">
            <a:extLst>
              <a:ext uri="{FF2B5EF4-FFF2-40B4-BE49-F238E27FC236}">
                <a16:creationId xmlns:a16="http://schemas.microsoft.com/office/drawing/2014/main" id="{FEB24351-E372-44CB-9030-EC4CA661E9E7}"/>
              </a:ext>
            </a:extLst>
          </p:cNvPr>
          <p:cNvSpPr>
            <a:spLocks noGrp="1"/>
          </p:cNvSpPr>
          <p:nvPr>
            <p:ph idx="1"/>
          </p:nvPr>
        </p:nvSpPr>
        <p:spPr/>
        <p:txBody>
          <a:bodyPr/>
          <a:lstStyle/>
          <a:p>
            <a:r>
              <a:rPr lang="en-NZ" dirty="0"/>
              <a:t>Divided up into small centres.</a:t>
            </a:r>
          </a:p>
          <a:p>
            <a:r>
              <a:rPr lang="en-NZ" dirty="0"/>
              <a:t>Very few roads outside the town centres.</a:t>
            </a:r>
          </a:p>
          <a:p>
            <a:r>
              <a:rPr lang="en-NZ" dirty="0"/>
              <a:t>The towns were still developing their commerce.</a:t>
            </a:r>
          </a:p>
          <a:p>
            <a:r>
              <a:rPr lang="en-NZ" dirty="0"/>
              <a:t>Most travel was undertaken by ship.</a:t>
            </a:r>
          </a:p>
          <a:p>
            <a:r>
              <a:rPr lang="en-NZ" dirty="0"/>
              <a:t>Sometimes it was easier to travel and trade with Melbourne, Sydney and Hobart.</a:t>
            </a:r>
          </a:p>
          <a:p>
            <a:endParaRPr lang="en-NZ" dirty="0"/>
          </a:p>
        </p:txBody>
      </p:sp>
    </p:spTree>
    <p:extLst>
      <p:ext uri="{BB962C8B-B14F-4D97-AF65-F5344CB8AC3E}">
        <p14:creationId xmlns:p14="http://schemas.microsoft.com/office/powerpoint/2010/main" val="1434463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1699D-25D5-450C-8546-7F45E60C082E}"/>
              </a:ext>
            </a:extLst>
          </p:cNvPr>
          <p:cNvSpPr>
            <a:spLocks noGrp="1"/>
          </p:cNvSpPr>
          <p:nvPr>
            <p:ph type="title"/>
          </p:nvPr>
        </p:nvSpPr>
        <p:spPr/>
        <p:txBody>
          <a:bodyPr/>
          <a:lstStyle/>
          <a:p>
            <a:r>
              <a:rPr lang="en-NZ" dirty="0"/>
              <a:t>The Language of the book</a:t>
            </a:r>
          </a:p>
        </p:txBody>
      </p:sp>
      <p:sp>
        <p:nvSpPr>
          <p:cNvPr id="3" name="Content Placeholder 2">
            <a:extLst>
              <a:ext uri="{FF2B5EF4-FFF2-40B4-BE49-F238E27FC236}">
                <a16:creationId xmlns:a16="http://schemas.microsoft.com/office/drawing/2014/main" id="{915B61B0-CF95-42BE-B3AD-4416BACE0BB5}"/>
              </a:ext>
            </a:extLst>
          </p:cNvPr>
          <p:cNvSpPr>
            <a:spLocks noGrp="1"/>
          </p:cNvSpPr>
          <p:nvPr>
            <p:ph idx="1"/>
          </p:nvPr>
        </p:nvSpPr>
        <p:spPr/>
        <p:txBody>
          <a:bodyPr/>
          <a:lstStyle/>
          <a:p>
            <a:r>
              <a:rPr lang="en-NZ" dirty="0"/>
              <a:t>The Dress Regulations were written in a grammar and comprehension style that is foreign to most of us today.</a:t>
            </a:r>
          </a:p>
          <a:p>
            <a:r>
              <a:rPr lang="en-NZ" dirty="0"/>
              <a:t>The Dress Regulations were meant for the people of the time.</a:t>
            </a:r>
          </a:p>
          <a:p>
            <a:r>
              <a:rPr lang="en-NZ" dirty="0"/>
              <a:t>The Dress Regulations are not a date of introduction of an item but a collection of the latest patterns and ideas from the previous period.</a:t>
            </a:r>
          </a:p>
        </p:txBody>
      </p:sp>
    </p:spTree>
    <p:extLst>
      <p:ext uri="{BB962C8B-B14F-4D97-AF65-F5344CB8AC3E}">
        <p14:creationId xmlns:p14="http://schemas.microsoft.com/office/powerpoint/2010/main" val="2186979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41D3-61D6-4D2E-A9C2-4D8A4352C54B}"/>
              </a:ext>
            </a:extLst>
          </p:cNvPr>
          <p:cNvSpPr>
            <a:spLocks noGrp="1"/>
          </p:cNvSpPr>
          <p:nvPr>
            <p:ph type="title"/>
          </p:nvPr>
        </p:nvSpPr>
        <p:spPr/>
        <p:txBody>
          <a:bodyPr/>
          <a:lstStyle/>
          <a:p>
            <a:r>
              <a:rPr lang="en-NZ" dirty="0"/>
              <a:t>Corruption of the Grammar and meaning</a:t>
            </a:r>
          </a:p>
        </p:txBody>
      </p:sp>
      <p:sp>
        <p:nvSpPr>
          <p:cNvPr id="3" name="Content Placeholder 2">
            <a:extLst>
              <a:ext uri="{FF2B5EF4-FFF2-40B4-BE49-F238E27FC236}">
                <a16:creationId xmlns:a16="http://schemas.microsoft.com/office/drawing/2014/main" id="{00FB9DE8-A5CB-461C-B82E-F637C52C0590}"/>
              </a:ext>
            </a:extLst>
          </p:cNvPr>
          <p:cNvSpPr>
            <a:spLocks noGrp="1"/>
          </p:cNvSpPr>
          <p:nvPr>
            <p:ph idx="1"/>
          </p:nvPr>
        </p:nvSpPr>
        <p:spPr/>
        <p:txBody>
          <a:bodyPr/>
          <a:lstStyle/>
          <a:p>
            <a:r>
              <a:rPr lang="en-NZ" dirty="0"/>
              <a:t>The Dress Regulations have already been written so there is no point re writing them. </a:t>
            </a:r>
          </a:p>
          <a:p>
            <a:r>
              <a:rPr lang="en-NZ" dirty="0"/>
              <a:t>The words and language has already been set so there is no point re defining them.</a:t>
            </a:r>
          </a:p>
          <a:p>
            <a:r>
              <a:rPr lang="en-NZ" dirty="0"/>
              <a:t>In today society words have crept in and corrupted the language of the Dress Regulations. This leads to confusion and misunderstanding and by some, glamorisation of an item.</a:t>
            </a:r>
          </a:p>
        </p:txBody>
      </p:sp>
    </p:spTree>
    <p:extLst>
      <p:ext uri="{BB962C8B-B14F-4D97-AF65-F5344CB8AC3E}">
        <p14:creationId xmlns:p14="http://schemas.microsoft.com/office/powerpoint/2010/main" val="1219100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1124</Words>
  <Application>Microsoft Office PowerPoint</Application>
  <PresentationFormat>Widescreen</PresentationFormat>
  <Paragraphs>78</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New Zealand Dress Regulations 1852-1909</vt:lpstr>
      <vt:lpstr>About ME</vt:lpstr>
      <vt:lpstr>WHY the Dress Regulations?</vt:lpstr>
      <vt:lpstr>The book</vt:lpstr>
      <vt:lpstr>Militia, Volunteer, Constabulary and Permanent Forces</vt:lpstr>
      <vt:lpstr>Newspaper clippings</vt:lpstr>
      <vt:lpstr>Early New Zealand</vt:lpstr>
      <vt:lpstr>The Language of the book</vt:lpstr>
      <vt:lpstr>Corruption of the Grammar and meaning</vt:lpstr>
      <vt:lpstr>  Commonly used words that have no place in the Dress Regulations of the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Zealand Dress Regulations 1852-1909</dc:title>
  <dc:creator>Lisa O'Sullivan</dc:creator>
  <cp:lastModifiedBy>Lisa O'Sullivan</cp:lastModifiedBy>
  <cp:revision>1</cp:revision>
  <dcterms:created xsi:type="dcterms:W3CDTF">2021-06-14T01:15:57Z</dcterms:created>
  <dcterms:modified xsi:type="dcterms:W3CDTF">2021-06-14T01:21:23Z</dcterms:modified>
</cp:coreProperties>
</file>