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8" r:id="rId10"/>
    <p:sldId id="298" r:id="rId11"/>
    <p:sldId id="265" r:id="rId12"/>
    <p:sldId id="279" r:id="rId13"/>
    <p:sldId id="266" r:id="rId14"/>
    <p:sldId id="283" r:id="rId15"/>
    <p:sldId id="297" r:id="rId16"/>
    <p:sldId id="299" r:id="rId17"/>
    <p:sldId id="269" r:id="rId18"/>
    <p:sldId id="293" r:id="rId19"/>
    <p:sldId id="270" r:id="rId20"/>
    <p:sldId id="271" r:id="rId21"/>
    <p:sldId id="272" r:id="rId22"/>
    <p:sldId id="273" r:id="rId23"/>
    <p:sldId id="274" r:id="rId24"/>
    <p:sldId id="300" r:id="rId25"/>
    <p:sldId id="275" r:id="rId26"/>
    <p:sldId id="285" r:id="rId27"/>
    <p:sldId id="296" r:id="rId28"/>
    <p:sldId id="290" r:id="rId29"/>
    <p:sldId id="278" r:id="rId30"/>
    <p:sldId id="286" r:id="rId31"/>
    <p:sldId id="277"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28"/>
    <p:restoredTop sz="94753"/>
  </p:normalViewPr>
  <p:slideViewPr>
    <p:cSldViewPr snapToGrid="0" snapToObjects="1">
      <p:cViewPr varScale="1">
        <p:scale>
          <a:sx n="94" d="100"/>
          <a:sy n="94" d="100"/>
        </p:scale>
        <p:origin x="232"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1786B-AF4B-0C4A-A502-3827F059F8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46EAA-5123-8A49-A369-3AB8FE12D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0F268A-188E-C04D-B47D-764338C26EF4}"/>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5" name="Footer Placeholder 4">
            <a:extLst>
              <a:ext uri="{FF2B5EF4-FFF2-40B4-BE49-F238E27FC236}">
                <a16:creationId xmlns:a16="http://schemas.microsoft.com/office/drawing/2014/main" id="{A7A73DCB-F5B3-8E44-A3EA-6573E6C6F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13A3F-9B57-F74A-94A9-EB82AFC681E7}"/>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588072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E6F3-6962-BB4D-B1E3-941D2EA77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04811-B88F-4544-8681-7842DF35B4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B60E6-BB54-6349-BE76-FE4C8566B27E}"/>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5" name="Footer Placeholder 4">
            <a:extLst>
              <a:ext uri="{FF2B5EF4-FFF2-40B4-BE49-F238E27FC236}">
                <a16:creationId xmlns:a16="http://schemas.microsoft.com/office/drawing/2014/main" id="{93F8897D-963B-FA47-B061-E269761AB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B5275-0F1B-D94F-9665-0A589E94E82D}"/>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2601180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83EF8-7ACE-F24A-8E33-A7DEE58D0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EB06B-6302-1640-B526-767D8C8B22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544CC-64BC-6540-A8D4-667E0758FED6}"/>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5" name="Footer Placeholder 4">
            <a:extLst>
              <a:ext uri="{FF2B5EF4-FFF2-40B4-BE49-F238E27FC236}">
                <a16:creationId xmlns:a16="http://schemas.microsoft.com/office/drawing/2014/main" id="{EAABB910-4B96-5B4E-95EA-8092173D2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DAFB8-B2DB-DB4D-95D2-3476CF0CE751}"/>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345915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4525-38DF-934A-BD1A-C2EFBFCDA3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F0F07-F667-8B48-A968-AF5B6FC482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2603E-1F68-7744-9E15-8C9088452CDA}"/>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5" name="Footer Placeholder 4">
            <a:extLst>
              <a:ext uri="{FF2B5EF4-FFF2-40B4-BE49-F238E27FC236}">
                <a16:creationId xmlns:a16="http://schemas.microsoft.com/office/drawing/2014/main" id="{6341DFBD-2474-B64B-90E4-666000361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D6DA-80B6-1B45-93D2-DD8C0FD25BAB}"/>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222987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131-4793-BD4D-9D0E-006A6BEFF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523906-6F6C-8E4D-AC3F-D8D2411EE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E8D2A7-5C45-2245-B22D-981743A1FC25}"/>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5" name="Footer Placeholder 4">
            <a:extLst>
              <a:ext uri="{FF2B5EF4-FFF2-40B4-BE49-F238E27FC236}">
                <a16:creationId xmlns:a16="http://schemas.microsoft.com/office/drawing/2014/main" id="{47B99318-5FE3-BE41-8DF7-584F00E91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55573-4041-8E4A-86D4-8557277C31F1}"/>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217089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4444-4149-5D41-BF3D-9034BD3DD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73506-D5C4-4343-BE92-EDC6BF6D2F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A808D0-9809-7945-A29E-8FE419D72A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54ABED-35EA-9D4D-8E9D-DD20E4FF141D}"/>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6" name="Footer Placeholder 5">
            <a:extLst>
              <a:ext uri="{FF2B5EF4-FFF2-40B4-BE49-F238E27FC236}">
                <a16:creationId xmlns:a16="http://schemas.microsoft.com/office/drawing/2014/main" id="{E11BB1E6-573B-0749-9421-413CB3E3C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471D89-AB29-F644-92A8-6052A7FA8A84}"/>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207356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4189-1132-7045-9815-64ABBCD8BC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ED5CD-55CB-CD4E-961A-F8AD538226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7B5E8A-803D-914B-B85F-852B199A5F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1B31B-002C-1347-9F46-8FA091CB4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175C6F-F49C-0B4D-B82E-FAA5D81B07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B79466-D270-7341-B10D-EF949F08A612}"/>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8" name="Footer Placeholder 7">
            <a:extLst>
              <a:ext uri="{FF2B5EF4-FFF2-40B4-BE49-F238E27FC236}">
                <a16:creationId xmlns:a16="http://schemas.microsoft.com/office/drawing/2014/main" id="{E95603DA-6853-6F44-89C9-5B4A6EF1A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2EFB83-0112-BD40-815C-D787DC8F7273}"/>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206583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239B-76A9-FE48-B42E-01B566A250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9B1DD7-07BD-DD4E-B09F-2EA7ED9C0568}"/>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4" name="Footer Placeholder 3">
            <a:extLst>
              <a:ext uri="{FF2B5EF4-FFF2-40B4-BE49-F238E27FC236}">
                <a16:creationId xmlns:a16="http://schemas.microsoft.com/office/drawing/2014/main" id="{C705083D-8014-264C-AAAC-FE8121FA90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0274A-69C0-D945-9EBA-4A348C3B773B}"/>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394461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0B4F6-5123-DB41-8224-EE4369A18393}"/>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3" name="Footer Placeholder 2">
            <a:extLst>
              <a:ext uri="{FF2B5EF4-FFF2-40B4-BE49-F238E27FC236}">
                <a16:creationId xmlns:a16="http://schemas.microsoft.com/office/drawing/2014/main" id="{1F7E954B-0BA7-7540-99C4-6EE300CA11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B422D7-0713-8349-9B68-17AEBC0915BC}"/>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166655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9958-C5DF-BA4D-B396-B596AFA02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428647-8897-1D49-977A-C215D2188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4F8F01-7F26-2547-9373-3FA195D86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69B213-F031-404A-92FF-72E725E571CA}"/>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6" name="Footer Placeholder 5">
            <a:extLst>
              <a:ext uri="{FF2B5EF4-FFF2-40B4-BE49-F238E27FC236}">
                <a16:creationId xmlns:a16="http://schemas.microsoft.com/office/drawing/2014/main" id="{E568AC42-6CFC-3F41-A186-35EEF1ECB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1CB63-8073-6A4D-B79D-543C99C97087}"/>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90209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3303-0E61-CF4A-BDEB-EE4AC5FCB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B35A03-20FC-BA4F-B9BE-871DC3D8BC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85202-3E65-DE40-94E1-8FF1FD55E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CCB0ED-CC0D-2D4D-8E35-6C5CF85B7B56}"/>
              </a:ext>
            </a:extLst>
          </p:cNvPr>
          <p:cNvSpPr>
            <a:spLocks noGrp="1"/>
          </p:cNvSpPr>
          <p:nvPr>
            <p:ph type="dt" sz="half" idx="10"/>
          </p:nvPr>
        </p:nvSpPr>
        <p:spPr/>
        <p:txBody>
          <a:bodyPr/>
          <a:lstStyle/>
          <a:p>
            <a:fld id="{67857325-7097-E246-B56B-B103F63462E3}" type="datetimeFigureOut">
              <a:rPr lang="en-US" smtClean="0"/>
              <a:t>11/11/20</a:t>
            </a:fld>
            <a:endParaRPr lang="en-US"/>
          </a:p>
        </p:txBody>
      </p:sp>
      <p:sp>
        <p:nvSpPr>
          <p:cNvPr id="6" name="Footer Placeholder 5">
            <a:extLst>
              <a:ext uri="{FF2B5EF4-FFF2-40B4-BE49-F238E27FC236}">
                <a16:creationId xmlns:a16="http://schemas.microsoft.com/office/drawing/2014/main" id="{405C8E5E-0C09-6841-9E08-4B4CE436A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61D38-C416-6F41-8A75-BA8A68286DF4}"/>
              </a:ext>
            </a:extLst>
          </p:cNvPr>
          <p:cNvSpPr>
            <a:spLocks noGrp="1"/>
          </p:cNvSpPr>
          <p:nvPr>
            <p:ph type="sldNum" sz="quarter" idx="12"/>
          </p:nvPr>
        </p:nvSpPr>
        <p:spPr/>
        <p:txBody>
          <a:bodyPr/>
          <a:lstStyle/>
          <a:p>
            <a:fld id="{A24B588A-9190-D845-BB84-F5497082F002}" type="slidenum">
              <a:rPr lang="en-US" smtClean="0"/>
              <a:t>‹#›</a:t>
            </a:fld>
            <a:endParaRPr lang="en-US"/>
          </a:p>
        </p:txBody>
      </p:sp>
    </p:spTree>
    <p:extLst>
      <p:ext uri="{BB962C8B-B14F-4D97-AF65-F5344CB8AC3E}">
        <p14:creationId xmlns:p14="http://schemas.microsoft.com/office/powerpoint/2010/main" val="3179372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BACD0-969A-7146-8072-5EE2EE515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23F6F9-76FF-A74B-A3C3-C4BB768BB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E08C4-0804-CE42-A2B0-1F5A7E9F5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57325-7097-E246-B56B-B103F63462E3}" type="datetimeFigureOut">
              <a:rPr lang="en-US" smtClean="0"/>
              <a:t>11/11/20</a:t>
            </a:fld>
            <a:endParaRPr lang="en-US"/>
          </a:p>
        </p:txBody>
      </p:sp>
      <p:sp>
        <p:nvSpPr>
          <p:cNvPr id="5" name="Footer Placeholder 4">
            <a:extLst>
              <a:ext uri="{FF2B5EF4-FFF2-40B4-BE49-F238E27FC236}">
                <a16:creationId xmlns:a16="http://schemas.microsoft.com/office/drawing/2014/main" id="{328160F6-8204-B848-9C81-FD9759E65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3226FC-47B4-324F-B279-E90C1EF21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B588A-9190-D845-BB84-F5497082F002}" type="slidenum">
              <a:rPr lang="en-US" smtClean="0"/>
              <a:t>‹#›</a:t>
            </a:fld>
            <a:endParaRPr lang="en-US"/>
          </a:p>
        </p:txBody>
      </p:sp>
    </p:spTree>
    <p:extLst>
      <p:ext uri="{BB962C8B-B14F-4D97-AF65-F5344CB8AC3E}">
        <p14:creationId xmlns:p14="http://schemas.microsoft.com/office/powerpoint/2010/main" val="2343588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6963-C365-E34E-8073-D43E424CE385}"/>
              </a:ext>
            </a:extLst>
          </p:cNvPr>
          <p:cNvSpPr>
            <a:spLocks noGrp="1"/>
          </p:cNvSpPr>
          <p:nvPr>
            <p:ph type="ctrTitle"/>
          </p:nvPr>
        </p:nvSpPr>
        <p:spPr>
          <a:xfrm>
            <a:off x="1524000" y="228601"/>
            <a:ext cx="9144000" cy="1600200"/>
          </a:xfrm>
        </p:spPr>
        <p:txBody>
          <a:bodyPr>
            <a:normAutofit fontScale="90000"/>
          </a:bodyPr>
          <a:lstStyle/>
          <a:p>
            <a:r>
              <a:rPr lang="en-US" dirty="0"/>
              <a:t>Korea: Perspectives on a 70-year War</a:t>
            </a:r>
          </a:p>
        </p:txBody>
      </p:sp>
      <p:sp>
        <p:nvSpPr>
          <p:cNvPr id="3" name="Subtitle 2">
            <a:extLst>
              <a:ext uri="{FF2B5EF4-FFF2-40B4-BE49-F238E27FC236}">
                <a16:creationId xmlns:a16="http://schemas.microsoft.com/office/drawing/2014/main" id="{E2E066E9-194C-934F-B8BF-B97A7BEE4D4B}"/>
              </a:ext>
            </a:extLst>
          </p:cNvPr>
          <p:cNvSpPr>
            <a:spLocks noGrp="1"/>
          </p:cNvSpPr>
          <p:nvPr>
            <p:ph type="subTitle" idx="1"/>
          </p:nvPr>
        </p:nvSpPr>
        <p:spPr>
          <a:xfrm>
            <a:off x="1195387" y="2000250"/>
            <a:ext cx="9144000" cy="4614863"/>
          </a:xfrm>
        </p:spPr>
        <p:txBody>
          <a:bodyPr/>
          <a:lstStyle/>
          <a:p>
            <a:endParaRPr lang="en-US" dirty="0"/>
          </a:p>
        </p:txBody>
      </p:sp>
      <p:pic>
        <p:nvPicPr>
          <p:cNvPr id="5" name="Picture 4">
            <a:extLst>
              <a:ext uri="{FF2B5EF4-FFF2-40B4-BE49-F238E27FC236}">
                <a16:creationId xmlns:a16="http://schemas.microsoft.com/office/drawing/2014/main" id="{5B91D8BC-9611-5D44-86FA-C4857823F747}"/>
              </a:ext>
            </a:extLst>
          </p:cNvPr>
          <p:cNvPicPr>
            <a:picLocks noChangeAspect="1"/>
          </p:cNvPicPr>
          <p:nvPr/>
        </p:nvPicPr>
        <p:blipFill>
          <a:blip r:embed="rId2"/>
          <a:stretch>
            <a:fillRect/>
          </a:stretch>
        </p:blipFill>
        <p:spPr>
          <a:xfrm>
            <a:off x="2071688" y="2000250"/>
            <a:ext cx="8267699" cy="4614863"/>
          </a:xfrm>
          <a:prstGeom prst="rect">
            <a:avLst/>
          </a:prstGeom>
        </p:spPr>
      </p:pic>
    </p:spTree>
    <p:extLst>
      <p:ext uri="{BB962C8B-B14F-4D97-AF65-F5344CB8AC3E}">
        <p14:creationId xmlns:p14="http://schemas.microsoft.com/office/powerpoint/2010/main" val="1547051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612C-D524-B542-80D9-3A845D2E7B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07493D2-E89C-7846-87A5-D3B840AA1A6F}"/>
              </a:ext>
            </a:extLst>
          </p:cNvPr>
          <p:cNvPicPr>
            <a:picLocks noGrp="1" noChangeAspect="1"/>
          </p:cNvPicPr>
          <p:nvPr>
            <p:ph idx="1"/>
          </p:nvPr>
        </p:nvPicPr>
        <p:blipFill>
          <a:blip r:embed="rId2"/>
          <a:stretch>
            <a:fillRect/>
          </a:stretch>
        </p:blipFill>
        <p:spPr>
          <a:xfrm>
            <a:off x="0" y="0"/>
            <a:ext cx="12192000" cy="6743700"/>
          </a:xfrm>
        </p:spPr>
      </p:pic>
    </p:spTree>
    <p:extLst>
      <p:ext uri="{BB962C8B-B14F-4D97-AF65-F5344CB8AC3E}">
        <p14:creationId xmlns:p14="http://schemas.microsoft.com/office/powerpoint/2010/main" val="373973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9F4C-87A8-2943-ABBB-87A0D75B0F43}"/>
              </a:ext>
            </a:extLst>
          </p:cNvPr>
          <p:cNvSpPr>
            <a:spLocks noGrp="1"/>
          </p:cNvSpPr>
          <p:nvPr>
            <p:ph type="title"/>
          </p:nvPr>
        </p:nvSpPr>
        <p:spPr>
          <a:xfrm>
            <a:off x="838200" y="365126"/>
            <a:ext cx="10515600" cy="729384"/>
          </a:xfrm>
        </p:spPr>
        <p:txBody>
          <a:bodyPr/>
          <a:lstStyle/>
          <a:p>
            <a:r>
              <a:rPr lang="en-US" dirty="0"/>
              <a:t>NEW ZEALAND’s RESPONSE</a:t>
            </a:r>
          </a:p>
        </p:txBody>
      </p:sp>
      <p:sp>
        <p:nvSpPr>
          <p:cNvPr id="3" name="Content Placeholder 2">
            <a:extLst>
              <a:ext uri="{FF2B5EF4-FFF2-40B4-BE49-F238E27FC236}">
                <a16:creationId xmlns:a16="http://schemas.microsoft.com/office/drawing/2014/main" id="{4AB973DF-7896-914B-A943-E38953144983}"/>
              </a:ext>
            </a:extLst>
          </p:cNvPr>
          <p:cNvSpPr>
            <a:spLocks noGrp="1"/>
          </p:cNvSpPr>
          <p:nvPr>
            <p:ph idx="1"/>
          </p:nvPr>
        </p:nvSpPr>
        <p:spPr>
          <a:xfrm>
            <a:off x="838199" y="1579419"/>
            <a:ext cx="10515601" cy="4635644"/>
          </a:xfrm>
        </p:spPr>
        <p:txBody>
          <a:bodyPr>
            <a:normAutofit/>
          </a:bodyPr>
          <a:lstStyle/>
          <a:p>
            <a:r>
              <a:rPr lang="en-US" dirty="0"/>
              <a:t>Sixteen members agreed to send forces to Korea</a:t>
            </a:r>
          </a:p>
          <a:p>
            <a:r>
              <a:rPr lang="en-US" dirty="0"/>
              <a:t>New Zealand decided to send two frigates on 28 June (left on 3 July)</a:t>
            </a:r>
          </a:p>
          <a:p>
            <a:r>
              <a:rPr lang="en-US" dirty="0"/>
              <a:t>New Zealand offered a 1000-strong ground force on 26 July (</a:t>
            </a:r>
            <a:r>
              <a:rPr lang="en-US" dirty="0" err="1"/>
              <a:t>Kayforce</a:t>
            </a:r>
            <a:r>
              <a:rPr lang="en-US" dirty="0"/>
              <a:t> left on 10 December)</a:t>
            </a:r>
          </a:p>
          <a:p>
            <a:r>
              <a:rPr lang="en-US" dirty="0"/>
              <a:t>Importance of British decisions to New Zealand’s response</a:t>
            </a:r>
          </a:p>
          <a:p>
            <a:r>
              <a:rPr lang="en-US" dirty="0"/>
              <a:t>Frigates became part of a British frigate squadron and the ground force (mainly an artillery regiment) became part of a British Commonwealth brigade</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814839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55A4-7220-2C45-9D2E-44F9320C79D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AF777F7-EE84-C14E-A993-9915C1126064}"/>
              </a:ext>
            </a:extLst>
          </p:cNvPr>
          <p:cNvPicPr>
            <a:picLocks noGrp="1" noChangeAspect="1"/>
          </p:cNvPicPr>
          <p:nvPr>
            <p:ph idx="1"/>
          </p:nvPr>
        </p:nvPicPr>
        <p:blipFill>
          <a:blip r:embed="rId2"/>
          <a:stretch>
            <a:fillRect/>
          </a:stretch>
        </p:blipFill>
        <p:spPr>
          <a:xfrm>
            <a:off x="715369" y="777189"/>
            <a:ext cx="9847998" cy="6189608"/>
          </a:xfrm>
          <a:prstGeom prst="rect">
            <a:avLst/>
          </a:prstGeom>
        </p:spPr>
      </p:pic>
    </p:spTree>
    <p:extLst>
      <p:ext uri="{BB962C8B-B14F-4D97-AF65-F5344CB8AC3E}">
        <p14:creationId xmlns:p14="http://schemas.microsoft.com/office/powerpoint/2010/main" val="3702736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7B72-596F-074C-B24C-531B3F722D5B}"/>
              </a:ext>
            </a:extLst>
          </p:cNvPr>
          <p:cNvSpPr>
            <a:spLocks noGrp="1"/>
          </p:cNvSpPr>
          <p:nvPr>
            <p:ph type="title"/>
          </p:nvPr>
        </p:nvSpPr>
        <p:spPr>
          <a:xfrm>
            <a:off x="838200" y="365126"/>
            <a:ext cx="10515600" cy="770948"/>
          </a:xfrm>
        </p:spPr>
        <p:txBody>
          <a:bodyPr/>
          <a:lstStyle/>
          <a:p>
            <a:r>
              <a:rPr lang="en-US" dirty="0"/>
              <a:t>COURSE OF THE WAR</a:t>
            </a:r>
          </a:p>
        </p:txBody>
      </p:sp>
      <p:sp>
        <p:nvSpPr>
          <p:cNvPr id="3" name="Content Placeholder 2">
            <a:extLst>
              <a:ext uri="{FF2B5EF4-FFF2-40B4-BE49-F238E27FC236}">
                <a16:creationId xmlns:a16="http://schemas.microsoft.com/office/drawing/2014/main" id="{3B81EAA3-C591-5A45-BFCE-A352054C7AFB}"/>
              </a:ext>
            </a:extLst>
          </p:cNvPr>
          <p:cNvSpPr>
            <a:spLocks noGrp="1"/>
          </p:cNvSpPr>
          <p:nvPr>
            <p:ph idx="1"/>
          </p:nvPr>
        </p:nvSpPr>
        <p:spPr>
          <a:xfrm>
            <a:off x="838201" y="1260764"/>
            <a:ext cx="6319838" cy="4916199"/>
          </a:xfrm>
        </p:spPr>
        <p:txBody>
          <a:bodyPr>
            <a:normAutofit fontScale="92500" lnSpcReduction="10000"/>
          </a:bodyPr>
          <a:lstStyle/>
          <a:p>
            <a:r>
              <a:rPr lang="en-US" dirty="0"/>
              <a:t>Pusan Perimeter</a:t>
            </a:r>
          </a:p>
          <a:p>
            <a:r>
              <a:rPr lang="en-US" dirty="0"/>
              <a:t>Inchon Landing (NZ frigates involvement)</a:t>
            </a:r>
          </a:p>
          <a:p>
            <a:r>
              <a:rPr lang="en-US" dirty="0"/>
              <a:t>Recapture of Seoul</a:t>
            </a:r>
          </a:p>
          <a:p>
            <a:r>
              <a:rPr lang="en-US" dirty="0"/>
              <a:t>Disintegration of the North Korean Army</a:t>
            </a:r>
          </a:p>
          <a:p>
            <a:r>
              <a:rPr lang="en-US" dirty="0"/>
              <a:t>South Korea liberated after three months</a:t>
            </a:r>
          </a:p>
          <a:p>
            <a:endParaRPr lang="en-US" dirty="0"/>
          </a:p>
          <a:p>
            <a:pPr marL="0" indent="0">
              <a:buNone/>
            </a:pPr>
            <a:r>
              <a:rPr lang="en-US" dirty="0">
                <a:solidFill>
                  <a:srgbClr val="FF0000"/>
                </a:solidFill>
              </a:rPr>
              <a:t>The war should have been over before </a:t>
            </a:r>
            <a:r>
              <a:rPr lang="en-US" dirty="0" err="1">
                <a:solidFill>
                  <a:srgbClr val="FF0000"/>
                </a:solidFill>
              </a:rPr>
              <a:t>Kayforce</a:t>
            </a:r>
            <a:r>
              <a:rPr lang="en-US" dirty="0">
                <a:solidFill>
                  <a:srgbClr val="FF0000"/>
                </a:solidFill>
              </a:rPr>
              <a:t> even finished training.</a:t>
            </a:r>
          </a:p>
          <a:p>
            <a:pPr marL="0" indent="0">
              <a:buNone/>
            </a:pPr>
            <a:endParaRPr lang="en-US" dirty="0">
              <a:solidFill>
                <a:srgbClr val="FF0000"/>
              </a:solidFill>
            </a:endParaRPr>
          </a:p>
          <a:p>
            <a:pPr marL="0" indent="0">
              <a:buNone/>
            </a:pPr>
            <a:r>
              <a:rPr lang="en-US" dirty="0">
                <a:solidFill>
                  <a:srgbClr val="FF0000"/>
                </a:solidFill>
              </a:rPr>
              <a:t>North Korea’s attempt to reunify the peninsula by force had failed.</a:t>
            </a:r>
          </a:p>
          <a:p>
            <a:pPr marL="0" indent="0">
              <a:buNone/>
            </a:pPr>
            <a:endParaRPr lang="en-US" dirty="0"/>
          </a:p>
          <a:p>
            <a:endParaRPr lang="en-US" dirty="0"/>
          </a:p>
        </p:txBody>
      </p:sp>
      <p:pic>
        <p:nvPicPr>
          <p:cNvPr id="5" name="Picture 4">
            <a:extLst>
              <a:ext uri="{FF2B5EF4-FFF2-40B4-BE49-F238E27FC236}">
                <a16:creationId xmlns:a16="http://schemas.microsoft.com/office/drawing/2014/main" id="{C26CF91D-15CA-824E-963D-89426ADF947D}"/>
              </a:ext>
            </a:extLst>
          </p:cNvPr>
          <p:cNvPicPr>
            <a:picLocks noChangeAspect="1"/>
          </p:cNvPicPr>
          <p:nvPr/>
        </p:nvPicPr>
        <p:blipFill>
          <a:blip r:embed="rId2"/>
          <a:stretch>
            <a:fillRect/>
          </a:stretch>
        </p:blipFill>
        <p:spPr>
          <a:xfrm>
            <a:off x="7134225" y="641494"/>
            <a:ext cx="5057775" cy="5868988"/>
          </a:xfrm>
          <a:prstGeom prst="rect">
            <a:avLst/>
          </a:prstGeom>
        </p:spPr>
      </p:pic>
    </p:spTree>
    <p:extLst>
      <p:ext uri="{BB962C8B-B14F-4D97-AF65-F5344CB8AC3E}">
        <p14:creationId xmlns:p14="http://schemas.microsoft.com/office/powerpoint/2010/main" val="97272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Korea 20.jpeg"/>
          <p:cNvPicPr>
            <a:picLocks noGrp="1" noChangeAspect="1"/>
          </p:cNvPicPr>
          <p:nvPr>
            <p:ph idx="1"/>
          </p:nvPr>
        </p:nvPicPr>
        <p:blipFill>
          <a:blip r:embed="rId2">
            <a:extLst>
              <a:ext uri="{28A0092B-C50C-407E-A947-70E740481C1C}">
                <a14:useLocalDpi xmlns:a14="http://schemas.microsoft.com/office/drawing/2010/main" val="0"/>
              </a:ext>
            </a:extLst>
          </a:blip>
          <a:srcRect t="17156" b="17156"/>
          <a:stretch>
            <a:fillRect/>
          </a:stretch>
        </p:blipFill>
        <p:spPr>
          <a:xfrm>
            <a:off x="374073" y="0"/>
            <a:ext cx="10820399" cy="6541802"/>
          </a:xfrm>
        </p:spPr>
      </p:pic>
    </p:spTree>
    <p:extLst>
      <p:ext uri="{BB962C8B-B14F-4D97-AF65-F5344CB8AC3E}">
        <p14:creationId xmlns:p14="http://schemas.microsoft.com/office/powerpoint/2010/main" val="205403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A162-993B-BF4D-962F-DF116A07EE5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35A54B-F324-AB43-9912-55302D3B79E6}"/>
              </a:ext>
            </a:extLst>
          </p:cNvPr>
          <p:cNvPicPr>
            <a:picLocks noGrp="1" noChangeAspect="1"/>
          </p:cNvPicPr>
          <p:nvPr>
            <p:ph idx="1"/>
          </p:nvPr>
        </p:nvPicPr>
        <p:blipFill>
          <a:blip r:embed="rId2"/>
          <a:stretch>
            <a:fillRect/>
          </a:stretch>
        </p:blipFill>
        <p:spPr>
          <a:xfrm>
            <a:off x="838200" y="-757237"/>
            <a:ext cx="10515600" cy="6958012"/>
          </a:xfrm>
        </p:spPr>
      </p:pic>
    </p:spTree>
    <p:extLst>
      <p:ext uri="{BB962C8B-B14F-4D97-AF65-F5344CB8AC3E}">
        <p14:creationId xmlns:p14="http://schemas.microsoft.com/office/powerpoint/2010/main" val="1216054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FBFC-BDAC-414A-A8DB-5E5B26D69C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32BAD23-622D-2D40-BD25-B5D814D2CA45}"/>
              </a:ext>
            </a:extLst>
          </p:cNvPr>
          <p:cNvPicPr>
            <a:picLocks noGrp="1" noChangeAspect="1"/>
          </p:cNvPicPr>
          <p:nvPr>
            <p:ph idx="1"/>
          </p:nvPr>
        </p:nvPicPr>
        <p:blipFill>
          <a:blip r:embed="rId2"/>
          <a:stretch>
            <a:fillRect/>
          </a:stretch>
        </p:blipFill>
        <p:spPr>
          <a:xfrm>
            <a:off x="600075" y="-1"/>
            <a:ext cx="10753725" cy="6958013"/>
          </a:xfrm>
        </p:spPr>
      </p:pic>
    </p:spTree>
    <p:extLst>
      <p:ext uri="{BB962C8B-B14F-4D97-AF65-F5344CB8AC3E}">
        <p14:creationId xmlns:p14="http://schemas.microsoft.com/office/powerpoint/2010/main" val="93440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C47D-FF1D-0B4A-B23E-166299736E91}"/>
              </a:ext>
            </a:extLst>
          </p:cNvPr>
          <p:cNvSpPr>
            <a:spLocks noGrp="1"/>
          </p:cNvSpPr>
          <p:nvPr>
            <p:ph type="title"/>
          </p:nvPr>
        </p:nvSpPr>
        <p:spPr>
          <a:xfrm>
            <a:off x="838200" y="365125"/>
            <a:ext cx="10515600" cy="743239"/>
          </a:xfrm>
        </p:spPr>
        <p:txBody>
          <a:bodyPr/>
          <a:lstStyle/>
          <a:p>
            <a:r>
              <a:rPr lang="en-US" dirty="0"/>
              <a:t>CONSEQUENCES OF TEMPTATION</a:t>
            </a:r>
          </a:p>
        </p:txBody>
      </p:sp>
      <p:sp>
        <p:nvSpPr>
          <p:cNvPr id="3" name="Content Placeholder 2">
            <a:extLst>
              <a:ext uri="{FF2B5EF4-FFF2-40B4-BE49-F238E27FC236}">
                <a16:creationId xmlns:a16="http://schemas.microsoft.com/office/drawing/2014/main" id="{1D71BC37-0825-A348-908E-F4BA8A26B46C}"/>
              </a:ext>
            </a:extLst>
          </p:cNvPr>
          <p:cNvSpPr>
            <a:spLocks noGrp="1"/>
          </p:cNvSpPr>
          <p:nvPr>
            <p:ph idx="1"/>
          </p:nvPr>
        </p:nvSpPr>
        <p:spPr>
          <a:xfrm>
            <a:off x="1042989" y="1357744"/>
            <a:ext cx="5372100" cy="5857443"/>
          </a:xfrm>
        </p:spPr>
        <p:txBody>
          <a:bodyPr>
            <a:normAutofit fontScale="85000" lnSpcReduction="10000"/>
          </a:bodyPr>
          <a:lstStyle/>
          <a:p>
            <a:r>
              <a:rPr lang="en-AU" dirty="0"/>
              <a:t>With North Korean Army in disarray, the US tempted to unify the peninsula by force (UN resolution of 9 October 1950)</a:t>
            </a:r>
          </a:p>
          <a:p>
            <a:r>
              <a:rPr lang="en-NZ" dirty="0"/>
              <a:t>US miscalculation that there would be no opposition. Ignored Chinese warnings</a:t>
            </a:r>
          </a:p>
          <a:p>
            <a:r>
              <a:rPr lang="en-AU" dirty="0"/>
              <a:t>UN Command invasion of North Korea </a:t>
            </a:r>
          </a:p>
          <a:p>
            <a:r>
              <a:rPr lang="en-AU" dirty="0"/>
              <a:t>MacArthur’s home by Christmas offensive on 24 November  </a:t>
            </a:r>
            <a:endParaRPr lang="en-NZ" dirty="0"/>
          </a:p>
          <a:p>
            <a:r>
              <a:rPr lang="en-AU" dirty="0"/>
              <a:t>300,000 Chinese People’s Volunteers in North Korea mount counter-offensive  </a:t>
            </a:r>
            <a:endParaRPr lang="en-NZ" dirty="0"/>
          </a:p>
          <a:p>
            <a:r>
              <a:rPr lang="en-AU" dirty="0"/>
              <a:t>UN bug out. Front stabilised south of Seoul </a:t>
            </a:r>
          </a:p>
          <a:p>
            <a:pPr marL="0" indent="0">
              <a:buNone/>
            </a:pPr>
            <a:r>
              <a:rPr lang="en-US" dirty="0">
                <a:solidFill>
                  <a:srgbClr val="FF0000"/>
                </a:solidFill>
              </a:rPr>
              <a:t>The US attempt to reunify the peninsula by force had failed.</a:t>
            </a:r>
            <a:endParaRPr lang="en-US" dirty="0"/>
          </a:p>
        </p:txBody>
      </p:sp>
      <p:sp>
        <p:nvSpPr>
          <p:cNvPr id="4" name="Rectangle 3">
            <a:extLst>
              <a:ext uri="{FF2B5EF4-FFF2-40B4-BE49-F238E27FC236}">
                <a16:creationId xmlns:a16="http://schemas.microsoft.com/office/drawing/2014/main" id="{E3737431-06A3-594D-8805-8743E8817E46}"/>
              </a:ext>
            </a:extLst>
          </p:cNvPr>
          <p:cNvSpPr/>
          <p:nvPr/>
        </p:nvSpPr>
        <p:spPr>
          <a:xfrm>
            <a:off x="3592494" y="3244334"/>
            <a:ext cx="184731" cy="369332"/>
          </a:xfrm>
          <a:prstGeom prst="rect">
            <a:avLst/>
          </a:prstGeom>
        </p:spPr>
        <p:txBody>
          <a:bodyPr wrap="none">
            <a:spAutoFit/>
          </a:bodyPr>
          <a:lstStyle/>
          <a:p>
            <a:endParaRPr lang="en-NZ" i="1" dirty="0">
              <a:latin typeface="Garamond" panose="02020404030301010803" pitchFamily="18"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89981637-BD02-034E-8FD6-22C5312483B2}"/>
              </a:ext>
            </a:extLst>
          </p:cNvPr>
          <p:cNvPicPr>
            <a:picLocks noChangeAspect="1"/>
          </p:cNvPicPr>
          <p:nvPr/>
        </p:nvPicPr>
        <p:blipFill>
          <a:blip r:embed="rId2"/>
          <a:stretch>
            <a:fillRect/>
          </a:stretch>
        </p:blipFill>
        <p:spPr>
          <a:xfrm>
            <a:off x="6586538" y="1228725"/>
            <a:ext cx="5605462" cy="5757863"/>
          </a:xfrm>
          <a:prstGeom prst="rect">
            <a:avLst/>
          </a:prstGeom>
        </p:spPr>
      </p:pic>
    </p:spTree>
    <p:extLst>
      <p:ext uri="{BB962C8B-B14F-4D97-AF65-F5344CB8AC3E}">
        <p14:creationId xmlns:p14="http://schemas.microsoft.com/office/powerpoint/2010/main" val="240852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0C87-C41D-5241-A6A1-D54062BF43C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8B310B-B427-F74D-AC21-CAA004278118}"/>
              </a:ext>
            </a:extLst>
          </p:cNvPr>
          <p:cNvPicPr>
            <a:picLocks noGrp="1" noChangeAspect="1"/>
          </p:cNvPicPr>
          <p:nvPr>
            <p:ph idx="1"/>
          </p:nvPr>
        </p:nvPicPr>
        <p:blipFill>
          <a:blip r:embed="rId2"/>
          <a:stretch>
            <a:fillRect/>
          </a:stretch>
        </p:blipFill>
        <p:spPr>
          <a:xfrm>
            <a:off x="942975" y="-728663"/>
            <a:ext cx="10410825" cy="7586663"/>
          </a:xfrm>
        </p:spPr>
      </p:pic>
    </p:spTree>
    <p:extLst>
      <p:ext uri="{BB962C8B-B14F-4D97-AF65-F5344CB8AC3E}">
        <p14:creationId xmlns:p14="http://schemas.microsoft.com/office/powerpoint/2010/main" val="3252379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7458-A621-1146-8357-8C2D982553FF}"/>
              </a:ext>
            </a:extLst>
          </p:cNvPr>
          <p:cNvSpPr>
            <a:spLocks noGrp="1"/>
          </p:cNvSpPr>
          <p:nvPr>
            <p:ph type="title"/>
          </p:nvPr>
        </p:nvSpPr>
        <p:spPr>
          <a:xfrm>
            <a:off x="838200" y="365126"/>
            <a:ext cx="10515600" cy="715530"/>
          </a:xfrm>
        </p:spPr>
        <p:txBody>
          <a:bodyPr/>
          <a:lstStyle/>
          <a:p>
            <a:r>
              <a:rPr lang="en-US" dirty="0"/>
              <a:t>TOWARDS STALEMATE</a:t>
            </a:r>
          </a:p>
        </p:txBody>
      </p:sp>
      <p:sp>
        <p:nvSpPr>
          <p:cNvPr id="3" name="Content Placeholder 2">
            <a:extLst>
              <a:ext uri="{FF2B5EF4-FFF2-40B4-BE49-F238E27FC236}">
                <a16:creationId xmlns:a16="http://schemas.microsoft.com/office/drawing/2014/main" id="{D796901B-F3FA-894B-B3F0-B47D6FCDC07E}"/>
              </a:ext>
            </a:extLst>
          </p:cNvPr>
          <p:cNvSpPr>
            <a:spLocks noGrp="1"/>
          </p:cNvSpPr>
          <p:nvPr>
            <p:ph idx="1"/>
          </p:nvPr>
        </p:nvSpPr>
        <p:spPr>
          <a:xfrm>
            <a:off x="838200" y="1080656"/>
            <a:ext cx="10515600" cy="5096307"/>
          </a:xfrm>
        </p:spPr>
        <p:txBody>
          <a:bodyPr>
            <a:normAutofit fontScale="92500" lnSpcReduction="20000"/>
          </a:bodyPr>
          <a:lstStyle/>
          <a:p>
            <a:r>
              <a:rPr lang="en-AU" dirty="0"/>
              <a:t>Chinese attempt to unify the peninsula by force (North Koreans now bit players)</a:t>
            </a:r>
          </a:p>
          <a:p>
            <a:r>
              <a:rPr lang="en-AU" dirty="0"/>
              <a:t>Communist Fifth Phase Offensive in April–May 1951 designed to drive the UN Commands into the sea </a:t>
            </a:r>
            <a:endParaRPr lang="en-NZ" dirty="0"/>
          </a:p>
          <a:p>
            <a:r>
              <a:rPr lang="en-AU" dirty="0"/>
              <a:t>Offensive failed (NZ gunners played a valuable part in blunting one dangerous thrust, at </a:t>
            </a:r>
            <a:r>
              <a:rPr lang="en-AU" dirty="0" err="1"/>
              <a:t>Kapyong</a:t>
            </a:r>
            <a:r>
              <a:rPr lang="en-AU" dirty="0"/>
              <a:t> in April 1951)</a:t>
            </a:r>
            <a:endParaRPr lang="en-NZ" dirty="0"/>
          </a:p>
          <a:p>
            <a:r>
              <a:rPr lang="en-AU" dirty="0"/>
              <a:t>After the failure of the offensive’s second phase in May the UN pushed forward again. Crossed the parallel again in east  </a:t>
            </a:r>
            <a:endParaRPr lang="en-NZ" dirty="0"/>
          </a:p>
          <a:p>
            <a:r>
              <a:rPr lang="en-AU" dirty="0"/>
              <a:t>Acceptance by communists that unification not possible </a:t>
            </a:r>
          </a:p>
          <a:p>
            <a:pPr marL="0" indent="0">
              <a:buNone/>
            </a:pPr>
            <a:endParaRPr lang="en-AU" dirty="0"/>
          </a:p>
          <a:p>
            <a:pPr marL="0" indent="0">
              <a:buNone/>
            </a:pPr>
            <a:r>
              <a:rPr lang="en-US" dirty="0">
                <a:solidFill>
                  <a:srgbClr val="FF0000"/>
                </a:solidFill>
              </a:rPr>
              <a:t>China’s attempt to reunify the peninsula by force had failed</a:t>
            </a:r>
          </a:p>
          <a:p>
            <a:pPr marL="0" indent="0">
              <a:buNone/>
            </a:pPr>
            <a:endParaRPr lang="en-AU" dirty="0"/>
          </a:p>
          <a:p>
            <a:pPr marL="0" indent="0">
              <a:buNone/>
            </a:pPr>
            <a:r>
              <a:rPr lang="en-AU" dirty="0">
                <a:solidFill>
                  <a:srgbClr val="FF0000"/>
                </a:solidFill>
              </a:rPr>
              <a:t>The war was now a proxy contest between two great powers — China and the United States</a:t>
            </a:r>
          </a:p>
          <a:p>
            <a:pPr marL="0" indent="0">
              <a:buNone/>
            </a:pPr>
            <a:endParaRPr lang="en-US" dirty="0"/>
          </a:p>
        </p:txBody>
      </p:sp>
    </p:spTree>
    <p:extLst>
      <p:ext uri="{BB962C8B-B14F-4D97-AF65-F5344CB8AC3E}">
        <p14:creationId xmlns:p14="http://schemas.microsoft.com/office/powerpoint/2010/main" val="63646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BCB5-2D3D-E146-B45E-20863C86526F}"/>
              </a:ext>
            </a:extLst>
          </p:cNvPr>
          <p:cNvSpPr>
            <a:spLocks noGrp="1"/>
          </p:cNvSpPr>
          <p:nvPr>
            <p:ph type="title"/>
          </p:nvPr>
        </p:nvSpPr>
        <p:spPr/>
        <p:txBody>
          <a:bodyPr/>
          <a:lstStyle/>
          <a:p>
            <a:r>
              <a:rPr lang="en-US" dirty="0"/>
              <a:t>70th ANNIVERSARY</a:t>
            </a:r>
          </a:p>
        </p:txBody>
      </p:sp>
      <p:sp>
        <p:nvSpPr>
          <p:cNvPr id="3" name="Content Placeholder 2">
            <a:extLst>
              <a:ext uri="{FF2B5EF4-FFF2-40B4-BE49-F238E27FC236}">
                <a16:creationId xmlns:a16="http://schemas.microsoft.com/office/drawing/2014/main" id="{23C2CF48-04CD-9A44-8998-56BEBDAFE49B}"/>
              </a:ext>
            </a:extLst>
          </p:cNvPr>
          <p:cNvSpPr>
            <a:spLocks noGrp="1"/>
          </p:cNvSpPr>
          <p:nvPr>
            <p:ph idx="1"/>
          </p:nvPr>
        </p:nvSpPr>
        <p:spPr/>
        <p:txBody>
          <a:bodyPr>
            <a:normAutofit/>
          </a:bodyPr>
          <a:lstStyle/>
          <a:p>
            <a:r>
              <a:rPr lang="en-US" dirty="0"/>
              <a:t>70th anniversary of the outbreak of the Korean War on 25 June</a:t>
            </a:r>
          </a:p>
          <a:p>
            <a:pPr marL="0" indent="0">
              <a:buNone/>
            </a:pPr>
            <a:r>
              <a:rPr lang="en-US" dirty="0"/>
              <a:t>                * Why did it happen? </a:t>
            </a:r>
          </a:p>
          <a:p>
            <a:pPr marL="0" indent="0">
              <a:buNone/>
            </a:pPr>
            <a:r>
              <a:rPr lang="en-US" dirty="0"/>
              <a:t>                * What was its course?</a:t>
            </a:r>
          </a:p>
          <a:p>
            <a:pPr marL="0" indent="0">
              <a:buNone/>
            </a:pPr>
            <a:r>
              <a:rPr lang="en-US" dirty="0"/>
              <a:t>                * What was its outcome?</a:t>
            </a:r>
          </a:p>
          <a:p>
            <a:pPr marL="0" indent="0">
              <a:buNone/>
            </a:pPr>
            <a:endParaRPr lang="en-US" dirty="0"/>
          </a:p>
          <a:p>
            <a:r>
              <a:rPr lang="en-US" dirty="0"/>
              <a:t>The state of the war today (based on my trip to Korea in April last year). 47th anniversary of the armistice on 27 July but still no peace settlement </a:t>
            </a:r>
          </a:p>
          <a:p>
            <a:endParaRPr lang="en-US" dirty="0"/>
          </a:p>
          <a:p>
            <a:endParaRPr lang="en-US" dirty="0"/>
          </a:p>
          <a:p>
            <a:endParaRPr lang="en-US" dirty="0"/>
          </a:p>
          <a:p>
            <a:endParaRPr lang="en-US" dirty="0"/>
          </a:p>
          <a:p>
            <a:pPr marL="0" indent="0">
              <a:buNone/>
            </a:pPr>
            <a:endParaRPr lang="en-US" dirty="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59171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94FC-6BCE-814D-B38A-772A0A4BBD59}"/>
              </a:ext>
            </a:extLst>
          </p:cNvPr>
          <p:cNvSpPr>
            <a:spLocks noGrp="1"/>
          </p:cNvSpPr>
          <p:nvPr>
            <p:ph type="title"/>
          </p:nvPr>
        </p:nvSpPr>
        <p:spPr>
          <a:xfrm>
            <a:off x="838200" y="365126"/>
            <a:ext cx="10515600" cy="576984"/>
          </a:xfrm>
        </p:spPr>
        <p:txBody>
          <a:bodyPr>
            <a:normAutofit fontScale="90000"/>
          </a:bodyPr>
          <a:lstStyle/>
          <a:p>
            <a:r>
              <a:rPr lang="en-US" dirty="0"/>
              <a:t>ARMISTICE</a:t>
            </a:r>
          </a:p>
        </p:txBody>
      </p:sp>
      <p:sp>
        <p:nvSpPr>
          <p:cNvPr id="3" name="Content Placeholder 2">
            <a:extLst>
              <a:ext uri="{FF2B5EF4-FFF2-40B4-BE49-F238E27FC236}">
                <a16:creationId xmlns:a16="http://schemas.microsoft.com/office/drawing/2014/main" id="{BECA82B7-8AC2-DD41-AED0-954E5D044EB7}"/>
              </a:ext>
            </a:extLst>
          </p:cNvPr>
          <p:cNvSpPr>
            <a:spLocks noGrp="1"/>
          </p:cNvSpPr>
          <p:nvPr>
            <p:ph idx="1"/>
          </p:nvPr>
        </p:nvSpPr>
        <p:spPr>
          <a:xfrm>
            <a:off x="838200" y="942110"/>
            <a:ext cx="6519863" cy="5777345"/>
          </a:xfrm>
        </p:spPr>
        <p:txBody>
          <a:bodyPr>
            <a:normAutofit fontScale="92500" lnSpcReduction="10000"/>
          </a:bodyPr>
          <a:lstStyle/>
          <a:p>
            <a:r>
              <a:rPr lang="en-AU" dirty="0"/>
              <a:t>Armistice talks began in July 1951 </a:t>
            </a:r>
          </a:p>
          <a:p>
            <a:r>
              <a:rPr lang="en-AU" dirty="0"/>
              <a:t>Military stalemate on the line that essentially forms the border today </a:t>
            </a:r>
          </a:p>
          <a:p>
            <a:r>
              <a:rPr lang="en-AU" dirty="0"/>
              <a:t>Talks drag on into 1953 (future of POWs the issue) </a:t>
            </a:r>
          </a:p>
          <a:p>
            <a:r>
              <a:rPr lang="en-AU" dirty="0"/>
              <a:t>Logjam broken following Stalin’s death and veiled threats by Eisenhower to use nuclear weapons</a:t>
            </a:r>
            <a:endParaRPr lang="en-NZ" dirty="0"/>
          </a:p>
          <a:p>
            <a:r>
              <a:rPr lang="en-AU" dirty="0"/>
              <a:t>Armistice on 27 July 1953 created a 4-kilometre wide demilitarised zone (DMZ) on the existing line of contact </a:t>
            </a:r>
          </a:p>
          <a:p>
            <a:pPr marL="0" indent="0">
              <a:buNone/>
            </a:pPr>
            <a:r>
              <a:rPr lang="en-AU" dirty="0">
                <a:solidFill>
                  <a:srgbClr val="FF0000"/>
                </a:solidFill>
              </a:rPr>
              <a:t>In contrast to the 38th Parallel, the line of contact is a defensible line.</a:t>
            </a:r>
          </a:p>
          <a:p>
            <a:pPr marL="0" indent="0">
              <a:buNone/>
            </a:pPr>
            <a:r>
              <a:rPr lang="en-AU" dirty="0">
                <a:solidFill>
                  <a:srgbClr val="FF0000"/>
                </a:solidFill>
              </a:rPr>
              <a:t>North and South Korea remain much the size as they were before the war.</a:t>
            </a:r>
            <a:endParaRPr lang="en-NZ" dirty="0">
              <a:solidFill>
                <a:srgbClr val="FF0000"/>
              </a:solidFill>
            </a:endParaRPr>
          </a:p>
          <a:p>
            <a:endParaRPr lang="en-US" dirty="0"/>
          </a:p>
        </p:txBody>
      </p:sp>
      <p:pic>
        <p:nvPicPr>
          <p:cNvPr id="5" name="Picture 4">
            <a:extLst>
              <a:ext uri="{FF2B5EF4-FFF2-40B4-BE49-F238E27FC236}">
                <a16:creationId xmlns:a16="http://schemas.microsoft.com/office/drawing/2014/main" id="{DCAAF131-8950-524E-A4FF-1E6E7DC474E9}"/>
              </a:ext>
            </a:extLst>
          </p:cNvPr>
          <p:cNvPicPr>
            <a:picLocks noChangeAspect="1"/>
          </p:cNvPicPr>
          <p:nvPr/>
        </p:nvPicPr>
        <p:blipFill>
          <a:blip r:embed="rId2"/>
          <a:stretch>
            <a:fillRect/>
          </a:stretch>
        </p:blipFill>
        <p:spPr>
          <a:xfrm>
            <a:off x="7215188" y="82550"/>
            <a:ext cx="4976812" cy="6775450"/>
          </a:xfrm>
          <a:prstGeom prst="rect">
            <a:avLst/>
          </a:prstGeom>
        </p:spPr>
      </p:pic>
    </p:spTree>
    <p:extLst>
      <p:ext uri="{BB962C8B-B14F-4D97-AF65-F5344CB8AC3E}">
        <p14:creationId xmlns:p14="http://schemas.microsoft.com/office/powerpoint/2010/main" val="354245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F9916-90AF-7B40-9515-B62796D91938}"/>
              </a:ext>
            </a:extLst>
          </p:cNvPr>
          <p:cNvSpPr>
            <a:spLocks noGrp="1"/>
          </p:cNvSpPr>
          <p:nvPr>
            <p:ph type="title"/>
          </p:nvPr>
        </p:nvSpPr>
        <p:spPr>
          <a:xfrm>
            <a:off x="838200" y="365126"/>
            <a:ext cx="10515600" cy="715530"/>
          </a:xfrm>
        </p:spPr>
        <p:txBody>
          <a:bodyPr/>
          <a:lstStyle/>
          <a:p>
            <a:r>
              <a:rPr lang="en-US" dirty="0"/>
              <a:t>OUTCOME</a:t>
            </a:r>
          </a:p>
        </p:txBody>
      </p:sp>
      <p:sp>
        <p:nvSpPr>
          <p:cNvPr id="3" name="Content Placeholder 2">
            <a:extLst>
              <a:ext uri="{FF2B5EF4-FFF2-40B4-BE49-F238E27FC236}">
                <a16:creationId xmlns:a16="http://schemas.microsoft.com/office/drawing/2014/main" id="{989B1A09-5574-D24F-862D-5E87991D428C}"/>
              </a:ext>
            </a:extLst>
          </p:cNvPr>
          <p:cNvSpPr>
            <a:spLocks noGrp="1"/>
          </p:cNvSpPr>
          <p:nvPr>
            <p:ph idx="1"/>
          </p:nvPr>
        </p:nvSpPr>
        <p:spPr>
          <a:xfrm>
            <a:off x="838200" y="1080656"/>
            <a:ext cx="10515600" cy="5096307"/>
          </a:xfrm>
        </p:spPr>
        <p:txBody>
          <a:bodyPr/>
          <a:lstStyle/>
          <a:p>
            <a:pPr marL="0" indent="0">
              <a:buNone/>
            </a:pPr>
            <a:r>
              <a:rPr lang="en-AU" dirty="0"/>
              <a:t>Four main outcomes of the war:</a:t>
            </a:r>
          </a:p>
          <a:p>
            <a:r>
              <a:rPr lang="en-AU" dirty="0"/>
              <a:t>Both Korean states survived and continued their opposition to each other </a:t>
            </a:r>
          </a:p>
          <a:p>
            <a:r>
              <a:rPr lang="en-AU" dirty="0"/>
              <a:t>China had demonstrated its determination to prevent a unified non-communist Korea (600,000 lives lost in preventing this outcome)</a:t>
            </a:r>
            <a:endParaRPr lang="en-NZ" dirty="0"/>
          </a:p>
          <a:p>
            <a:pPr lvl="0"/>
            <a:r>
              <a:rPr lang="en-AU" dirty="0"/>
              <a:t>UN Command remained in place. No way to terminate it without another UN Security Council resolution </a:t>
            </a:r>
          </a:p>
          <a:p>
            <a:pPr lvl="0"/>
            <a:r>
              <a:rPr lang="en-AU" dirty="0"/>
              <a:t>Most US and foreign troops withdrawn but ongoing presence</a:t>
            </a:r>
          </a:p>
          <a:p>
            <a:r>
              <a:rPr lang="en-AU" dirty="0">
                <a:solidFill>
                  <a:srgbClr val="FF0000"/>
                </a:solidFill>
              </a:rPr>
              <a:t>No peace settlement has been achieved. </a:t>
            </a:r>
            <a:r>
              <a:rPr lang="en-AU" dirty="0"/>
              <a:t>The question of a peace settlement is still the subject of diplomatic manoeuvring</a:t>
            </a:r>
            <a:endParaRPr lang="en-NZ" dirty="0"/>
          </a:p>
          <a:p>
            <a:pPr lvl="0"/>
            <a:endParaRPr lang="en-NZ" dirty="0"/>
          </a:p>
          <a:p>
            <a:endParaRPr lang="en-US" dirty="0"/>
          </a:p>
        </p:txBody>
      </p:sp>
    </p:spTree>
    <p:extLst>
      <p:ext uri="{BB962C8B-B14F-4D97-AF65-F5344CB8AC3E}">
        <p14:creationId xmlns:p14="http://schemas.microsoft.com/office/powerpoint/2010/main" val="1404456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32D5-D925-8149-AE44-44AEDF5AA4B1}"/>
              </a:ext>
            </a:extLst>
          </p:cNvPr>
          <p:cNvSpPr>
            <a:spLocks noGrp="1"/>
          </p:cNvSpPr>
          <p:nvPr>
            <p:ph type="title"/>
          </p:nvPr>
        </p:nvSpPr>
        <p:spPr>
          <a:xfrm>
            <a:off x="838200" y="365125"/>
            <a:ext cx="10515600" cy="549275"/>
          </a:xfrm>
        </p:spPr>
        <p:txBody>
          <a:bodyPr>
            <a:normAutofit fontScale="90000"/>
          </a:bodyPr>
          <a:lstStyle/>
          <a:p>
            <a:r>
              <a:rPr lang="en-US" dirty="0"/>
              <a:t>KOREA TODAY</a:t>
            </a:r>
          </a:p>
        </p:txBody>
      </p:sp>
      <p:sp>
        <p:nvSpPr>
          <p:cNvPr id="3" name="Content Placeholder 2">
            <a:extLst>
              <a:ext uri="{FF2B5EF4-FFF2-40B4-BE49-F238E27FC236}">
                <a16:creationId xmlns:a16="http://schemas.microsoft.com/office/drawing/2014/main" id="{8B313BE1-09A8-2046-8D07-16A33F8893F0}"/>
              </a:ext>
            </a:extLst>
          </p:cNvPr>
          <p:cNvSpPr>
            <a:spLocks noGrp="1"/>
          </p:cNvSpPr>
          <p:nvPr>
            <p:ph idx="1"/>
          </p:nvPr>
        </p:nvSpPr>
        <p:spPr/>
        <p:txBody>
          <a:bodyPr/>
          <a:lstStyle/>
          <a:p>
            <a:r>
              <a:rPr lang="en-AU" dirty="0"/>
              <a:t>I went to Seoul last year as part of the Korea Foundation’s Distinguished Visitor programme </a:t>
            </a:r>
          </a:p>
          <a:p>
            <a:r>
              <a:rPr lang="en-AU" dirty="0"/>
              <a:t>This programme is designed to give people from a range of countries briefings on current South Korean policy </a:t>
            </a:r>
          </a:p>
          <a:p>
            <a:r>
              <a:rPr lang="en-AU" dirty="0"/>
              <a:t>There were eighteen of us from countries ranging from Mongolia and Kazakhstan to Columbia, Ecuador and Austria </a:t>
            </a:r>
          </a:p>
          <a:p>
            <a:r>
              <a:rPr lang="en-AU" dirty="0"/>
              <a:t>The week-long programme included a trip to the DMZ</a:t>
            </a:r>
            <a:endParaRPr lang="en-US" dirty="0"/>
          </a:p>
        </p:txBody>
      </p:sp>
    </p:spTree>
    <p:extLst>
      <p:ext uri="{BB962C8B-B14F-4D97-AF65-F5344CB8AC3E}">
        <p14:creationId xmlns:p14="http://schemas.microsoft.com/office/powerpoint/2010/main" val="3254307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A72C-4A52-9A48-97A9-CDA7B90FA444}"/>
              </a:ext>
            </a:extLst>
          </p:cNvPr>
          <p:cNvSpPr>
            <a:spLocks noGrp="1"/>
          </p:cNvSpPr>
          <p:nvPr>
            <p:ph type="title"/>
          </p:nvPr>
        </p:nvSpPr>
        <p:spPr>
          <a:xfrm>
            <a:off x="713509" y="448254"/>
            <a:ext cx="10515600" cy="687820"/>
          </a:xfrm>
        </p:spPr>
        <p:txBody>
          <a:bodyPr>
            <a:normAutofit fontScale="90000"/>
          </a:bodyPr>
          <a:lstStyle/>
          <a:p>
            <a:r>
              <a:rPr lang="en-US" dirty="0"/>
              <a:t>PEACEFUL COEXISTENCE AND CO-PROSPERITY</a:t>
            </a:r>
          </a:p>
        </p:txBody>
      </p:sp>
      <p:sp>
        <p:nvSpPr>
          <p:cNvPr id="3" name="Content Placeholder 2">
            <a:extLst>
              <a:ext uri="{FF2B5EF4-FFF2-40B4-BE49-F238E27FC236}">
                <a16:creationId xmlns:a16="http://schemas.microsoft.com/office/drawing/2014/main" id="{6B9111D3-F48E-AB40-BF7D-8BABD003C90C}"/>
              </a:ext>
            </a:extLst>
          </p:cNvPr>
          <p:cNvSpPr>
            <a:spLocks noGrp="1"/>
          </p:cNvSpPr>
          <p:nvPr>
            <p:ph idx="1"/>
          </p:nvPr>
        </p:nvSpPr>
        <p:spPr>
          <a:xfrm>
            <a:off x="838200" y="1289154"/>
            <a:ext cx="8845446" cy="4887809"/>
          </a:xfrm>
        </p:spPr>
        <p:txBody>
          <a:bodyPr>
            <a:normAutofit fontScale="92500" lnSpcReduction="20000"/>
          </a:bodyPr>
          <a:lstStyle/>
          <a:p>
            <a:r>
              <a:rPr lang="en-AU" dirty="0"/>
              <a:t>The briefings focused on South Korea’s President Moon Jae-in’s policy of engagement and rapprochement — the revived Sunshine Policy </a:t>
            </a:r>
          </a:p>
          <a:p>
            <a:r>
              <a:rPr lang="en-AU" dirty="0"/>
              <a:t>Essentially the Sunshine Policy aims at a rapprochement with the North, now led by Kim Jong Un, the grandson of Kim Il Sung </a:t>
            </a:r>
          </a:p>
          <a:p>
            <a:r>
              <a:rPr lang="en-AU" dirty="0"/>
              <a:t>The Moon Jae-in administration has three main goals in pursuit of its vision of ‘Peaceful Coexistence and Co-Prosperity’: </a:t>
            </a:r>
            <a:endParaRPr lang="en-NZ" dirty="0"/>
          </a:p>
          <a:p>
            <a:pPr marL="0" lvl="0" indent="0">
              <a:buNone/>
            </a:pPr>
            <a:r>
              <a:rPr lang="en-AU" dirty="0"/>
              <a:t>             * to resolve Korean nuclear issue; </a:t>
            </a:r>
            <a:endParaRPr lang="en-NZ" dirty="0"/>
          </a:p>
          <a:p>
            <a:pPr marL="0" lvl="0" indent="0">
              <a:buNone/>
            </a:pPr>
            <a:r>
              <a:rPr lang="en-AU" dirty="0"/>
              <a:t>             * to develop sustainable inter-Korean relations; </a:t>
            </a:r>
            <a:endParaRPr lang="en-NZ" dirty="0"/>
          </a:p>
          <a:p>
            <a:pPr marL="0" lvl="0" indent="0">
              <a:buNone/>
            </a:pPr>
            <a:r>
              <a:rPr lang="en-AU" dirty="0"/>
              <a:t>             * and to realise a new economic community on the</a:t>
            </a:r>
          </a:p>
          <a:p>
            <a:pPr marL="0" lvl="0" indent="0">
              <a:buNone/>
            </a:pPr>
            <a:r>
              <a:rPr lang="en-AU" dirty="0"/>
              <a:t>                peninsula</a:t>
            </a:r>
            <a:endParaRPr lang="en-NZ" dirty="0"/>
          </a:p>
          <a:p>
            <a:pPr marL="0" indent="0">
              <a:buNone/>
            </a:pPr>
            <a:endParaRPr lang="en-US" dirty="0"/>
          </a:p>
          <a:p>
            <a:endParaRPr lang="en-NZ" dirty="0"/>
          </a:p>
        </p:txBody>
      </p:sp>
    </p:spTree>
    <p:extLst>
      <p:ext uri="{BB962C8B-B14F-4D97-AF65-F5344CB8AC3E}">
        <p14:creationId xmlns:p14="http://schemas.microsoft.com/office/powerpoint/2010/main" val="3491117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3B89-DBE4-3642-ADEF-B91C44A0E744}"/>
              </a:ext>
            </a:extLst>
          </p:cNvPr>
          <p:cNvSpPr>
            <a:spLocks noGrp="1"/>
          </p:cNvSpPr>
          <p:nvPr>
            <p:ph type="title"/>
          </p:nvPr>
        </p:nvSpPr>
        <p:spPr>
          <a:xfrm>
            <a:off x="838200" y="365126"/>
            <a:ext cx="10515600" cy="1054242"/>
          </a:xfrm>
        </p:spPr>
        <p:txBody>
          <a:bodyPr/>
          <a:lstStyle/>
          <a:p>
            <a:r>
              <a:rPr lang="en-US" dirty="0"/>
              <a:t>PANMUNJOM DECLARATION</a:t>
            </a:r>
          </a:p>
        </p:txBody>
      </p:sp>
      <p:sp>
        <p:nvSpPr>
          <p:cNvPr id="3" name="Content Placeholder 2">
            <a:extLst>
              <a:ext uri="{FF2B5EF4-FFF2-40B4-BE49-F238E27FC236}">
                <a16:creationId xmlns:a16="http://schemas.microsoft.com/office/drawing/2014/main" id="{A3CF6615-A0FE-664A-8FF4-C94FBA21B62B}"/>
              </a:ext>
            </a:extLst>
          </p:cNvPr>
          <p:cNvSpPr>
            <a:spLocks noGrp="1"/>
          </p:cNvSpPr>
          <p:nvPr>
            <p:ph idx="1"/>
          </p:nvPr>
        </p:nvSpPr>
        <p:spPr/>
        <p:txBody>
          <a:bodyPr/>
          <a:lstStyle/>
          <a:p>
            <a:pPr marL="0" indent="0">
              <a:buNone/>
            </a:pPr>
            <a:r>
              <a:rPr lang="en-US" dirty="0"/>
              <a:t>Kim Jong Un–Moon Jae-in Summit on 27 April 2018 signed the “</a:t>
            </a:r>
            <a:r>
              <a:rPr lang="en-US" dirty="0" err="1"/>
              <a:t>Panmumjom</a:t>
            </a:r>
            <a:r>
              <a:rPr lang="en-US" dirty="0"/>
              <a:t> Declaration for the Peace, Prosperity and Reunification of the Korean Peninsula”</a:t>
            </a:r>
          </a:p>
          <a:p>
            <a:r>
              <a:rPr lang="en-US" dirty="0"/>
              <a:t>No more war</a:t>
            </a:r>
          </a:p>
          <a:p>
            <a:r>
              <a:rPr lang="en-US" dirty="0"/>
              <a:t>Cease all hostile acts</a:t>
            </a:r>
          </a:p>
          <a:p>
            <a:r>
              <a:rPr lang="en-US" dirty="0"/>
              <a:t>Establish a peace zone in western part of the west coast</a:t>
            </a:r>
          </a:p>
          <a:p>
            <a:r>
              <a:rPr lang="en-US" dirty="0"/>
              <a:t>Cooperate for a peace treaty</a:t>
            </a:r>
          </a:p>
          <a:p>
            <a:r>
              <a:rPr lang="en-US" dirty="0"/>
              <a:t>Arrange denuclearization</a:t>
            </a:r>
          </a:p>
          <a:p>
            <a:r>
              <a:rPr lang="en-US" dirty="0"/>
              <a:t>Establish a joint liaison office in Kaesong</a:t>
            </a:r>
          </a:p>
          <a:p>
            <a:pPr marL="0" indent="0">
              <a:buNone/>
            </a:pPr>
            <a:endParaRPr lang="en-US" dirty="0"/>
          </a:p>
        </p:txBody>
      </p:sp>
    </p:spTree>
    <p:extLst>
      <p:ext uri="{BB962C8B-B14F-4D97-AF65-F5344CB8AC3E}">
        <p14:creationId xmlns:p14="http://schemas.microsoft.com/office/powerpoint/2010/main" val="300225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31F4-1E0B-1341-866B-33E8348F4829}"/>
              </a:ext>
            </a:extLst>
          </p:cNvPr>
          <p:cNvSpPr>
            <a:spLocks noGrp="1"/>
          </p:cNvSpPr>
          <p:nvPr>
            <p:ph type="title"/>
          </p:nvPr>
        </p:nvSpPr>
        <p:spPr>
          <a:xfrm>
            <a:off x="838200" y="365126"/>
            <a:ext cx="10515600" cy="826366"/>
          </a:xfrm>
        </p:spPr>
        <p:txBody>
          <a:bodyPr/>
          <a:lstStyle/>
          <a:p>
            <a:r>
              <a:rPr lang="en-US" dirty="0"/>
              <a:t>PEACE ZONE</a:t>
            </a:r>
          </a:p>
        </p:txBody>
      </p:sp>
      <p:sp>
        <p:nvSpPr>
          <p:cNvPr id="3" name="Content Placeholder 2">
            <a:extLst>
              <a:ext uri="{FF2B5EF4-FFF2-40B4-BE49-F238E27FC236}">
                <a16:creationId xmlns:a16="http://schemas.microsoft.com/office/drawing/2014/main" id="{A39570BF-2A0F-F048-A2F1-04D63800C299}"/>
              </a:ext>
            </a:extLst>
          </p:cNvPr>
          <p:cNvSpPr>
            <a:spLocks noGrp="1"/>
          </p:cNvSpPr>
          <p:nvPr>
            <p:ph idx="1"/>
          </p:nvPr>
        </p:nvSpPr>
        <p:spPr>
          <a:xfrm>
            <a:off x="838200" y="1191492"/>
            <a:ext cx="4933950" cy="4985471"/>
          </a:xfrm>
        </p:spPr>
        <p:txBody>
          <a:bodyPr>
            <a:normAutofit/>
          </a:bodyPr>
          <a:lstStyle/>
          <a:p>
            <a:r>
              <a:rPr lang="en-AU" dirty="0"/>
              <a:t>The Panmunjom Declaration included a commitment to establish a peace zone</a:t>
            </a:r>
          </a:p>
          <a:p>
            <a:r>
              <a:rPr lang="en-AU" dirty="0"/>
              <a:t>Confidence-building measures included the demilitarisation of the area of the DMZ. Previous visits to DMZ — in 1991 and 2001</a:t>
            </a:r>
          </a:p>
          <a:p>
            <a:r>
              <a:rPr lang="en-AU" dirty="0"/>
              <a:t>Military presence everywhere</a:t>
            </a:r>
          </a:p>
          <a:p>
            <a:r>
              <a:rPr lang="en-AU" dirty="0"/>
              <a:t>Tension</a:t>
            </a:r>
          </a:p>
          <a:p>
            <a:endParaRPr lang="en-NZ" dirty="0"/>
          </a:p>
        </p:txBody>
      </p:sp>
      <p:pic>
        <p:nvPicPr>
          <p:cNvPr id="5" name="Picture 4">
            <a:extLst>
              <a:ext uri="{FF2B5EF4-FFF2-40B4-BE49-F238E27FC236}">
                <a16:creationId xmlns:a16="http://schemas.microsoft.com/office/drawing/2014/main" id="{4F202504-E440-374E-9763-26943324A8AE}"/>
              </a:ext>
            </a:extLst>
          </p:cNvPr>
          <p:cNvPicPr>
            <a:picLocks noChangeAspect="1"/>
          </p:cNvPicPr>
          <p:nvPr/>
        </p:nvPicPr>
        <p:blipFill>
          <a:blip r:embed="rId2"/>
          <a:stretch>
            <a:fillRect/>
          </a:stretch>
        </p:blipFill>
        <p:spPr>
          <a:xfrm>
            <a:off x="6300788" y="1191491"/>
            <a:ext cx="6729412" cy="4985471"/>
          </a:xfrm>
          <a:prstGeom prst="rect">
            <a:avLst/>
          </a:prstGeom>
        </p:spPr>
      </p:pic>
    </p:spTree>
    <p:extLst>
      <p:ext uri="{BB962C8B-B14F-4D97-AF65-F5344CB8AC3E}">
        <p14:creationId xmlns:p14="http://schemas.microsoft.com/office/powerpoint/2010/main" val="3918696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5E0D-DFD9-DC40-806D-68BD62A74C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9A535E-B97A-884E-A72D-434F0F31D919}"/>
              </a:ext>
            </a:extLst>
          </p:cNvPr>
          <p:cNvPicPr>
            <a:picLocks noGrp="1" noChangeAspect="1"/>
          </p:cNvPicPr>
          <p:nvPr>
            <p:ph idx="1"/>
          </p:nvPr>
        </p:nvPicPr>
        <p:blipFill>
          <a:blip r:embed="rId2"/>
          <a:stretch>
            <a:fillRect/>
          </a:stretch>
        </p:blipFill>
        <p:spPr>
          <a:xfrm>
            <a:off x="1228725" y="0"/>
            <a:ext cx="9915525" cy="6858000"/>
          </a:xfrm>
        </p:spPr>
      </p:pic>
    </p:spTree>
    <p:extLst>
      <p:ext uri="{BB962C8B-B14F-4D97-AF65-F5344CB8AC3E}">
        <p14:creationId xmlns:p14="http://schemas.microsoft.com/office/powerpoint/2010/main" val="4094623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AB3A-EB0D-0546-AE56-E9FF696C7E0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7BB0CD3-4F78-5D47-9094-96EC94238A61}"/>
              </a:ext>
            </a:extLst>
          </p:cNvPr>
          <p:cNvPicPr>
            <a:picLocks noGrp="1" noChangeAspect="1"/>
          </p:cNvPicPr>
          <p:nvPr>
            <p:ph idx="1"/>
          </p:nvPr>
        </p:nvPicPr>
        <p:blipFill>
          <a:blip r:embed="rId2"/>
          <a:stretch>
            <a:fillRect/>
          </a:stretch>
        </p:blipFill>
        <p:spPr>
          <a:xfrm>
            <a:off x="700088" y="257174"/>
            <a:ext cx="10972800" cy="6200775"/>
          </a:xfrm>
        </p:spPr>
      </p:pic>
    </p:spTree>
    <p:extLst>
      <p:ext uri="{BB962C8B-B14F-4D97-AF65-F5344CB8AC3E}">
        <p14:creationId xmlns:p14="http://schemas.microsoft.com/office/powerpoint/2010/main" val="3025388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C590-6498-B54F-9BC9-B8D645551CE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9AE5EA-6011-2D41-97DB-B7C5062BF341}"/>
              </a:ext>
            </a:extLst>
          </p:cNvPr>
          <p:cNvPicPr>
            <a:picLocks noGrp="1" noChangeAspect="1"/>
          </p:cNvPicPr>
          <p:nvPr>
            <p:ph idx="1"/>
          </p:nvPr>
        </p:nvPicPr>
        <p:blipFill>
          <a:blip r:embed="rId2"/>
          <a:stretch>
            <a:fillRect/>
          </a:stretch>
        </p:blipFill>
        <p:spPr>
          <a:xfrm>
            <a:off x="714375" y="100013"/>
            <a:ext cx="10639425" cy="6757987"/>
          </a:xfrm>
        </p:spPr>
      </p:pic>
    </p:spTree>
    <p:extLst>
      <p:ext uri="{BB962C8B-B14F-4D97-AF65-F5344CB8AC3E}">
        <p14:creationId xmlns:p14="http://schemas.microsoft.com/office/powerpoint/2010/main" val="2965495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5321-2DFB-E645-B015-F544468C55AF}"/>
              </a:ext>
            </a:extLst>
          </p:cNvPr>
          <p:cNvSpPr>
            <a:spLocks noGrp="1"/>
          </p:cNvSpPr>
          <p:nvPr>
            <p:ph type="title"/>
          </p:nvPr>
        </p:nvSpPr>
        <p:spPr>
          <a:xfrm>
            <a:off x="838200" y="365125"/>
            <a:ext cx="10515600" cy="757093"/>
          </a:xfrm>
        </p:spPr>
        <p:txBody>
          <a:bodyPr/>
          <a:lstStyle/>
          <a:p>
            <a:r>
              <a:rPr lang="en-US" dirty="0"/>
              <a:t>THE DMZ TODAY</a:t>
            </a:r>
          </a:p>
        </p:txBody>
      </p:sp>
      <p:sp>
        <p:nvSpPr>
          <p:cNvPr id="3" name="Content Placeholder 2">
            <a:extLst>
              <a:ext uri="{FF2B5EF4-FFF2-40B4-BE49-F238E27FC236}">
                <a16:creationId xmlns:a16="http://schemas.microsoft.com/office/drawing/2014/main" id="{C275186D-2135-F848-BA36-AAA16C13CDB6}"/>
              </a:ext>
            </a:extLst>
          </p:cNvPr>
          <p:cNvSpPr>
            <a:spLocks noGrp="1"/>
          </p:cNvSpPr>
          <p:nvPr>
            <p:ph idx="1"/>
          </p:nvPr>
        </p:nvSpPr>
        <p:spPr>
          <a:xfrm>
            <a:off x="838201" y="1122218"/>
            <a:ext cx="4419600" cy="5054745"/>
          </a:xfrm>
        </p:spPr>
        <p:txBody>
          <a:bodyPr>
            <a:normAutofit fontScale="77500" lnSpcReduction="20000"/>
          </a:bodyPr>
          <a:lstStyle/>
          <a:p>
            <a:r>
              <a:rPr lang="en-AU" dirty="0"/>
              <a:t>Before I left for Korea the Korean ambassador warned me that I would find it very different, and he was right </a:t>
            </a:r>
          </a:p>
          <a:p>
            <a:r>
              <a:rPr lang="en-AU" dirty="0"/>
              <a:t>I struggled to see any sign of military </a:t>
            </a:r>
          </a:p>
          <a:p>
            <a:r>
              <a:rPr lang="en-AU" dirty="0"/>
              <a:t>Watchtowers along the </a:t>
            </a:r>
            <a:r>
              <a:rPr lang="en-AU" dirty="0" err="1"/>
              <a:t>Imjin</a:t>
            </a:r>
            <a:r>
              <a:rPr lang="en-AU" dirty="0"/>
              <a:t> River alongside which we drove north had no guards </a:t>
            </a:r>
          </a:p>
          <a:p>
            <a:r>
              <a:rPr lang="en-AU" dirty="0"/>
              <a:t>The only machine guns I saw were a couple of grunts patrolling south of the southern fence of the DMZ </a:t>
            </a:r>
          </a:p>
          <a:p>
            <a:pPr marL="0" indent="0">
              <a:buNone/>
            </a:pPr>
            <a:endParaRPr lang="en-NZ" dirty="0"/>
          </a:p>
          <a:p>
            <a:pPr marL="0" indent="0">
              <a:buNone/>
            </a:pPr>
            <a:r>
              <a:rPr lang="en-AU" dirty="0">
                <a:solidFill>
                  <a:srgbClr val="FF0000"/>
                </a:solidFill>
              </a:rPr>
              <a:t>DMZ has become a tourist area (Observation Point Dora, tunnel, </a:t>
            </a:r>
            <a:r>
              <a:rPr lang="en-AU" dirty="0" err="1">
                <a:solidFill>
                  <a:srgbClr val="FF0000"/>
                </a:solidFill>
              </a:rPr>
              <a:t>Dorason</a:t>
            </a:r>
            <a:r>
              <a:rPr lang="en-AU" dirty="0">
                <a:solidFill>
                  <a:srgbClr val="FF0000"/>
                </a:solidFill>
              </a:rPr>
              <a:t> station).</a:t>
            </a:r>
            <a:endParaRPr lang="en-NZ" dirty="0">
              <a:solidFill>
                <a:srgbClr val="FF0000"/>
              </a:solidFill>
            </a:endParaRPr>
          </a:p>
          <a:p>
            <a:endParaRPr lang="en-US" dirty="0"/>
          </a:p>
        </p:txBody>
      </p:sp>
      <p:pic>
        <p:nvPicPr>
          <p:cNvPr id="5" name="Picture 4">
            <a:extLst>
              <a:ext uri="{FF2B5EF4-FFF2-40B4-BE49-F238E27FC236}">
                <a16:creationId xmlns:a16="http://schemas.microsoft.com/office/drawing/2014/main" id="{82156EF7-F18B-CC4B-9E29-9EAB2BB363D8}"/>
              </a:ext>
            </a:extLst>
          </p:cNvPr>
          <p:cNvPicPr>
            <a:picLocks noChangeAspect="1"/>
          </p:cNvPicPr>
          <p:nvPr/>
        </p:nvPicPr>
        <p:blipFill>
          <a:blip r:embed="rId2"/>
          <a:stretch>
            <a:fillRect/>
          </a:stretch>
        </p:blipFill>
        <p:spPr>
          <a:xfrm>
            <a:off x="5715000" y="228600"/>
            <a:ext cx="6475853" cy="4514850"/>
          </a:xfrm>
          <a:prstGeom prst="rect">
            <a:avLst/>
          </a:prstGeom>
        </p:spPr>
      </p:pic>
    </p:spTree>
    <p:extLst>
      <p:ext uri="{BB962C8B-B14F-4D97-AF65-F5344CB8AC3E}">
        <p14:creationId xmlns:p14="http://schemas.microsoft.com/office/powerpoint/2010/main" val="3862693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4F6F-96E6-7843-9A69-676797B91028}"/>
              </a:ext>
            </a:extLst>
          </p:cNvPr>
          <p:cNvSpPr>
            <a:spLocks noGrp="1"/>
          </p:cNvSpPr>
          <p:nvPr>
            <p:ph type="title"/>
          </p:nvPr>
        </p:nvSpPr>
        <p:spPr>
          <a:xfrm>
            <a:off x="838200" y="533398"/>
            <a:ext cx="10515600" cy="921329"/>
          </a:xfrm>
        </p:spPr>
        <p:txBody>
          <a:bodyPr>
            <a:normAutofit/>
          </a:bodyPr>
          <a:lstStyle/>
          <a:p>
            <a:r>
              <a:rPr lang="en-US" dirty="0"/>
              <a:t>A TALE OF THREE ATTEMPTS</a:t>
            </a:r>
          </a:p>
        </p:txBody>
      </p:sp>
      <p:sp>
        <p:nvSpPr>
          <p:cNvPr id="3" name="Content Placeholder 2">
            <a:extLst>
              <a:ext uri="{FF2B5EF4-FFF2-40B4-BE49-F238E27FC236}">
                <a16:creationId xmlns:a16="http://schemas.microsoft.com/office/drawing/2014/main" id="{F6D7797C-E9AC-C84C-B528-EE69B4AD5971}"/>
              </a:ext>
            </a:extLst>
          </p:cNvPr>
          <p:cNvSpPr>
            <a:spLocks noGrp="1"/>
          </p:cNvSpPr>
          <p:nvPr>
            <p:ph idx="1"/>
          </p:nvPr>
        </p:nvSpPr>
        <p:spPr>
          <a:xfrm>
            <a:off x="838200" y="1700212"/>
            <a:ext cx="5548313" cy="6200775"/>
          </a:xfrm>
        </p:spPr>
        <p:txBody>
          <a:bodyPr>
            <a:normAutofit/>
          </a:bodyPr>
          <a:lstStyle/>
          <a:p>
            <a:pPr marL="0" indent="0">
              <a:buNone/>
            </a:pPr>
            <a:r>
              <a:rPr lang="en-AU" dirty="0"/>
              <a:t>The Korean War comprised three attempts to unify the peninsula by force: </a:t>
            </a:r>
            <a:endParaRPr lang="en-NZ" dirty="0"/>
          </a:p>
          <a:p>
            <a:pPr lvl="0"/>
            <a:r>
              <a:rPr lang="en-AU" dirty="0"/>
              <a:t>North Korean</a:t>
            </a:r>
            <a:endParaRPr lang="en-NZ" dirty="0"/>
          </a:p>
          <a:p>
            <a:pPr lvl="0"/>
            <a:r>
              <a:rPr lang="en-AU" dirty="0"/>
              <a:t>United States</a:t>
            </a:r>
            <a:endParaRPr lang="en-NZ" dirty="0"/>
          </a:p>
          <a:p>
            <a:pPr lvl="0"/>
            <a:r>
              <a:rPr lang="en-AU" dirty="0"/>
              <a:t>Chinese</a:t>
            </a:r>
          </a:p>
          <a:p>
            <a:pPr lvl="0"/>
            <a:endParaRPr lang="en-AU" dirty="0"/>
          </a:p>
          <a:p>
            <a:pPr marL="0" indent="0">
              <a:buNone/>
            </a:pPr>
            <a:r>
              <a:rPr lang="en-AU" dirty="0">
                <a:solidFill>
                  <a:srgbClr val="FF0000"/>
                </a:solidFill>
              </a:rPr>
              <a:t>The conflict began as a war between two small states and ended as a proxy contest between two great powers.</a:t>
            </a:r>
            <a:endParaRPr lang="en-NZ" dirty="0">
              <a:solidFill>
                <a:srgbClr val="FF0000"/>
              </a:solidFill>
            </a:endParaRPr>
          </a:p>
          <a:p>
            <a:endParaRPr lang="en-US" dirty="0"/>
          </a:p>
        </p:txBody>
      </p:sp>
      <p:pic>
        <p:nvPicPr>
          <p:cNvPr id="5" name="Picture 4">
            <a:extLst>
              <a:ext uri="{FF2B5EF4-FFF2-40B4-BE49-F238E27FC236}">
                <a16:creationId xmlns:a16="http://schemas.microsoft.com/office/drawing/2014/main" id="{1FEF49E5-F16B-024A-AFCB-4C17B2909E3D}"/>
              </a:ext>
            </a:extLst>
          </p:cNvPr>
          <p:cNvPicPr>
            <a:picLocks noChangeAspect="1"/>
          </p:cNvPicPr>
          <p:nvPr/>
        </p:nvPicPr>
        <p:blipFill>
          <a:blip r:embed="rId2"/>
          <a:stretch>
            <a:fillRect/>
          </a:stretch>
        </p:blipFill>
        <p:spPr>
          <a:xfrm>
            <a:off x="7529512" y="657225"/>
            <a:ext cx="3824287" cy="5743575"/>
          </a:xfrm>
          <a:prstGeom prst="rect">
            <a:avLst/>
          </a:prstGeom>
        </p:spPr>
      </p:pic>
    </p:spTree>
    <p:extLst>
      <p:ext uri="{BB962C8B-B14F-4D97-AF65-F5344CB8AC3E}">
        <p14:creationId xmlns:p14="http://schemas.microsoft.com/office/powerpoint/2010/main" val="1979997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E103-0325-4F4A-B53C-5985A2756CA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C21FD11-964A-8842-8DD7-8E3C2D0D9285}"/>
              </a:ext>
            </a:extLst>
          </p:cNvPr>
          <p:cNvPicPr>
            <a:picLocks noGrp="1" noChangeAspect="1"/>
          </p:cNvPicPr>
          <p:nvPr>
            <p:ph idx="1"/>
          </p:nvPr>
        </p:nvPicPr>
        <p:blipFill>
          <a:blip r:embed="rId2"/>
          <a:stretch>
            <a:fillRect/>
          </a:stretch>
        </p:blipFill>
        <p:spPr>
          <a:xfrm>
            <a:off x="838201" y="365124"/>
            <a:ext cx="10763250" cy="6492875"/>
          </a:xfrm>
        </p:spPr>
      </p:pic>
    </p:spTree>
    <p:extLst>
      <p:ext uri="{BB962C8B-B14F-4D97-AF65-F5344CB8AC3E}">
        <p14:creationId xmlns:p14="http://schemas.microsoft.com/office/powerpoint/2010/main" val="2272151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4B03-7F7F-E343-B939-12F2A820B0A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1A79B7-956D-1546-BDEB-4F5551E22358}"/>
              </a:ext>
            </a:extLst>
          </p:cNvPr>
          <p:cNvPicPr>
            <a:picLocks noGrp="1" noChangeAspect="1"/>
          </p:cNvPicPr>
          <p:nvPr>
            <p:ph idx="1"/>
          </p:nvPr>
        </p:nvPicPr>
        <p:blipFill>
          <a:blip r:embed="rId2"/>
          <a:stretch>
            <a:fillRect/>
          </a:stretch>
        </p:blipFill>
        <p:spPr>
          <a:xfrm>
            <a:off x="316706" y="514350"/>
            <a:ext cx="11558588" cy="6229350"/>
          </a:xfrm>
        </p:spPr>
      </p:pic>
    </p:spTree>
    <p:extLst>
      <p:ext uri="{BB962C8B-B14F-4D97-AF65-F5344CB8AC3E}">
        <p14:creationId xmlns:p14="http://schemas.microsoft.com/office/powerpoint/2010/main" val="158720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73A7-A4E9-B04A-8858-64D30546A90B}"/>
              </a:ext>
            </a:extLst>
          </p:cNvPr>
          <p:cNvSpPr>
            <a:spLocks noGrp="1"/>
          </p:cNvSpPr>
          <p:nvPr>
            <p:ph type="title"/>
          </p:nvPr>
        </p:nvSpPr>
        <p:spPr>
          <a:xfrm>
            <a:off x="838200" y="365125"/>
            <a:ext cx="10515600" cy="701675"/>
          </a:xfrm>
        </p:spPr>
        <p:txBody>
          <a:bodyPr/>
          <a:lstStyle/>
          <a:p>
            <a:r>
              <a:rPr lang="en-US" dirty="0"/>
              <a:t>THE FUTURE</a:t>
            </a:r>
          </a:p>
        </p:txBody>
      </p:sp>
      <p:sp>
        <p:nvSpPr>
          <p:cNvPr id="3" name="Content Placeholder 2">
            <a:extLst>
              <a:ext uri="{FF2B5EF4-FFF2-40B4-BE49-F238E27FC236}">
                <a16:creationId xmlns:a16="http://schemas.microsoft.com/office/drawing/2014/main" id="{7364C673-270D-4743-AC18-8EBE3AFC11E2}"/>
              </a:ext>
            </a:extLst>
          </p:cNvPr>
          <p:cNvSpPr>
            <a:spLocks noGrp="1"/>
          </p:cNvSpPr>
          <p:nvPr>
            <p:ph idx="1"/>
          </p:nvPr>
        </p:nvSpPr>
        <p:spPr>
          <a:xfrm>
            <a:off x="838201" y="1357745"/>
            <a:ext cx="6237156" cy="5132996"/>
          </a:xfrm>
        </p:spPr>
        <p:txBody>
          <a:bodyPr>
            <a:normAutofit fontScale="92500" lnSpcReduction="20000"/>
          </a:bodyPr>
          <a:lstStyle/>
          <a:p>
            <a:r>
              <a:rPr lang="en-US" dirty="0"/>
              <a:t>Failure of the Trump wooing of Kim Jong Un</a:t>
            </a:r>
          </a:p>
          <a:p>
            <a:pPr marL="0" indent="0">
              <a:buNone/>
            </a:pPr>
            <a:endParaRPr lang="en-US" dirty="0"/>
          </a:p>
          <a:p>
            <a:r>
              <a:rPr lang="en-US" dirty="0"/>
              <a:t>Question marks over Sunshine Policy (June 2020 destruction of liaison office in Kaesong)</a:t>
            </a:r>
          </a:p>
          <a:p>
            <a:pPr marL="0" indent="0">
              <a:buNone/>
            </a:pPr>
            <a:endParaRPr lang="en-US" dirty="0"/>
          </a:p>
          <a:p>
            <a:r>
              <a:rPr lang="en-US" dirty="0"/>
              <a:t>No early peace settlement is likely because of likely complications (it would need agreement of four powers and, arguably, the United Nations) </a:t>
            </a:r>
          </a:p>
          <a:p>
            <a:pPr marL="0" indent="0">
              <a:buNone/>
            </a:pPr>
            <a:endParaRPr lang="en-US" dirty="0"/>
          </a:p>
          <a:p>
            <a:r>
              <a:rPr lang="en-US" dirty="0"/>
              <a:t>A peace declaration by the two Koreas is possible but rising tensions make it unlikely in the immediate future</a:t>
            </a:r>
          </a:p>
        </p:txBody>
      </p:sp>
      <p:pic>
        <p:nvPicPr>
          <p:cNvPr id="5" name="Picture 4">
            <a:extLst>
              <a:ext uri="{FF2B5EF4-FFF2-40B4-BE49-F238E27FC236}">
                <a16:creationId xmlns:a16="http://schemas.microsoft.com/office/drawing/2014/main" id="{B33139F5-7FF6-3C45-BE5C-A6682BE0B052}"/>
              </a:ext>
            </a:extLst>
          </p:cNvPr>
          <p:cNvPicPr>
            <a:picLocks noChangeAspect="1"/>
          </p:cNvPicPr>
          <p:nvPr/>
        </p:nvPicPr>
        <p:blipFill>
          <a:blip r:embed="rId2"/>
          <a:stretch>
            <a:fillRect/>
          </a:stretch>
        </p:blipFill>
        <p:spPr>
          <a:xfrm>
            <a:off x="7794885" y="659566"/>
            <a:ext cx="4017363" cy="6198433"/>
          </a:xfrm>
          <a:prstGeom prst="rect">
            <a:avLst/>
          </a:prstGeom>
        </p:spPr>
      </p:pic>
    </p:spTree>
    <p:extLst>
      <p:ext uri="{BB962C8B-B14F-4D97-AF65-F5344CB8AC3E}">
        <p14:creationId xmlns:p14="http://schemas.microsoft.com/office/powerpoint/2010/main" val="345506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A524-C974-8342-82A3-E36BBA26E954}"/>
              </a:ext>
            </a:extLst>
          </p:cNvPr>
          <p:cNvSpPr>
            <a:spLocks noGrp="1"/>
          </p:cNvSpPr>
          <p:nvPr>
            <p:ph type="title"/>
          </p:nvPr>
        </p:nvSpPr>
        <p:spPr>
          <a:xfrm>
            <a:off x="838200" y="323561"/>
            <a:ext cx="10515600" cy="1325129"/>
          </a:xfrm>
        </p:spPr>
        <p:txBody>
          <a:bodyPr>
            <a:normAutofit/>
          </a:bodyPr>
          <a:lstStyle/>
          <a:p>
            <a:r>
              <a:rPr lang="en-US" dirty="0"/>
              <a:t>WHY WAS THERE A WAR IN KOREA?</a:t>
            </a:r>
          </a:p>
        </p:txBody>
      </p:sp>
      <p:sp>
        <p:nvSpPr>
          <p:cNvPr id="3" name="Content Placeholder 2">
            <a:extLst>
              <a:ext uri="{FF2B5EF4-FFF2-40B4-BE49-F238E27FC236}">
                <a16:creationId xmlns:a16="http://schemas.microsoft.com/office/drawing/2014/main" id="{8E0CF20D-EE1C-E64F-A4AC-A1E9CB538A89}"/>
              </a:ext>
            </a:extLst>
          </p:cNvPr>
          <p:cNvSpPr>
            <a:spLocks noGrp="1"/>
          </p:cNvSpPr>
          <p:nvPr>
            <p:ph idx="1"/>
          </p:nvPr>
        </p:nvSpPr>
        <p:spPr>
          <a:xfrm>
            <a:off x="838200" y="2175164"/>
            <a:ext cx="4776788" cy="4001799"/>
          </a:xfrm>
        </p:spPr>
        <p:txBody>
          <a:bodyPr/>
          <a:lstStyle/>
          <a:p>
            <a:pPr marL="0" indent="0">
              <a:buNone/>
            </a:pPr>
            <a:r>
              <a:rPr lang="en-AU" dirty="0"/>
              <a:t>The outbreak of war in 1950 arose from three fundamental causes:  </a:t>
            </a:r>
          </a:p>
          <a:p>
            <a:r>
              <a:rPr lang="en-AU" dirty="0"/>
              <a:t>Arrangements made at the end of the Second World War</a:t>
            </a:r>
          </a:p>
          <a:p>
            <a:r>
              <a:rPr lang="en-AU" dirty="0"/>
              <a:t>Decolonisation  </a:t>
            </a:r>
          </a:p>
          <a:p>
            <a:r>
              <a:rPr lang="en-AU" dirty="0"/>
              <a:t>The Cold War</a:t>
            </a:r>
            <a:endParaRPr lang="en-NZ" dirty="0"/>
          </a:p>
          <a:p>
            <a:endParaRPr lang="en-US" dirty="0"/>
          </a:p>
        </p:txBody>
      </p:sp>
      <p:pic>
        <p:nvPicPr>
          <p:cNvPr id="5" name="Picture 4">
            <a:extLst>
              <a:ext uri="{FF2B5EF4-FFF2-40B4-BE49-F238E27FC236}">
                <a16:creationId xmlns:a16="http://schemas.microsoft.com/office/drawing/2014/main" id="{077FEC84-C7CB-714F-94EC-EE1F77101372}"/>
              </a:ext>
            </a:extLst>
          </p:cNvPr>
          <p:cNvPicPr>
            <a:picLocks noChangeAspect="1"/>
          </p:cNvPicPr>
          <p:nvPr/>
        </p:nvPicPr>
        <p:blipFill>
          <a:blip r:embed="rId2"/>
          <a:stretch>
            <a:fillRect/>
          </a:stretch>
        </p:blipFill>
        <p:spPr>
          <a:xfrm>
            <a:off x="6886576" y="1593849"/>
            <a:ext cx="3286124" cy="5021263"/>
          </a:xfrm>
          <a:prstGeom prst="rect">
            <a:avLst/>
          </a:prstGeom>
        </p:spPr>
      </p:pic>
    </p:spTree>
    <p:extLst>
      <p:ext uri="{BB962C8B-B14F-4D97-AF65-F5344CB8AC3E}">
        <p14:creationId xmlns:p14="http://schemas.microsoft.com/office/powerpoint/2010/main" val="2697654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9361-1F63-2045-ACFD-CC75EC8E82B3}"/>
              </a:ext>
            </a:extLst>
          </p:cNvPr>
          <p:cNvSpPr>
            <a:spLocks noGrp="1"/>
          </p:cNvSpPr>
          <p:nvPr>
            <p:ph type="title"/>
          </p:nvPr>
        </p:nvSpPr>
        <p:spPr>
          <a:xfrm rot="10800000" flipV="1">
            <a:off x="838200" y="1246909"/>
            <a:ext cx="10515600" cy="831272"/>
          </a:xfrm>
        </p:spPr>
        <p:txBody>
          <a:bodyPr>
            <a:normAutofit/>
          </a:bodyPr>
          <a:lstStyle/>
          <a:p>
            <a:r>
              <a:rPr lang="en-AU" dirty="0"/>
              <a:t>END OF WAR ARRANGEMENTS</a:t>
            </a:r>
            <a:endParaRPr lang="en-US" dirty="0"/>
          </a:p>
        </p:txBody>
      </p:sp>
      <p:sp>
        <p:nvSpPr>
          <p:cNvPr id="3" name="Content Placeholder 2">
            <a:extLst>
              <a:ext uri="{FF2B5EF4-FFF2-40B4-BE49-F238E27FC236}">
                <a16:creationId xmlns:a16="http://schemas.microsoft.com/office/drawing/2014/main" id="{2F80A94F-47B1-6F4F-A46D-89F6894BBE8F}"/>
              </a:ext>
            </a:extLst>
          </p:cNvPr>
          <p:cNvSpPr>
            <a:spLocks noGrp="1"/>
          </p:cNvSpPr>
          <p:nvPr>
            <p:ph idx="1"/>
          </p:nvPr>
        </p:nvSpPr>
        <p:spPr>
          <a:xfrm>
            <a:off x="838200" y="2216727"/>
            <a:ext cx="5548313" cy="4498398"/>
          </a:xfrm>
        </p:spPr>
        <p:txBody>
          <a:bodyPr>
            <a:normAutofit fontScale="70000" lnSpcReduction="20000"/>
          </a:bodyPr>
          <a:lstStyle/>
          <a:p>
            <a:pPr marL="0" indent="0">
              <a:buNone/>
            </a:pPr>
            <a:endParaRPr lang="en-AU" dirty="0"/>
          </a:p>
          <a:p>
            <a:r>
              <a:rPr lang="en-AU" dirty="0"/>
              <a:t>Korea a Japanese colony from 1910-45 </a:t>
            </a:r>
          </a:p>
          <a:p>
            <a:r>
              <a:rPr lang="en-AU" dirty="0"/>
              <a:t>Japanese defeated on 14 August 1945</a:t>
            </a:r>
          </a:p>
          <a:p>
            <a:r>
              <a:rPr lang="en-AU" dirty="0"/>
              <a:t>Agreement by Russians and Americans to their joint occupation of the peninsula to disarm and repatriate Japanese troops there </a:t>
            </a:r>
          </a:p>
          <a:p>
            <a:r>
              <a:rPr lang="en-AU" dirty="0"/>
              <a:t>Soviet Union agreed to stop its advance into Korea from the north at the 38th Parallel. Soviet hopes of getting a footing in the Japanese islands as part of the occupation there) </a:t>
            </a:r>
          </a:p>
          <a:p>
            <a:r>
              <a:rPr lang="en-AU" dirty="0"/>
              <a:t>US troops occupied the peninsula south of the 38th Parallel</a:t>
            </a:r>
          </a:p>
          <a:p>
            <a:pPr marL="0" indent="0">
              <a:buNone/>
            </a:pPr>
            <a:endParaRPr lang="en-AU" dirty="0"/>
          </a:p>
          <a:p>
            <a:pPr marL="0" indent="0">
              <a:buNone/>
            </a:pPr>
            <a:r>
              <a:rPr lang="en-AU" dirty="0">
                <a:solidFill>
                  <a:srgbClr val="FF0000"/>
                </a:solidFill>
              </a:rPr>
              <a:t>The 38th Parallel was a line on the map. </a:t>
            </a:r>
            <a:endParaRPr lang="en-NZ" dirty="0">
              <a:solidFill>
                <a:srgbClr val="FF0000"/>
              </a:solidFill>
            </a:endParaRPr>
          </a:p>
          <a:p>
            <a:endParaRPr lang="en-US" dirty="0"/>
          </a:p>
        </p:txBody>
      </p:sp>
      <p:pic>
        <p:nvPicPr>
          <p:cNvPr id="8" name="Picture 7">
            <a:extLst>
              <a:ext uri="{FF2B5EF4-FFF2-40B4-BE49-F238E27FC236}">
                <a16:creationId xmlns:a16="http://schemas.microsoft.com/office/drawing/2014/main" id="{DEBBD36D-149E-7149-8290-DBEDC2BEF5C0}"/>
              </a:ext>
            </a:extLst>
          </p:cNvPr>
          <p:cNvPicPr>
            <a:picLocks noChangeAspect="1"/>
          </p:cNvPicPr>
          <p:nvPr/>
        </p:nvPicPr>
        <p:blipFill>
          <a:blip r:embed="rId2"/>
          <a:stretch>
            <a:fillRect/>
          </a:stretch>
        </p:blipFill>
        <p:spPr>
          <a:xfrm>
            <a:off x="7886700" y="266699"/>
            <a:ext cx="4305300" cy="6448425"/>
          </a:xfrm>
          <a:prstGeom prst="rect">
            <a:avLst/>
          </a:prstGeom>
        </p:spPr>
      </p:pic>
    </p:spTree>
    <p:extLst>
      <p:ext uri="{BB962C8B-B14F-4D97-AF65-F5344CB8AC3E}">
        <p14:creationId xmlns:p14="http://schemas.microsoft.com/office/powerpoint/2010/main" val="351956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8A75-5C17-3841-ABCE-48FCAA408D4D}"/>
              </a:ext>
            </a:extLst>
          </p:cNvPr>
          <p:cNvSpPr>
            <a:spLocks noGrp="1"/>
          </p:cNvSpPr>
          <p:nvPr>
            <p:ph type="title"/>
          </p:nvPr>
        </p:nvSpPr>
        <p:spPr>
          <a:xfrm>
            <a:off x="838200" y="365126"/>
            <a:ext cx="10515600" cy="784802"/>
          </a:xfrm>
        </p:spPr>
        <p:txBody>
          <a:bodyPr/>
          <a:lstStyle/>
          <a:p>
            <a:r>
              <a:rPr lang="en-US" dirty="0"/>
              <a:t>DECOLONISATION</a:t>
            </a:r>
          </a:p>
        </p:txBody>
      </p:sp>
      <p:sp>
        <p:nvSpPr>
          <p:cNvPr id="3" name="Content Placeholder 2">
            <a:extLst>
              <a:ext uri="{FF2B5EF4-FFF2-40B4-BE49-F238E27FC236}">
                <a16:creationId xmlns:a16="http://schemas.microsoft.com/office/drawing/2014/main" id="{466DFC13-DCCD-7F46-8E53-7DD878FD7327}"/>
              </a:ext>
            </a:extLst>
          </p:cNvPr>
          <p:cNvSpPr>
            <a:spLocks noGrp="1"/>
          </p:cNvSpPr>
          <p:nvPr>
            <p:ph idx="1"/>
          </p:nvPr>
        </p:nvSpPr>
        <p:spPr>
          <a:xfrm>
            <a:off x="623887" y="1149928"/>
            <a:ext cx="6091238" cy="5936672"/>
          </a:xfrm>
        </p:spPr>
        <p:txBody>
          <a:bodyPr>
            <a:normAutofit fontScale="92500" lnSpcReduction="10000"/>
          </a:bodyPr>
          <a:lstStyle/>
          <a:p>
            <a:r>
              <a:rPr lang="en-AU" dirty="0"/>
              <a:t>Korean nationalism: desire to be independent</a:t>
            </a:r>
          </a:p>
          <a:p>
            <a:r>
              <a:rPr lang="en-AU" dirty="0"/>
              <a:t>Anti-Japanese efforts</a:t>
            </a:r>
          </a:p>
          <a:p>
            <a:r>
              <a:rPr lang="en-AU" dirty="0"/>
              <a:t>Kim Il-sung, shadowy background, but appeared in Korea with Soviet armies. Claimed to have fought the Japanese </a:t>
            </a:r>
          </a:p>
          <a:p>
            <a:r>
              <a:rPr lang="en-AU" dirty="0"/>
              <a:t>Other Koreans in the south with anti-Japanese credentials, and also an expatriate, Syngman Rhee </a:t>
            </a:r>
          </a:p>
          <a:p>
            <a:r>
              <a:rPr lang="en-AU" dirty="0"/>
              <a:t>Demands to be able to set up own state. Opposition to being placed under the UN trusteeship arrangements agreed at the San Francisco Conference (antagonism to being placed on same level as African colonies)</a:t>
            </a:r>
            <a:endParaRPr lang="en-NZ" dirty="0"/>
          </a:p>
          <a:p>
            <a:pPr marL="0" indent="0">
              <a:buNone/>
            </a:pPr>
            <a:endParaRPr lang="en-US" dirty="0"/>
          </a:p>
        </p:txBody>
      </p:sp>
      <p:pic>
        <p:nvPicPr>
          <p:cNvPr id="5" name="Picture 4">
            <a:extLst>
              <a:ext uri="{FF2B5EF4-FFF2-40B4-BE49-F238E27FC236}">
                <a16:creationId xmlns:a16="http://schemas.microsoft.com/office/drawing/2014/main" id="{678907B6-D341-BF42-A83D-717A84A5EED6}"/>
              </a:ext>
            </a:extLst>
          </p:cNvPr>
          <p:cNvPicPr>
            <a:picLocks noChangeAspect="1"/>
          </p:cNvPicPr>
          <p:nvPr/>
        </p:nvPicPr>
        <p:blipFill>
          <a:blip r:embed="rId2"/>
          <a:stretch>
            <a:fillRect/>
          </a:stretch>
        </p:blipFill>
        <p:spPr>
          <a:xfrm>
            <a:off x="7643812" y="500063"/>
            <a:ext cx="3924301" cy="5886450"/>
          </a:xfrm>
          <a:prstGeom prst="rect">
            <a:avLst/>
          </a:prstGeom>
        </p:spPr>
      </p:pic>
    </p:spTree>
    <p:extLst>
      <p:ext uri="{BB962C8B-B14F-4D97-AF65-F5344CB8AC3E}">
        <p14:creationId xmlns:p14="http://schemas.microsoft.com/office/powerpoint/2010/main" val="211962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D316E-0EF7-BE4E-819E-EEAF26C5CBC1}"/>
              </a:ext>
            </a:extLst>
          </p:cNvPr>
          <p:cNvSpPr>
            <a:spLocks noGrp="1"/>
          </p:cNvSpPr>
          <p:nvPr>
            <p:ph type="title"/>
          </p:nvPr>
        </p:nvSpPr>
        <p:spPr>
          <a:xfrm>
            <a:off x="838200" y="365125"/>
            <a:ext cx="10515600" cy="549275"/>
          </a:xfrm>
        </p:spPr>
        <p:txBody>
          <a:bodyPr>
            <a:noAutofit/>
          </a:bodyPr>
          <a:lstStyle/>
          <a:p>
            <a:r>
              <a:rPr lang="en-US" dirty="0"/>
              <a:t>COLD WAR</a:t>
            </a:r>
          </a:p>
        </p:txBody>
      </p:sp>
      <p:sp>
        <p:nvSpPr>
          <p:cNvPr id="3" name="Content Placeholder 2">
            <a:extLst>
              <a:ext uri="{FF2B5EF4-FFF2-40B4-BE49-F238E27FC236}">
                <a16:creationId xmlns:a16="http://schemas.microsoft.com/office/drawing/2014/main" id="{AF89A574-910B-F840-BF97-9DDA65B48C48}"/>
              </a:ext>
            </a:extLst>
          </p:cNvPr>
          <p:cNvSpPr>
            <a:spLocks noGrp="1"/>
          </p:cNvSpPr>
          <p:nvPr>
            <p:ph idx="1"/>
          </p:nvPr>
        </p:nvSpPr>
        <p:spPr>
          <a:xfrm>
            <a:off x="838200" y="1108364"/>
            <a:ext cx="10515600" cy="5068599"/>
          </a:xfrm>
        </p:spPr>
        <p:txBody>
          <a:bodyPr/>
          <a:lstStyle/>
          <a:p>
            <a:r>
              <a:rPr lang="en-AU" dirty="0"/>
              <a:t>Cold War ensured division </a:t>
            </a:r>
          </a:p>
          <a:p>
            <a:r>
              <a:rPr lang="en-AU" dirty="0"/>
              <a:t>No agreement on unification </a:t>
            </a:r>
          </a:p>
          <a:p>
            <a:r>
              <a:rPr lang="en-AU" dirty="0"/>
              <a:t>US and Soviets established administrations in their zones. North Korea was led by Kim, South Korea by Rhee </a:t>
            </a:r>
          </a:p>
          <a:p>
            <a:r>
              <a:rPr lang="en-AU" dirty="0"/>
              <a:t>Two antagonistic regimes were brought into existence, both claiming jurisdiction over the whole of the peninsula </a:t>
            </a:r>
          </a:p>
          <a:p>
            <a:r>
              <a:rPr lang="en-AU" dirty="0"/>
              <a:t>Uneasy stalemate. Many clashes</a:t>
            </a:r>
            <a:endParaRPr lang="en-NZ" dirty="0"/>
          </a:p>
          <a:p>
            <a:r>
              <a:rPr lang="en-AU" dirty="0"/>
              <a:t>Belief that both were restrained by their respective mentors reduced the fears of outright war on the peninsula </a:t>
            </a:r>
            <a:endParaRPr lang="en-US" dirty="0"/>
          </a:p>
        </p:txBody>
      </p:sp>
    </p:spTree>
    <p:extLst>
      <p:ext uri="{BB962C8B-B14F-4D97-AF65-F5344CB8AC3E}">
        <p14:creationId xmlns:p14="http://schemas.microsoft.com/office/powerpoint/2010/main" val="111859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961E-493A-CF49-86D9-30503E51C429}"/>
              </a:ext>
            </a:extLst>
          </p:cNvPr>
          <p:cNvSpPr>
            <a:spLocks noGrp="1"/>
          </p:cNvSpPr>
          <p:nvPr>
            <p:ph type="title"/>
          </p:nvPr>
        </p:nvSpPr>
        <p:spPr>
          <a:xfrm>
            <a:off x="838200" y="365125"/>
            <a:ext cx="10515600" cy="812511"/>
          </a:xfrm>
        </p:spPr>
        <p:txBody>
          <a:bodyPr/>
          <a:lstStyle/>
          <a:p>
            <a:r>
              <a:rPr lang="en-US" dirty="0"/>
              <a:t>DECISION FOR WAR</a:t>
            </a:r>
          </a:p>
        </p:txBody>
      </p:sp>
      <p:sp>
        <p:nvSpPr>
          <p:cNvPr id="3" name="Content Placeholder 2">
            <a:extLst>
              <a:ext uri="{FF2B5EF4-FFF2-40B4-BE49-F238E27FC236}">
                <a16:creationId xmlns:a16="http://schemas.microsoft.com/office/drawing/2014/main" id="{A13C0F56-FF68-3E4F-9E12-100680C7B880}"/>
              </a:ext>
            </a:extLst>
          </p:cNvPr>
          <p:cNvSpPr>
            <a:spLocks noGrp="1"/>
          </p:cNvSpPr>
          <p:nvPr>
            <p:ph idx="1"/>
          </p:nvPr>
        </p:nvSpPr>
        <p:spPr>
          <a:xfrm>
            <a:off x="838201" y="1177636"/>
            <a:ext cx="5962650" cy="4999327"/>
          </a:xfrm>
        </p:spPr>
        <p:txBody>
          <a:bodyPr>
            <a:normAutofit fontScale="85000" lnSpcReduction="10000"/>
          </a:bodyPr>
          <a:lstStyle/>
          <a:p>
            <a:r>
              <a:rPr lang="en-US" dirty="0"/>
              <a:t>Kim Il </a:t>
            </a:r>
            <a:r>
              <a:rPr lang="en-US" dirty="0" err="1"/>
              <a:t>Sung’s</a:t>
            </a:r>
            <a:r>
              <a:rPr lang="en-US" dirty="0"/>
              <a:t> determination to reunify Korea (time seemed right: Soviet atom bomb, People’s Republic)</a:t>
            </a:r>
          </a:p>
          <a:p>
            <a:r>
              <a:rPr lang="en-US" dirty="0"/>
              <a:t> Agreement of Josef Stalin and Mao Zedong</a:t>
            </a:r>
          </a:p>
          <a:p>
            <a:r>
              <a:rPr lang="en-US" dirty="0"/>
              <a:t>Communist miscalculation:</a:t>
            </a:r>
          </a:p>
          <a:p>
            <a:pPr marL="0" indent="0">
              <a:buNone/>
            </a:pPr>
            <a:r>
              <a:rPr lang="en-US" dirty="0"/>
              <a:t>               * Not expect US reaction (Acheson</a:t>
            </a:r>
          </a:p>
          <a:p>
            <a:pPr marL="0" indent="0">
              <a:buNone/>
            </a:pPr>
            <a:r>
              <a:rPr lang="en-US" dirty="0"/>
              <a:t>                  speech)</a:t>
            </a:r>
          </a:p>
          <a:p>
            <a:pPr marL="0" indent="0">
              <a:buNone/>
            </a:pPr>
            <a:r>
              <a:rPr lang="en-US" dirty="0"/>
              <a:t>               * Belief that US could be presented</a:t>
            </a:r>
          </a:p>
          <a:p>
            <a:pPr marL="0" indent="0">
              <a:buNone/>
            </a:pPr>
            <a:r>
              <a:rPr lang="en-US" dirty="0"/>
              <a:t>                  with a fait accompli</a:t>
            </a:r>
          </a:p>
          <a:p>
            <a:pPr marL="0" indent="0">
              <a:buNone/>
            </a:pPr>
            <a:endParaRPr lang="en-US" dirty="0"/>
          </a:p>
          <a:p>
            <a:pPr marL="0" indent="0">
              <a:buNone/>
            </a:pPr>
            <a:r>
              <a:rPr lang="en-US" dirty="0">
                <a:solidFill>
                  <a:srgbClr val="FF0000"/>
                </a:solidFill>
              </a:rPr>
              <a:t>No truth in assertions at the time that the invasion was a response to a South Korean attack on North Korea (Nazi tactic)</a:t>
            </a:r>
          </a:p>
          <a:p>
            <a:pPr marL="0" indent="0">
              <a:buNone/>
            </a:pPr>
            <a:endParaRPr lang="en-US" dirty="0"/>
          </a:p>
        </p:txBody>
      </p:sp>
      <p:pic>
        <p:nvPicPr>
          <p:cNvPr id="5" name="Picture 4">
            <a:extLst>
              <a:ext uri="{FF2B5EF4-FFF2-40B4-BE49-F238E27FC236}">
                <a16:creationId xmlns:a16="http://schemas.microsoft.com/office/drawing/2014/main" id="{B1F2038C-B551-5242-988A-7D9B871229C6}"/>
              </a:ext>
            </a:extLst>
          </p:cNvPr>
          <p:cNvPicPr>
            <a:picLocks noChangeAspect="1"/>
          </p:cNvPicPr>
          <p:nvPr/>
        </p:nvPicPr>
        <p:blipFill>
          <a:blip r:embed="rId2"/>
          <a:stretch>
            <a:fillRect/>
          </a:stretch>
        </p:blipFill>
        <p:spPr>
          <a:xfrm>
            <a:off x="7100887" y="603250"/>
            <a:ext cx="4829175" cy="5651500"/>
          </a:xfrm>
          <a:prstGeom prst="rect">
            <a:avLst/>
          </a:prstGeom>
        </p:spPr>
      </p:pic>
    </p:spTree>
    <p:extLst>
      <p:ext uri="{BB962C8B-B14F-4D97-AF65-F5344CB8AC3E}">
        <p14:creationId xmlns:p14="http://schemas.microsoft.com/office/powerpoint/2010/main" val="10961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CE77-D578-B243-82A0-BFDD744EF637}"/>
              </a:ext>
            </a:extLst>
          </p:cNvPr>
          <p:cNvSpPr>
            <a:spLocks noGrp="1"/>
          </p:cNvSpPr>
          <p:nvPr>
            <p:ph type="title"/>
          </p:nvPr>
        </p:nvSpPr>
        <p:spPr>
          <a:xfrm>
            <a:off x="838200" y="365126"/>
            <a:ext cx="10515600" cy="673966"/>
          </a:xfrm>
        </p:spPr>
        <p:txBody>
          <a:bodyPr>
            <a:normAutofit fontScale="90000"/>
          </a:bodyPr>
          <a:lstStyle/>
          <a:p>
            <a:r>
              <a:rPr lang="en-US" dirty="0"/>
              <a:t>US RESPONSE</a:t>
            </a:r>
          </a:p>
        </p:txBody>
      </p:sp>
      <p:sp>
        <p:nvSpPr>
          <p:cNvPr id="3" name="Content Placeholder 2">
            <a:extLst>
              <a:ext uri="{FF2B5EF4-FFF2-40B4-BE49-F238E27FC236}">
                <a16:creationId xmlns:a16="http://schemas.microsoft.com/office/drawing/2014/main" id="{B0B170DF-697F-AC4C-80C1-702E5A054985}"/>
              </a:ext>
            </a:extLst>
          </p:cNvPr>
          <p:cNvSpPr>
            <a:spLocks noGrp="1"/>
          </p:cNvSpPr>
          <p:nvPr>
            <p:ph idx="1"/>
          </p:nvPr>
        </p:nvSpPr>
        <p:spPr>
          <a:xfrm>
            <a:off x="838200" y="1039092"/>
            <a:ext cx="10515600" cy="5137871"/>
          </a:xfrm>
        </p:spPr>
        <p:txBody>
          <a:bodyPr>
            <a:normAutofit lnSpcReduction="10000"/>
          </a:bodyPr>
          <a:lstStyle/>
          <a:p>
            <a:r>
              <a:rPr lang="en-AU" dirty="0"/>
              <a:t>US responded immediately both militarily and diplomatically </a:t>
            </a:r>
          </a:p>
          <a:p>
            <a:r>
              <a:rPr lang="en-AU" dirty="0"/>
              <a:t>Forces in Japan rapidly deployed to Korea </a:t>
            </a:r>
          </a:p>
          <a:p>
            <a:r>
              <a:rPr lang="en-AU" dirty="0"/>
              <a:t>Action at the United Nations</a:t>
            </a:r>
          </a:p>
          <a:p>
            <a:pPr marL="0" indent="0">
              <a:buNone/>
            </a:pPr>
            <a:r>
              <a:rPr lang="en-AU" dirty="0"/>
              <a:t>           * Soviet Union was boycotting over the failure to seat the new</a:t>
            </a:r>
          </a:p>
          <a:p>
            <a:pPr marL="0" indent="0">
              <a:buNone/>
            </a:pPr>
            <a:r>
              <a:rPr lang="en-AU" dirty="0"/>
              <a:t>              communist regime in Beijing </a:t>
            </a:r>
          </a:p>
          <a:p>
            <a:pPr marL="0" indent="0">
              <a:buNone/>
            </a:pPr>
            <a:r>
              <a:rPr lang="en-AU" dirty="0"/>
              <a:t>           * Resolutions calling on North Korea to withdraw and then for all</a:t>
            </a:r>
          </a:p>
          <a:p>
            <a:pPr marL="0" indent="0">
              <a:buNone/>
            </a:pPr>
            <a:r>
              <a:rPr lang="en-AU" dirty="0"/>
              <a:t>               members to assist in defending South Korea </a:t>
            </a:r>
          </a:p>
          <a:p>
            <a:pPr marL="0" indent="0">
              <a:buNone/>
            </a:pPr>
            <a:r>
              <a:rPr lang="en-AU" dirty="0"/>
              <a:t>           * Formation of the UN Command, delegated to the US</a:t>
            </a:r>
          </a:p>
          <a:p>
            <a:pPr marL="0" indent="0">
              <a:buNone/>
            </a:pPr>
            <a:r>
              <a:rPr lang="en-AU" dirty="0"/>
              <a:t>              (General Douglas MacArthur as C-in-C)</a:t>
            </a:r>
          </a:p>
          <a:p>
            <a:pPr marL="0" indent="0">
              <a:buNone/>
            </a:pPr>
            <a:endParaRPr lang="en-AU" dirty="0">
              <a:solidFill>
                <a:srgbClr val="FF0000"/>
              </a:solidFill>
            </a:endParaRPr>
          </a:p>
          <a:p>
            <a:pPr marL="0" indent="0">
              <a:buNone/>
            </a:pPr>
            <a:r>
              <a:rPr lang="en-AU" dirty="0">
                <a:solidFill>
                  <a:srgbClr val="FF0000"/>
                </a:solidFill>
              </a:rPr>
              <a:t>Diplomatic triumph for the United States</a:t>
            </a:r>
            <a:endParaRPr lang="en-US" dirty="0">
              <a:solidFill>
                <a:srgbClr val="FF0000"/>
              </a:solidFill>
            </a:endParaRPr>
          </a:p>
        </p:txBody>
      </p:sp>
    </p:spTree>
    <p:extLst>
      <p:ext uri="{BB962C8B-B14F-4D97-AF65-F5344CB8AC3E}">
        <p14:creationId xmlns:p14="http://schemas.microsoft.com/office/powerpoint/2010/main" val="998076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17651</TotalTime>
  <Words>1482</Words>
  <Application>Microsoft Macintosh PowerPoint</Application>
  <PresentationFormat>Widescreen</PresentationFormat>
  <Paragraphs>161</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Garamond</vt:lpstr>
      <vt:lpstr>Times New Roman</vt:lpstr>
      <vt:lpstr>Office Theme</vt:lpstr>
      <vt:lpstr>Korea: Perspectives on a 70-year War</vt:lpstr>
      <vt:lpstr>70th ANNIVERSARY</vt:lpstr>
      <vt:lpstr>A TALE OF THREE ATTEMPTS</vt:lpstr>
      <vt:lpstr>WHY WAS THERE A WAR IN KOREA?</vt:lpstr>
      <vt:lpstr>END OF WAR ARRANGEMENTS</vt:lpstr>
      <vt:lpstr>DECOLONISATION</vt:lpstr>
      <vt:lpstr>COLD WAR</vt:lpstr>
      <vt:lpstr>DECISION FOR WAR</vt:lpstr>
      <vt:lpstr>US RESPONSE</vt:lpstr>
      <vt:lpstr>PowerPoint Presentation</vt:lpstr>
      <vt:lpstr>NEW ZEALAND’s RESPONSE</vt:lpstr>
      <vt:lpstr>PowerPoint Presentation</vt:lpstr>
      <vt:lpstr>COURSE OF THE WAR</vt:lpstr>
      <vt:lpstr>PowerPoint Presentation</vt:lpstr>
      <vt:lpstr>PowerPoint Presentation</vt:lpstr>
      <vt:lpstr>PowerPoint Presentation</vt:lpstr>
      <vt:lpstr>CONSEQUENCES OF TEMPTATION</vt:lpstr>
      <vt:lpstr>PowerPoint Presentation</vt:lpstr>
      <vt:lpstr>TOWARDS STALEMATE</vt:lpstr>
      <vt:lpstr>ARMISTICE</vt:lpstr>
      <vt:lpstr>OUTCOME</vt:lpstr>
      <vt:lpstr>KOREA TODAY</vt:lpstr>
      <vt:lpstr>PEACEFUL COEXISTENCE AND CO-PROSPERITY</vt:lpstr>
      <vt:lpstr>PANMUNJOM DECLARATION</vt:lpstr>
      <vt:lpstr>PEACE ZONE</vt:lpstr>
      <vt:lpstr>PowerPoint Presentation</vt:lpstr>
      <vt:lpstr>PowerPoint Presentation</vt:lpstr>
      <vt:lpstr>PowerPoint Presentation</vt:lpstr>
      <vt:lpstr>THE DMZ TODAY</vt:lpstr>
      <vt:lpstr>PowerPoint Presentation</vt:lpstr>
      <vt:lpstr>PowerPoint Presentation</vt:lpstr>
      <vt:lpstr>THE FUTURE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McGibbon</dc:creator>
  <cp:lastModifiedBy>Ian McGibbon</cp:lastModifiedBy>
  <cp:revision>64</cp:revision>
  <dcterms:created xsi:type="dcterms:W3CDTF">2020-03-12T03:46:27Z</dcterms:created>
  <dcterms:modified xsi:type="dcterms:W3CDTF">2020-11-10T20:56:50Z</dcterms:modified>
</cp:coreProperties>
</file>