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1" r:id="rId4"/>
    <p:sldId id="272" r:id="rId5"/>
    <p:sldId id="274" r:id="rId6"/>
    <p:sldId id="282" r:id="rId7"/>
    <p:sldId id="266" r:id="rId8"/>
    <p:sldId id="287" r:id="rId9"/>
    <p:sldId id="269" r:id="rId10"/>
    <p:sldId id="267" r:id="rId11"/>
    <p:sldId id="273" r:id="rId12"/>
    <p:sldId id="264" r:id="rId13"/>
    <p:sldId id="277" r:id="rId14"/>
    <p:sldId id="263" r:id="rId15"/>
    <p:sldId id="278" r:id="rId16"/>
    <p:sldId id="276" r:id="rId17"/>
    <p:sldId id="258" r:id="rId18"/>
    <p:sldId id="280" r:id="rId19"/>
    <p:sldId id="257" r:id="rId20"/>
    <p:sldId id="265" r:id="rId21"/>
    <p:sldId id="279" r:id="rId22"/>
    <p:sldId id="259" r:id="rId23"/>
    <p:sldId id="268" r:id="rId24"/>
    <p:sldId id="260" r:id="rId25"/>
    <p:sldId id="261" r:id="rId26"/>
    <p:sldId id="270" r:id="rId27"/>
    <p:sldId id="285" r:id="rId28"/>
    <p:sldId id="286" r:id="rId29"/>
    <p:sldId id="271" r:id="rId30"/>
    <p:sldId id="284" r:id="rId31"/>
    <p:sldId id="2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1" autoAdjust="0"/>
    <p:restoredTop sz="94660"/>
  </p:normalViewPr>
  <p:slideViewPr>
    <p:cSldViewPr snapToGrid="0">
      <p:cViewPr>
        <p:scale>
          <a:sx n="59" d="100"/>
          <a:sy n="59" d="100"/>
        </p:scale>
        <p:origin x="76" y="3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C28B2-E166-4013-8CE7-3A8D3B4B05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BD655CE-FA39-4FED-9178-EFCE13ED7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61B1C0BE-3291-4BA5-A0CA-9499A610D4B9}"/>
              </a:ext>
            </a:extLst>
          </p:cNvPr>
          <p:cNvSpPr>
            <a:spLocks noGrp="1"/>
          </p:cNvSpPr>
          <p:nvPr>
            <p:ph type="dt" sz="half" idx="10"/>
          </p:nvPr>
        </p:nvSpPr>
        <p:spPr/>
        <p:txBody>
          <a:bodyPr/>
          <a:lstStyle/>
          <a:p>
            <a:fld id="{01E213DF-F8F9-405D-812A-BE7E7DD84462}" type="datetimeFigureOut">
              <a:rPr lang="en-NZ" smtClean="0"/>
              <a:t>6/10/2020</a:t>
            </a:fld>
            <a:endParaRPr lang="en-NZ"/>
          </a:p>
        </p:txBody>
      </p:sp>
      <p:sp>
        <p:nvSpPr>
          <p:cNvPr id="5" name="Footer Placeholder 4">
            <a:extLst>
              <a:ext uri="{FF2B5EF4-FFF2-40B4-BE49-F238E27FC236}">
                <a16:creationId xmlns:a16="http://schemas.microsoft.com/office/drawing/2014/main" id="{EA3A7191-8AE4-4600-AEA6-271DC018239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2AFD9B7-F3DF-4508-BEFC-C03783DE8E9B}"/>
              </a:ext>
            </a:extLst>
          </p:cNvPr>
          <p:cNvSpPr>
            <a:spLocks noGrp="1"/>
          </p:cNvSpPr>
          <p:nvPr>
            <p:ph type="sldNum" sz="quarter" idx="12"/>
          </p:nvPr>
        </p:nvSpPr>
        <p:spPr/>
        <p:txBody>
          <a:bodyPr/>
          <a:lstStyle/>
          <a:p>
            <a:fld id="{B9BD7BC2-7D26-475E-9FA0-28295DC70C07}" type="slidenum">
              <a:rPr lang="en-NZ" smtClean="0"/>
              <a:t>‹#›</a:t>
            </a:fld>
            <a:endParaRPr lang="en-NZ"/>
          </a:p>
        </p:txBody>
      </p:sp>
    </p:spTree>
    <p:extLst>
      <p:ext uri="{BB962C8B-B14F-4D97-AF65-F5344CB8AC3E}">
        <p14:creationId xmlns:p14="http://schemas.microsoft.com/office/powerpoint/2010/main" val="3907814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E44A2-A664-402F-BF8F-3E72035852FC}"/>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F67B32D-8B2B-4577-920D-73064A566A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090DE50-9C52-434F-BD09-1F59F0A4D527}"/>
              </a:ext>
            </a:extLst>
          </p:cNvPr>
          <p:cNvSpPr>
            <a:spLocks noGrp="1"/>
          </p:cNvSpPr>
          <p:nvPr>
            <p:ph type="dt" sz="half" idx="10"/>
          </p:nvPr>
        </p:nvSpPr>
        <p:spPr/>
        <p:txBody>
          <a:bodyPr/>
          <a:lstStyle/>
          <a:p>
            <a:fld id="{01E213DF-F8F9-405D-812A-BE7E7DD84462}" type="datetimeFigureOut">
              <a:rPr lang="en-NZ" smtClean="0"/>
              <a:t>6/10/2020</a:t>
            </a:fld>
            <a:endParaRPr lang="en-NZ"/>
          </a:p>
        </p:txBody>
      </p:sp>
      <p:sp>
        <p:nvSpPr>
          <p:cNvPr id="5" name="Footer Placeholder 4">
            <a:extLst>
              <a:ext uri="{FF2B5EF4-FFF2-40B4-BE49-F238E27FC236}">
                <a16:creationId xmlns:a16="http://schemas.microsoft.com/office/drawing/2014/main" id="{15F2A2A4-726D-4172-82B8-5E79B012B95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13D2DE6-4A08-4486-961A-ACE31FF5AD89}"/>
              </a:ext>
            </a:extLst>
          </p:cNvPr>
          <p:cNvSpPr>
            <a:spLocks noGrp="1"/>
          </p:cNvSpPr>
          <p:nvPr>
            <p:ph type="sldNum" sz="quarter" idx="12"/>
          </p:nvPr>
        </p:nvSpPr>
        <p:spPr/>
        <p:txBody>
          <a:bodyPr/>
          <a:lstStyle/>
          <a:p>
            <a:fld id="{B9BD7BC2-7D26-475E-9FA0-28295DC70C07}" type="slidenum">
              <a:rPr lang="en-NZ" smtClean="0"/>
              <a:t>‹#›</a:t>
            </a:fld>
            <a:endParaRPr lang="en-NZ"/>
          </a:p>
        </p:txBody>
      </p:sp>
    </p:spTree>
    <p:extLst>
      <p:ext uri="{BB962C8B-B14F-4D97-AF65-F5344CB8AC3E}">
        <p14:creationId xmlns:p14="http://schemas.microsoft.com/office/powerpoint/2010/main" val="83614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5528F9-CC05-455C-BFF9-051319852C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1012C35-465A-462F-A41E-C898BF1F56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E3AA811-ADE2-4864-9E31-5A7A3AFF1EE4}"/>
              </a:ext>
            </a:extLst>
          </p:cNvPr>
          <p:cNvSpPr>
            <a:spLocks noGrp="1"/>
          </p:cNvSpPr>
          <p:nvPr>
            <p:ph type="dt" sz="half" idx="10"/>
          </p:nvPr>
        </p:nvSpPr>
        <p:spPr/>
        <p:txBody>
          <a:bodyPr/>
          <a:lstStyle/>
          <a:p>
            <a:fld id="{01E213DF-F8F9-405D-812A-BE7E7DD84462}" type="datetimeFigureOut">
              <a:rPr lang="en-NZ" smtClean="0"/>
              <a:t>6/10/2020</a:t>
            </a:fld>
            <a:endParaRPr lang="en-NZ"/>
          </a:p>
        </p:txBody>
      </p:sp>
      <p:sp>
        <p:nvSpPr>
          <p:cNvPr id="5" name="Footer Placeholder 4">
            <a:extLst>
              <a:ext uri="{FF2B5EF4-FFF2-40B4-BE49-F238E27FC236}">
                <a16:creationId xmlns:a16="http://schemas.microsoft.com/office/drawing/2014/main" id="{8728A611-AC7A-44E6-9954-0C549CAC5E6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6E94705-1B9F-4FAB-94A9-8B80A685E544}"/>
              </a:ext>
            </a:extLst>
          </p:cNvPr>
          <p:cNvSpPr>
            <a:spLocks noGrp="1"/>
          </p:cNvSpPr>
          <p:nvPr>
            <p:ph type="sldNum" sz="quarter" idx="12"/>
          </p:nvPr>
        </p:nvSpPr>
        <p:spPr/>
        <p:txBody>
          <a:bodyPr/>
          <a:lstStyle/>
          <a:p>
            <a:fld id="{B9BD7BC2-7D26-475E-9FA0-28295DC70C07}" type="slidenum">
              <a:rPr lang="en-NZ" smtClean="0"/>
              <a:t>‹#›</a:t>
            </a:fld>
            <a:endParaRPr lang="en-NZ"/>
          </a:p>
        </p:txBody>
      </p:sp>
    </p:spTree>
    <p:extLst>
      <p:ext uri="{BB962C8B-B14F-4D97-AF65-F5344CB8AC3E}">
        <p14:creationId xmlns:p14="http://schemas.microsoft.com/office/powerpoint/2010/main" val="28417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D640-7DEB-44E5-918E-A54E60B0F92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B712B07-0E36-41C3-898F-E13A08F34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8179D16-3393-4B56-B444-78E024E26F72}"/>
              </a:ext>
            </a:extLst>
          </p:cNvPr>
          <p:cNvSpPr>
            <a:spLocks noGrp="1"/>
          </p:cNvSpPr>
          <p:nvPr>
            <p:ph type="dt" sz="half" idx="10"/>
          </p:nvPr>
        </p:nvSpPr>
        <p:spPr/>
        <p:txBody>
          <a:bodyPr/>
          <a:lstStyle/>
          <a:p>
            <a:fld id="{01E213DF-F8F9-405D-812A-BE7E7DD84462}" type="datetimeFigureOut">
              <a:rPr lang="en-NZ" smtClean="0"/>
              <a:t>6/10/2020</a:t>
            </a:fld>
            <a:endParaRPr lang="en-NZ"/>
          </a:p>
        </p:txBody>
      </p:sp>
      <p:sp>
        <p:nvSpPr>
          <p:cNvPr id="5" name="Footer Placeholder 4">
            <a:extLst>
              <a:ext uri="{FF2B5EF4-FFF2-40B4-BE49-F238E27FC236}">
                <a16:creationId xmlns:a16="http://schemas.microsoft.com/office/drawing/2014/main" id="{33731BE4-C161-437B-B6AA-7F9B4AE54E3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ED3491C-2B1A-489D-A412-9B82246C3B24}"/>
              </a:ext>
            </a:extLst>
          </p:cNvPr>
          <p:cNvSpPr>
            <a:spLocks noGrp="1"/>
          </p:cNvSpPr>
          <p:nvPr>
            <p:ph type="sldNum" sz="quarter" idx="12"/>
          </p:nvPr>
        </p:nvSpPr>
        <p:spPr/>
        <p:txBody>
          <a:bodyPr/>
          <a:lstStyle/>
          <a:p>
            <a:fld id="{B9BD7BC2-7D26-475E-9FA0-28295DC70C07}" type="slidenum">
              <a:rPr lang="en-NZ" smtClean="0"/>
              <a:t>‹#›</a:t>
            </a:fld>
            <a:endParaRPr lang="en-NZ"/>
          </a:p>
        </p:txBody>
      </p:sp>
    </p:spTree>
    <p:extLst>
      <p:ext uri="{BB962C8B-B14F-4D97-AF65-F5344CB8AC3E}">
        <p14:creationId xmlns:p14="http://schemas.microsoft.com/office/powerpoint/2010/main" val="180450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C7986-9C0C-419A-B3EB-1724A1A51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44BBC02-FF9B-4C04-BB85-E65B51F37A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856DA2-15AB-4B9D-B224-63F04F7CEBA8}"/>
              </a:ext>
            </a:extLst>
          </p:cNvPr>
          <p:cNvSpPr>
            <a:spLocks noGrp="1"/>
          </p:cNvSpPr>
          <p:nvPr>
            <p:ph type="dt" sz="half" idx="10"/>
          </p:nvPr>
        </p:nvSpPr>
        <p:spPr/>
        <p:txBody>
          <a:bodyPr/>
          <a:lstStyle/>
          <a:p>
            <a:fld id="{01E213DF-F8F9-405D-812A-BE7E7DD84462}" type="datetimeFigureOut">
              <a:rPr lang="en-NZ" smtClean="0"/>
              <a:t>6/10/2020</a:t>
            </a:fld>
            <a:endParaRPr lang="en-NZ"/>
          </a:p>
        </p:txBody>
      </p:sp>
      <p:sp>
        <p:nvSpPr>
          <p:cNvPr id="5" name="Footer Placeholder 4">
            <a:extLst>
              <a:ext uri="{FF2B5EF4-FFF2-40B4-BE49-F238E27FC236}">
                <a16:creationId xmlns:a16="http://schemas.microsoft.com/office/drawing/2014/main" id="{15BD6AAE-32E8-4668-83A2-751558DD1FF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90E5D07-4CCB-4D70-881B-938A1D5B381E}"/>
              </a:ext>
            </a:extLst>
          </p:cNvPr>
          <p:cNvSpPr>
            <a:spLocks noGrp="1"/>
          </p:cNvSpPr>
          <p:nvPr>
            <p:ph type="sldNum" sz="quarter" idx="12"/>
          </p:nvPr>
        </p:nvSpPr>
        <p:spPr/>
        <p:txBody>
          <a:bodyPr/>
          <a:lstStyle/>
          <a:p>
            <a:fld id="{B9BD7BC2-7D26-475E-9FA0-28295DC70C07}" type="slidenum">
              <a:rPr lang="en-NZ" smtClean="0"/>
              <a:t>‹#›</a:t>
            </a:fld>
            <a:endParaRPr lang="en-NZ"/>
          </a:p>
        </p:txBody>
      </p:sp>
    </p:spTree>
    <p:extLst>
      <p:ext uri="{BB962C8B-B14F-4D97-AF65-F5344CB8AC3E}">
        <p14:creationId xmlns:p14="http://schemas.microsoft.com/office/powerpoint/2010/main" val="3818761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84443-F93A-46AE-9F7D-5DB8A38B76B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F42E873-5241-4305-87DA-3A249BB549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B9870A42-3461-403A-B8BF-8306165383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9ACC7B6E-7D27-4EEB-A940-8A9E7CC91970}"/>
              </a:ext>
            </a:extLst>
          </p:cNvPr>
          <p:cNvSpPr>
            <a:spLocks noGrp="1"/>
          </p:cNvSpPr>
          <p:nvPr>
            <p:ph type="dt" sz="half" idx="10"/>
          </p:nvPr>
        </p:nvSpPr>
        <p:spPr/>
        <p:txBody>
          <a:bodyPr/>
          <a:lstStyle/>
          <a:p>
            <a:fld id="{01E213DF-F8F9-405D-812A-BE7E7DD84462}" type="datetimeFigureOut">
              <a:rPr lang="en-NZ" smtClean="0"/>
              <a:t>6/10/2020</a:t>
            </a:fld>
            <a:endParaRPr lang="en-NZ"/>
          </a:p>
        </p:txBody>
      </p:sp>
      <p:sp>
        <p:nvSpPr>
          <p:cNvPr id="6" name="Footer Placeholder 5">
            <a:extLst>
              <a:ext uri="{FF2B5EF4-FFF2-40B4-BE49-F238E27FC236}">
                <a16:creationId xmlns:a16="http://schemas.microsoft.com/office/drawing/2014/main" id="{0F0E65DF-764B-439E-A0BC-96BF03305C6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C53691D-433C-451D-9A8F-77A1A3B4C7E1}"/>
              </a:ext>
            </a:extLst>
          </p:cNvPr>
          <p:cNvSpPr>
            <a:spLocks noGrp="1"/>
          </p:cNvSpPr>
          <p:nvPr>
            <p:ph type="sldNum" sz="quarter" idx="12"/>
          </p:nvPr>
        </p:nvSpPr>
        <p:spPr/>
        <p:txBody>
          <a:bodyPr/>
          <a:lstStyle/>
          <a:p>
            <a:fld id="{B9BD7BC2-7D26-475E-9FA0-28295DC70C07}" type="slidenum">
              <a:rPr lang="en-NZ" smtClean="0"/>
              <a:t>‹#›</a:t>
            </a:fld>
            <a:endParaRPr lang="en-NZ"/>
          </a:p>
        </p:txBody>
      </p:sp>
    </p:spTree>
    <p:extLst>
      <p:ext uri="{BB962C8B-B14F-4D97-AF65-F5344CB8AC3E}">
        <p14:creationId xmlns:p14="http://schemas.microsoft.com/office/powerpoint/2010/main" val="3777747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1C04-C2DA-4E7B-B2EC-F1677A74436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CD3682C9-A35F-43E9-8EEA-74A05ABD37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B40B04-DF13-415B-BA84-4123BAC8D7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7911202-95A0-44BD-BFB4-952BECA7E9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0CD1D1-8CEC-4504-B3B1-922D139395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BFE3CB5F-E26C-4455-8A53-D1B479A10EF2}"/>
              </a:ext>
            </a:extLst>
          </p:cNvPr>
          <p:cNvSpPr>
            <a:spLocks noGrp="1"/>
          </p:cNvSpPr>
          <p:nvPr>
            <p:ph type="dt" sz="half" idx="10"/>
          </p:nvPr>
        </p:nvSpPr>
        <p:spPr/>
        <p:txBody>
          <a:bodyPr/>
          <a:lstStyle/>
          <a:p>
            <a:fld id="{01E213DF-F8F9-405D-812A-BE7E7DD84462}" type="datetimeFigureOut">
              <a:rPr lang="en-NZ" smtClean="0"/>
              <a:t>6/10/2020</a:t>
            </a:fld>
            <a:endParaRPr lang="en-NZ"/>
          </a:p>
        </p:txBody>
      </p:sp>
      <p:sp>
        <p:nvSpPr>
          <p:cNvPr id="8" name="Footer Placeholder 7">
            <a:extLst>
              <a:ext uri="{FF2B5EF4-FFF2-40B4-BE49-F238E27FC236}">
                <a16:creationId xmlns:a16="http://schemas.microsoft.com/office/drawing/2014/main" id="{83CC0CA7-FAB3-4C0F-A1C4-50BF93C90906}"/>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24633E6F-C6AD-4BD0-89B6-89C812E1A4B3}"/>
              </a:ext>
            </a:extLst>
          </p:cNvPr>
          <p:cNvSpPr>
            <a:spLocks noGrp="1"/>
          </p:cNvSpPr>
          <p:nvPr>
            <p:ph type="sldNum" sz="quarter" idx="12"/>
          </p:nvPr>
        </p:nvSpPr>
        <p:spPr/>
        <p:txBody>
          <a:bodyPr/>
          <a:lstStyle/>
          <a:p>
            <a:fld id="{B9BD7BC2-7D26-475E-9FA0-28295DC70C07}" type="slidenum">
              <a:rPr lang="en-NZ" smtClean="0"/>
              <a:t>‹#›</a:t>
            </a:fld>
            <a:endParaRPr lang="en-NZ"/>
          </a:p>
        </p:txBody>
      </p:sp>
    </p:spTree>
    <p:extLst>
      <p:ext uri="{BB962C8B-B14F-4D97-AF65-F5344CB8AC3E}">
        <p14:creationId xmlns:p14="http://schemas.microsoft.com/office/powerpoint/2010/main" val="3678558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4645-3E2D-4C87-8093-A8AD8AA964F7}"/>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A9E7BE3-B7C0-47A5-9642-0201A01610B9}"/>
              </a:ext>
            </a:extLst>
          </p:cNvPr>
          <p:cNvSpPr>
            <a:spLocks noGrp="1"/>
          </p:cNvSpPr>
          <p:nvPr>
            <p:ph type="dt" sz="half" idx="10"/>
          </p:nvPr>
        </p:nvSpPr>
        <p:spPr/>
        <p:txBody>
          <a:bodyPr/>
          <a:lstStyle/>
          <a:p>
            <a:fld id="{01E213DF-F8F9-405D-812A-BE7E7DD84462}" type="datetimeFigureOut">
              <a:rPr lang="en-NZ" smtClean="0"/>
              <a:t>6/10/2020</a:t>
            </a:fld>
            <a:endParaRPr lang="en-NZ"/>
          </a:p>
        </p:txBody>
      </p:sp>
      <p:sp>
        <p:nvSpPr>
          <p:cNvPr id="4" name="Footer Placeholder 3">
            <a:extLst>
              <a:ext uri="{FF2B5EF4-FFF2-40B4-BE49-F238E27FC236}">
                <a16:creationId xmlns:a16="http://schemas.microsoft.com/office/drawing/2014/main" id="{F2CF9BB7-05F4-4339-B076-AAC8FB1D54F4}"/>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C864CF8A-F411-4C23-BD05-635469123339}"/>
              </a:ext>
            </a:extLst>
          </p:cNvPr>
          <p:cNvSpPr>
            <a:spLocks noGrp="1"/>
          </p:cNvSpPr>
          <p:nvPr>
            <p:ph type="sldNum" sz="quarter" idx="12"/>
          </p:nvPr>
        </p:nvSpPr>
        <p:spPr/>
        <p:txBody>
          <a:bodyPr/>
          <a:lstStyle/>
          <a:p>
            <a:fld id="{B9BD7BC2-7D26-475E-9FA0-28295DC70C07}" type="slidenum">
              <a:rPr lang="en-NZ" smtClean="0"/>
              <a:t>‹#›</a:t>
            </a:fld>
            <a:endParaRPr lang="en-NZ"/>
          </a:p>
        </p:txBody>
      </p:sp>
    </p:spTree>
    <p:extLst>
      <p:ext uri="{BB962C8B-B14F-4D97-AF65-F5344CB8AC3E}">
        <p14:creationId xmlns:p14="http://schemas.microsoft.com/office/powerpoint/2010/main" val="404030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074C5-F2D2-45CD-BA25-E69F1F6164FB}"/>
              </a:ext>
            </a:extLst>
          </p:cNvPr>
          <p:cNvSpPr>
            <a:spLocks noGrp="1"/>
          </p:cNvSpPr>
          <p:nvPr>
            <p:ph type="dt" sz="half" idx="10"/>
          </p:nvPr>
        </p:nvSpPr>
        <p:spPr/>
        <p:txBody>
          <a:bodyPr/>
          <a:lstStyle/>
          <a:p>
            <a:fld id="{01E213DF-F8F9-405D-812A-BE7E7DD84462}" type="datetimeFigureOut">
              <a:rPr lang="en-NZ" smtClean="0"/>
              <a:t>6/10/2020</a:t>
            </a:fld>
            <a:endParaRPr lang="en-NZ"/>
          </a:p>
        </p:txBody>
      </p:sp>
      <p:sp>
        <p:nvSpPr>
          <p:cNvPr id="3" name="Footer Placeholder 2">
            <a:extLst>
              <a:ext uri="{FF2B5EF4-FFF2-40B4-BE49-F238E27FC236}">
                <a16:creationId xmlns:a16="http://schemas.microsoft.com/office/drawing/2014/main" id="{3EA9009E-B52A-4E72-ACDA-285496916113}"/>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55C8F60A-09C1-4ADB-9AB4-017785FA68F8}"/>
              </a:ext>
            </a:extLst>
          </p:cNvPr>
          <p:cNvSpPr>
            <a:spLocks noGrp="1"/>
          </p:cNvSpPr>
          <p:nvPr>
            <p:ph type="sldNum" sz="quarter" idx="12"/>
          </p:nvPr>
        </p:nvSpPr>
        <p:spPr/>
        <p:txBody>
          <a:bodyPr/>
          <a:lstStyle/>
          <a:p>
            <a:fld id="{B9BD7BC2-7D26-475E-9FA0-28295DC70C07}" type="slidenum">
              <a:rPr lang="en-NZ" smtClean="0"/>
              <a:t>‹#›</a:t>
            </a:fld>
            <a:endParaRPr lang="en-NZ"/>
          </a:p>
        </p:txBody>
      </p:sp>
    </p:spTree>
    <p:extLst>
      <p:ext uri="{BB962C8B-B14F-4D97-AF65-F5344CB8AC3E}">
        <p14:creationId xmlns:p14="http://schemas.microsoft.com/office/powerpoint/2010/main" val="191296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9A4F-7B8D-4670-B5AE-D877633C75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9F1C2306-00D2-4507-B995-26F3A0FF0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CBBF6DBE-495F-4294-8732-73394F6C1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03BD7-7B16-4D6A-A916-A471B59DA67E}"/>
              </a:ext>
            </a:extLst>
          </p:cNvPr>
          <p:cNvSpPr>
            <a:spLocks noGrp="1"/>
          </p:cNvSpPr>
          <p:nvPr>
            <p:ph type="dt" sz="half" idx="10"/>
          </p:nvPr>
        </p:nvSpPr>
        <p:spPr/>
        <p:txBody>
          <a:bodyPr/>
          <a:lstStyle/>
          <a:p>
            <a:fld id="{01E213DF-F8F9-405D-812A-BE7E7DD84462}" type="datetimeFigureOut">
              <a:rPr lang="en-NZ" smtClean="0"/>
              <a:t>6/10/2020</a:t>
            </a:fld>
            <a:endParaRPr lang="en-NZ"/>
          </a:p>
        </p:txBody>
      </p:sp>
      <p:sp>
        <p:nvSpPr>
          <p:cNvPr id="6" name="Footer Placeholder 5">
            <a:extLst>
              <a:ext uri="{FF2B5EF4-FFF2-40B4-BE49-F238E27FC236}">
                <a16:creationId xmlns:a16="http://schemas.microsoft.com/office/drawing/2014/main" id="{964FCA3F-8EEF-48C5-952B-C0145135C9C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DC6433A-A84A-4F10-8825-7C77D4FEECCF}"/>
              </a:ext>
            </a:extLst>
          </p:cNvPr>
          <p:cNvSpPr>
            <a:spLocks noGrp="1"/>
          </p:cNvSpPr>
          <p:nvPr>
            <p:ph type="sldNum" sz="quarter" idx="12"/>
          </p:nvPr>
        </p:nvSpPr>
        <p:spPr/>
        <p:txBody>
          <a:bodyPr/>
          <a:lstStyle/>
          <a:p>
            <a:fld id="{B9BD7BC2-7D26-475E-9FA0-28295DC70C07}" type="slidenum">
              <a:rPr lang="en-NZ" smtClean="0"/>
              <a:t>‹#›</a:t>
            </a:fld>
            <a:endParaRPr lang="en-NZ"/>
          </a:p>
        </p:txBody>
      </p:sp>
    </p:spTree>
    <p:extLst>
      <p:ext uri="{BB962C8B-B14F-4D97-AF65-F5344CB8AC3E}">
        <p14:creationId xmlns:p14="http://schemas.microsoft.com/office/powerpoint/2010/main" val="1019019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784DC-DB6F-4C27-95B0-59DE6EE50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CC9ED840-FED4-4591-8142-04E043840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501C8E7E-D49A-4EAB-83A5-C0984BE57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813560-B0D1-4C3E-9953-016398233CAA}"/>
              </a:ext>
            </a:extLst>
          </p:cNvPr>
          <p:cNvSpPr>
            <a:spLocks noGrp="1"/>
          </p:cNvSpPr>
          <p:nvPr>
            <p:ph type="dt" sz="half" idx="10"/>
          </p:nvPr>
        </p:nvSpPr>
        <p:spPr/>
        <p:txBody>
          <a:bodyPr/>
          <a:lstStyle/>
          <a:p>
            <a:fld id="{01E213DF-F8F9-405D-812A-BE7E7DD84462}" type="datetimeFigureOut">
              <a:rPr lang="en-NZ" smtClean="0"/>
              <a:t>6/10/2020</a:t>
            </a:fld>
            <a:endParaRPr lang="en-NZ"/>
          </a:p>
        </p:txBody>
      </p:sp>
      <p:sp>
        <p:nvSpPr>
          <p:cNvPr id="6" name="Footer Placeholder 5">
            <a:extLst>
              <a:ext uri="{FF2B5EF4-FFF2-40B4-BE49-F238E27FC236}">
                <a16:creationId xmlns:a16="http://schemas.microsoft.com/office/drawing/2014/main" id="{4F8984A3-8AA8-4B08-874C-B1FDD35653C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5546728-4831-433C-844A-5DB8122A8A53}"/>
              </a:ext>
            </a:extLst>
          </p:cNvPr>
          <p:cNvSpPr>
            <a:spLocks noGrp="1"/>
          </p:cNvSpPr>
          <p:nvPr>
            <p:ph type="sldNum" sz="quarter" idx="12"/>
          </p:nvPr>
        </p:nvSpPr>
        <p:spPr/>
        <p:txBody>
          <a:bodyPr/>
          <a:lstStyle/>
          <a:p>
            <a:fld id="{B9BD7BC2-7D26-475E-9FA0-28295DC70C07}" type="slidenum">
              <a:rPr lang="en-NZ" smtClean="0"/>
              <a:t>‹#›</a:t>
            </a:fld>
            <a:endParaRPr lang="en-NZ"/>
          </a:p>
        </p:txBody>
      </p:sp>
    </p:spTree>
    <p:extLst>
      <p:ext uri="{BB962C8B-B14F-4D97-AF65-F5344CB8AC3E}">
        <p14:creationId xmlns:p14="http://schemas.microsoft.com/office/powerpoint/2010/main" val="2134802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8804D5-943E-4A95-B8D2-FC0E05ED95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69B7D17-D58A-44DF-9209-1834E4D3E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0054455-644D-408D-B786-1DEA81135A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213DF-F8F9-405D-812A-BE7E7DD84462}" type="datetimeFigureOut">
              <a:rPr lang="en-NZ" smtClean="0"/>
              <a:t>6/10/2020</a:t>
            </a:fld>
            <a:endParaRPr lang="en-NZ"/>
          </a:p>
        </p:txBody>
      </p:sp>
      <p:sp>
        <p:nvSpPr>
          <p:cNvPr id="5" name="Footer Placeholder 4">
            <a:extLst>
              <a:ext uri="{FF2B5EF4-FFF2-40B4-BE49-F238E27FC236}">
                <a16:creationId xmlns:a16="http://schemas.microsoft.com/office/drawing/2014/main" id="{359D6B94-A2A2-48B6-AB91-9F38EE3526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B4D40EEF-93C1-4EDA-B691-60BD05255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D7BC2-7D26-475E-9FA0-28295DC70C07}" type="slidenum">
              <a:rPr lang="en-NZ" smtClean="0"/>
              <a:t>‹#›</a:t>
            </a:fld>
            <a:endParaRPr lang="en-NZ"/>
          </a:p>
        </p:txBody>
      </p:sp>
    </p:spTree>
    <p:extLst>
      <p:ext uri="{BB962C8B-B14F-4D97-AF65-F5344CB8AC3E}">
        <p14:creationId xmlns:p14="http://schemas.microsoft.com/office/powerpoint/2010/main" val="3196067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2"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FE413F-205B-41DD-A577-08362946564D}"/>
              </a:ext>
            </a:extLst>
          </p:cNvPr>
          <p:cNvSpPr>
            <a:spLocks noGrp="1"/>
          </p:cNvSpPr>
          <p:nvPr>
            <p:ph type="ctrTitle"/>
          </p:nvPr>
        </p:nvSpPr>
        <p:spPr>
          <a:xfrm>
            <a:off x="527537" y="4756638"/>
            <a:ext cx="11164353" cy="1721164"/>
          </a:xfrm>
        </p:spPr>
        <p:txBody>
          <a:bodyPr>
            <a:normAutofit fontScale="90000"/>
          </a:bodyPr>
          <a:lstStyle/>
          <a:p>
            <a:r>
              <a:rPr lang="en-NZ" sz="5400" dirty="0">
                <a:solidFill>
                  <a:srgbClr val="FFFFFF"/>
                </a:solidFill>
              </a:rPr>
              <a:t>Ruapekapeka: Māori victory but for who? </a:t>
            </a:r>
            <a:r>
              <a:rPr lang="en-NZ" sz="5400" dirty="0" err="1">
                <a:solidFill>
                  <a:srgbClr val="FFFFFF"/>
                </a:solidFill>
              </a:rPr>
              <a:t>Te</a:t>
            </a:r>
            <a:r>
              <a:rPr lang="en-NZ" sz="5400" dirty="0">
                <a:solidFill>
                  <a:srgbClr val="FFFFFF"/>
                </a:solidFill>
              </a:rPr>
              <a:t> </a:t>
            </a:r>
            <a:r>
              <a:rPr lang="en-NZ" sz="5400" dirty="0" err="1">
                <a:solidFill>
                  <a:srgbClr val="FFFFFF"/>
                </a:solidFill>
              </a:rPr>
              <a:t>Ruki</a:t>
            </a:r>
            <a:r>
              <a:rPr lang="en-NZ" sz="5400" dirty="0">
                <a:solidFill>
                  <a:srgbClr val="FFFFFF"/>
                </a:solidFill>
              </a:rPr>
              <a:t> </a:t>
            </a:r>
            <a:r>
              <a:rPr lang="en-NZ" sz="5400" dirty="0" err="1">
                <a:solidFill>
                  <a:srgbClr val="FFFFFF"/>
                </a:solidFill>
              </a:rPr>
              <a:t>Kawiti</a:t>
            </a:r>
            <a:r>
              <a:rPr lang="en-NZ" sz="5400" dirty="0">
                <a:solidFill>
                  <a:srgbClr val="FFFFFF"/>
                </a:solidFill>
              </a:rPr>
              <a:t> or </a:t>
            </a:r>
            <a:r>
              <a:rPr lang="en-NZ" sz="5400" dirty="0" err="1">
                <a:solidFill>
                  <a:srgbClr val="FFFFFF"/>
                </a:solidFill>
              </a:rPr>
              <a:t>Tāmate</a:t>
            </a:r>
            <a:r>
              <a:rPr lang="en-NZ" sz="5400" dirty="0">
                <a:solidFill>
                  <a:srgbClr val="FFFFFF"/>
                </a:solidFill>
              </a:rPr>
              <a:t> </a:t>
            </a:r>
            <a:r>
              <a:rPr lang="en-NZ" sz="5400" dirty="0" err="1">
                <a:solidFill>
                  <a:srgbClr val="FFFFFF"/>
                </a:solidFill>
              </a:rPr>
              <a:t>Wāka</a:t>
            </a:r>
            <a:r>
              <a:rPr lang="en-NZ" sz="5400" dirty="0">
                <a:solidFill>
                  <a:srgbClr val="FFFFFF"/>
                </a:solidFill>
              </a:rPr>
              <a:t> Nene?</a:t>
            </a:r>
          </a:p>
        </p:txBody>
      </p:sp>
      <p:pic>
        <p:nvPicPr>
          <p:cNvPr id="5" name="Picture 4" descr="A person looking at the camera&#10;&#10;Description automatically generated">
            <a:extLst>
              <a:ext uri="{FF2B5EF4-FFF2-40B4-BE49-F238E27FC236}">
                <a16:creationId xmlns:a16="http://schemas.microsoft.com/office/drawing/2014/main" id="{FE0626C4-0525-473C-BB3D-0D042E55D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55" y="307731"/>
            <a:ext cx="2961979" cy="3997637"/>
          </a:xfrm>
          <a:prstGeom prst="rect">
            <a:avLst/>
          </a:prstGeom>
        </p:spPr>
      </p:pic>
      <p:pic>
        <p:nvPicPr>
          <p:cNvPr id="7" name="Picture 6" descr="A picture containing grass, outdoor, track, train&#10;&#10;Description automatically generated">
            <a:extLst>
              <a:ext uri="{FF2B5EF4-FFF2-40B4-BE49-F238E27FC236}">
                <a16:creationId xmlns:a16="http://schemas.microsoft.com/office/drawing/2014/main" id="{9C81348C-CC22-44C2-A8EC-0CB8B5348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5375" y="1170916"/>
            <a:ext cx="3612936" cy="2258084"/>
          </a:xfrm>
          <a:prstGeom prst="rect">
            <a:avLst/>
          </a:prstGeom>
        </p:spPr>
      </p:pic>
      <p:cxnSp>
        <p:nvCxnSpPr>
          <p:cNvPr id="23"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An old photo of a person&#10;&#10;Description automatically generated">
            <a:extLst>
              <a:ext uri="{FF2B5EF4-FFF2-40B4-BE49-F238E27FC236}">
                <a16:creationId xmlns:a16="http://schemas.microsoft.com/office/drawing/2014/main" id="{BFBD1A87-B9F3-4C05-BC8E-5F2E64617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7436" y="330045"/>
            <a:ext cx="2548493" cy="399763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0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grass, outdoor, field, green&#10;&#10;Description automatically generated">
            <a:extLst>
              <a:ext uri="{FF2B5EF4-FFF2-40B4-BE49-F238E27FC236}">
                <a16:creationId xmlns:a16="http://schemas.microsoft.com/office/drawing/2014/main" id="{832332CB-88ED-4ECD-A6B3-C165A434936D}"/>
              </a:ext>
            </a:extLst>
          </p:cNvPr>
          <p:cNvPicPr>
            <a:picLocks noChangeAspect="1"/>
          </p:cNvPicPr>
          <p:nvPr/>
        </p:nvPicPr>
        <p:blipFill rotWithShape="1">
          <a:blip r:embed="rId2">
            <a:extLst>
              <a:ext uri="{28A0092B-C50C-407E-A947-70E740481C1C}">
                <a14:useLocalDpi xmlns:a14="http://schemas.microsoft.com/office/drawing/2010/main" val="0"/>
              </a:ext>
            </a:extLst>
          </a:blip>
          <a:srcRect t="12092" b="12922"/>
          <a:stretch/>
        </p:blipFill>
        <p:spPr>
          <a:xfrm>
            <a:off x="20" y="1282"/>
            <a:ext cx="12191980" cy="6856718"/>
          </a:xfrm>
          <a:prstGeom prst="rect">
            <a:avLst/>
          </a:prstGeom>
        </p:spPr>
      </p:pic>
    </p:spTree>
    <p:extLst>
      <p:ext uri="{BB962C8B-B14F-4D97-AF65-F5344CB8AC3E}">
        <p14:creationId xmlns:p14="http://schemas.microsoft.com/office/powerpoint/2010/main" val="100679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11AC597B-86F7-4059-9AEE-B03CDA794BB1}"/>
              </a:ext>
            </a:extLst>
          </p:cNvPr>
          <p:cNvPicPr>
            <a:picLocks noChangeAspect="1"/>
          </p:cNvPicPr>
          <p:nvPr/>
        </p:nvPicPr>
        <p:blipFill rotWithShape="1">
          <a:blip r:embed="rId2"/>
          <a:srcRect l="3007" r="-2" b="-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TextBox 2">
            <a:extLst>
              <a:ext uri="{FF2B5EF4-FFF2-40B4-BE49-F238E27FC236}">
                <a16:creationId xmlns:a16="http://schemas.microsoft.com/office/drawing/2014/main" id="{6ABC4AB2-5B5E-494F-B313-16C32AF3C302}"/>
              </a:ext>
            </a:extLst>
          </p:cNvPr>
          <p:cNvSpPr txBox="1"/>
          <p:nvPr/>
        </p:nvSpPr>
        <p:spPr>
          <a:xfrm>
            <a:off x="3987471" y="370114"/>
            <a:ext cx="4674100" cy="707886"/>
          </a:xfrm>
          <a:prstGeom prst="rect">
            <a:avLst/>
          </a:prstGeom>
          <a:noFill/>
        </p:spPr>
        <p:txBody>
          <a:bodyPr wrap="none" rtlCol="0">
            <a:spAutoFit/>
          </a:bodyPr>
          <a:lstStyle/>
          <a:p>
            <a:r>
              <a:rPr lang="en-NZ" sz="4000" b="1" dirty="0"/>
              <a:t>HEARTLAND BATTLES</a:t>
            </a:r>
          </a:p>
        </p:txBody>
      </p:sp>
      <p:sp>
        <p:nvSpPr>
          <p:cNvPr id="4" name="TextBox 3">
            <a:extLst>
              <a:ext uri="{FF2B5EF4-FFF2-40B4-BE49-F238E27FC236}">
                <a16:creationId xmlns:a16="http://schemas.microsoft.com/office/drawing/2014/main" id="{3AFCBBEE-38E0-40E3-954F-1A570A0EDF93}"/>
              </a:ext>
            </a:extLst>
          </p:cNvPr>
          <p:cNvSpPr txBox="1"/>
          <p:nvPr/>
        </p:nvSpPr>
        <p:spPr>
          <a:xfrm>
            <a:off x="2606965" y="3951514"/>
            <a:ext cx="1380506" cy="769441"/>
          </a:xfrm>
          <a:prstGeom prst="rect">
            <a:avLst/>
          </a:prstGeom>
          <a:noFill/>
        </p:spPr>
        <p:txBody>
          <a:bodyPr wrap="none" rtlCol="0">
            <a:spAutoFit/>
          </a:bodyPr>
          <a:lstStyle/>
          <a:p>
            <a:r>
              <a:rPr lang="en-NZ" sz="4400" dirty="0"/>
              <a:t>HEKE</a:t>
            </a:r>
          </a:p>
        </p:txBody>
      </p:sp>
      <p:sp>
        <p:nvSpPr>
          <p:cNvPr id="5" name="TextBox 4">
            <a:extLst>
              <a:ext uri="{FF2B5EF4-FFF2-40B4-BE49-F238E27FC236}">
                <a16:creationId xmlns:a16="http://schemas.microsoft.com/office/drawing/2014/main" id="{16828726-428F-42FF-99EB-331ABBA6CDBE}"/>
              </a:ext>
            </a:extLst>
          </p:cNvPr>
          <p:cNvSpPr txBox="1"/>
          <p:nvPr/>
        </p:nvSpPr>
        <p:spPr>
          <a:xfrm>
            <a:off x="6716486" y="4844143"/>
            <a:ext cx="1845762" cy="769441"/>
          </a:xfrm>
          <a:prstGeom prst="rect">
            <a:avLst/>
          </a:prstGeom>
          <a:noFill/>
        </p:spPr>
        <p:txBody>
          <a:bodyPr wrap="none" rtlCol="0">
            <a:spAutoFit/>
          </a:bodyPr>
          <a:lstStyle/>
          <a:p>
            <a:r>
              <a:rPr lang="en-NZ" sz="4400" dirty="0"/>
              <a:t>KAWITI</a:t>
            </a:r>
          </a:p>
        </p:txBody>
      </p:sp>
    </p:spTree>
    <p:extLst>
      <p:ext uri="{BB962C8B-B14F-4D97-AF65-F5344CB8AC3E}">
        <p14:creationId xmlns:p14="http://schemas.microsoft.com/office/powerpoint/2010/main" val="2604411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ss, painting, riding, mountain&#10;&#10;Description automatically generated">
            <a:extLst>
              <a:ext uri="{FF2B5EF4-FFF2-40B4-BE49-F238E27FC236}">
                <a16:creationId xmlns:a16="http://schemas.microsoft.com/office/drawing/2014/main" id="{8E3F6609-5651-4008-855A-E2F7E3F467A4}"/>
              </a:ext>
            </a:extLst>
          </p:cNvPr>
          <p:cNvPicPr>
            <a:picLocks noChangeAspect="1"/>
          </p:cNvPicPr>
          <p:nvPr/>
        </p:nvPicPr>
        <p:blipFill rotWithShape="1">
          <a:blip r:embed="rId2">
            <a:extLst>
              <a:ext uri="{28A0092B-C50C-407E-A947-70E740481C1C}">
                <a14:useLocalDpi xmlns:a14="http://schemas.microsoft.com/office/drawing/2010/main" val="0"/>
              </a:ext>
            </a:extLst>
          </a:blip>
          <a:srcRect t="24256"/>
          <a:stretch/>
        </p:blipFill>
        <p:spPr>
          <a:xfrm>
            <a:off x="20" y="1282"/>
            <a:ext cx="12191980" cy="6856718"/>
          </a:xfrm>
          <a:prstGeom prst="rect">
            <a:avLst/>
          </a:prstGeom>
        </p:spPr>
      </p:pic>
      <p:sp>
        <p:nvSpPr>
          <p:cNvPr id="6" name="Title 5">
            <a:extLst>
              <a:ext uri="{FF2B5EF4-FFF2-40B4-BE49-F238E27FC236}">
                <a16:creationId xmlns:a16="http://schemas.microsoft.com/office/drawing/2014/main" id="{6E28DC93-3104-49F5-93AD-37DE86DD087B}"/>
              </a:ext>
            </a:extLst>
          </p:cNvPr>
          <p:cNvSpPr>
            <a:spLocks noGrp="1"/>
          </p:cNvSpPr>
          <p:nvPr>
            <p:ph type="title"/>
          </p:nvPr>
        </p:nvSpPr>
        <p:spPr>
          <a:xfrm>
            <a:off x="838200" y="365126"/>
            <a:ext cx="10047514" cy="516618"/>
          </a:xfrm>
        </p:spPr>
        <p:txBody>
          <a:bodyPr>
            <a:normAutofit fontScale="90000"/>
          </a:bodyPr>
          <a:lstStyle/>
          <a:p>
            <a:r>
              <a:rPr lang="en-NZ" b="1" dirty="0"/>
              <a:t>The Battle of </a:t>
            </a:r>
            <a:r>
              <a:rPr lang="en-NZ" b="1" dirty="0" err="1"/>
              <a:t>Puketutu</a:t>
            </a:r>
            <a:r>
              <a:rPr lang="en-NZ" b="1" dirty="0"/>
              <a:t> 8 May 1845</a:t>
            </a:r>
          </a:p>
        </p:txBody>
      </p:sp>
    </p:spTree>
    <p:extLst>
      <p:ext uri="{BB962C8B-B14F-4D97-AF65-F5344CB8AC3E}">
        <p14:creationId xmlns:p14="http://schemas.microsoft.com/office/powerpoint/2010/main" val="15536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ss, field, grazing, standing&#10;&#10;Description automatically generated">
            <a:extLst>
              <a:ext uri="{FF2B5EF4-FFF2-40B4-BE49-F238E27FC236}">
                <a16:creationId xmlns:a16="http://schemas.microsoft.com/office/drawing/2014/main" id="{DB41B144-AF90-4387-9151-6D0446D2211B}"/>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a:stretch/>
        </p:blipFill>
        <p:spPr>
          <a:xfrm>
            <a:off x="20" y="1282"/>
            <a:ext cx="12191980" cy="6856718"/>
          </a:xfrm>
          <a:prstGeom prst="rect">
            <a:avLst/>
          </a:prstGeom>
        </p:spPr>
      </p:pic>
      <p:sp>
        <p:nvSpPr>
          <p:cNvPr id="5" name="Title 4">
            <a:extLst>
              <a:ext uri="{FF2B5EF4-FFF2-40B4-BE49-F238E27FC236}">
                <a16:creationId xmlns:a16="http://schemas.microsoft.com/office/drawing/2014/main" id="{9E8FE7B9-0371-4110-968B-7CEF91B5BB5C}"/>
              </a:ext>
            </a:extLst>
          </p:cNvPr>
          <p:cNvSpPr>
            <a:spLocks noGrp="1"/>
          </p:cNvSpPr>
          <p:nvPr>
            <p:ph type="title"/>
          </p:nvPr>
        </p:nvSpPr>
        <p:spPr/>
        <p:txBody>
          <a:bodyPr/>
          <a:lstStyle/>
          <a:p>
            <a:r>
              <a:rPr lang="en-NZ" b="0" i="0" dirty="0">
                <a:solidFill>
                  <a:srgbClr val="333333"/>
                </a:solidFill>
                <a:effectLst/>
                <a:latin typeface="Georgia" panose="02040502050405020303" pitchFamily="18" charset="0"/>
              </a:rPr>
              <a:t>The Siege of </a:t>
            </a:r>
            <a:r>
              <a:rPr lang="en-NZ" b="0" i="0" dirty="0" err="1">
                <a:solidFill>
                  <a:srgbClr val="333333"/>
                </a:solidFill>
                <a:effectLst/>
                <a:latin typeface="Georgia" panose="02040502050405020303" pitchFamily="18" charset="0"/>
              </a:rPr>
              <a:t>Ōhaeawai</a:t>
            </a:r>
            <a:r>
              <a:rPr lang="en-NZ" b="0" i="0" dirty="0">
                <a:solidFill>
                  <a:srgbClr val="333333"/>
                </a:solidFill>
                <a:effectLst/>
                <a:latin typeface="Georgia" panose="02040502050405020303" pitchFamily="18" charset="0"/>
              </a:rPr>
              <a:t> 30 June/1 July 1845</a:t>
            </a:r>
            <a:endParaRPr lang="en-NZ" dirty="0"/>
          </a:p>
        </p:txBody>
      </p:sp>
    </p:spTree>
    <p:extLst>
      <p:ext uri="{BB962C8B-B14F-4D97-AF65-F5344CB8AC3E}">
        <p14:creationId xmlns:p14="http://schemas.microsoft.com/office/powerpoint/2010/main" val="3355475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 up of text on the side of a snow covered mountain&#10;&#10;Description automatically generated">
            <a:extLst>
              <a:ext uri="{FF2B5EF4-FFF2-40B4-BE49-F238E27FC236}">
                <a16:creationId xmlns:a16="http://schemas.microsoft.com/office/drawing/2014/main" id="{F072A8E5-12D1-43DF-9522-7CDC79CE471F}"/>
              </a:ext>
            </a:extLst>
          </p:cNvPr>
          <p:cNvPicPr>
            <a:picLocks noChangeAspect="1"/>
          </p:cNvPicPr>
          <p:nvPr/>
        </p:nvPicPr>
        <p:blipFill rotWithShape="1">
          <a:blip r:embed="rId2"/>
          <a:srcRect t="21067"/>
          <a:stretch/>
        </p:blipFill>
        <p:spPr>
          <a:xfrm>
            <a:off x="20" y="1282"/>
            <a:ext cx="12191980" cy="6856718"/>
          </a:xfrm>
          <a:prstGeom prst="rect">
            <a:avLst/>
          </a:prstGeom>
        </p:spPr>
      </p:pic>
      <p:sp>
        <p:nvSpPr>
          <p:cNvPr id="3" name="Flowchart: Connector 2">
            <a:extLst>
              <a:ext uri="{FF2B5EF4-FFF2-40B4-BE49-F238E27FC236}">
                <a16:creationId xmlns:a16="http://schemas.microsoft.com/office/drawing/2014/main" id="{A1A09C6B-41A2-4DCE-BDD3-C2F6537DAB75}"/>
              </a:ext>
            </a:extLst>
          </p:cNvPr>
          <p:cNvSpPr/>
          <p:nvPr/>
        </p:nvSpPr>
        <p:spPr>
          <a:xfrm>
            <a:off x="1872343" y="2830286"/>
            <a:ext cx="1338943" cy="1393371"/>
          </a:xfrm>
          <a:prstGeom prst="flowChartConnector">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933F50ED-5389-47A4-A0CA-E02703533D58}"/>
              </a:ext>
            </a:extLst>
          </p:cNvPr>
          <p:cNvSpPr txBox="1"/>
          <p:nvPr/>
        </p:nvSpPr>
        <p:spPr>
          <a:xfrm>
            <a:off x="8120743" y="870857"/>
            <a:ext cx="3461657" cy="2308324"/>
          </a:xfrm>
          <a:prstGeom prst="rect">
            <a:avLst/>
          </a:prstGeom>
          <a:solidFill>
            <a:schemeClr val="accent4">
              <a:lumMod val="20000"/>
              <a:lumOff val="80000"/>
            </a:schemeClr>
          </a:solidFill>
          <a:ln w="88900">
            <a:solidFill>
              <a:schemeClr val="tx1"/>
            </a:solidFill>
          </a:ln>
        </p:spPr>
        <p:txBody>
          <a:bodyPr wrap="square" rtlCol="0">
            <a:spAutoFit/>
          </a:bodyPr>
          <a:lstStyle/>
          <a:p>
            <a:r>
              <a:rPr lang="en-NZ" sz="2400" b="1" dirty="0"/>
              <a:t>‘We just went at a strong stockade front under orders from a Colonel who did not know his business and who had a contempt for the Maori’</a:t>
            </a:r>
          </a:p>
        </p:txBody>
      </p:sp>
      <p:sp>
        <p:nvSpPr>
          <p:cNvPr id="5" name="TextBox 4">
            <a:extLst>
              <a:ext uri="{FF2B5EF4-FFF2-40B4-BE49-F238E27FC236}">
                <a16:creationId xmlns:a16="http://schemas.microsoft.com/office/drawing/2014/main" id="{71201AAF-7E9B-4DBE-B7F1-7C3B9A2D400F}"/>
              </a:ext>
            </a:extLst>
          </p:cNvPr>
          <p:cNvSpPr txBox="1"/>
          <p:nvPr/>
        </p:nvSpPr>
        <p:spPr>
          <a:xfrm>
            <a:off x="2253343" y="2579914"/>
            <a:ext cx="1779718" cy="369332"/>
          </a:xfrm>
          <a:prstGeom prst="rect">
            <a:avLst/>
          </a:prstGeom>
          <a:solidFill>
            <a:schemeClr val="accent4">
              <a:lumMod val="20000"/>
              <a:lumOff val="80000"/>
            </a:schemeClr>
          </a:solidFill>
          <a:ln w="85725">
            <a:solidFill>
              <a:schemeClr val="tx1"/>
            </a:solidFill>
          </a:ln>
        </p:spPr>
        <p:txBody>
          <a:bodyPr wrap="none" rtlCol="0">
            <a:spAutoFit/>
          </a:bodyPr>
          <a:lstStyle/>
          <a:p>
            <a:r>
              <a:rPr lang="en-NZ" dirty="0"/>
              <a:t>Colonel  </a:t>
            </a:r>
            <a:r>
              <a:rPr lang="en-NZ" dirty="0" err="1"/>
              <a:t>Despard</a:t>
            </a:r>
            <a:endParaRPr lang="en-NZ" dirty="0"/>
          </a:p>
        </p:txBody>
      </p:sp>
      <p:sp>
        <p:nvSpPr>
          <p:cNvPr id="6" name="TextBox 5">
            <a:extLst>
              <a:ext uri="{FF2B5EF4-FFF2-40B4-BE49-F238E27FC236}">
                <a16:creationId xmlns:a16="http://schemas.microsoft.com/office/drawing/2014/main" id="{26C0C2BA-6866-463D-BD1C-18B3FB8A6C69}"/>
              </a:ext>
            </a:extLst>
          </p:cNvPr>
          <p:cNvSpPr txBox="1"/>
          <p:nvPr/>
        </p:nvSpPr>
        <p:spPr>
          <a:xfrm>
            <a:off x="576943" y="4718957"/>
            <a:ext cx="4757056" cy="369332"/>
          </a:xfrm>
          <a:prstGeom prst="rect">
            <a:avLst/>
          </a:prstGeom>
          <a:solidFill>
            <a:schemeClr val="accent4">
              <a:lumMod val="20000"/>
              <a:lumOff val="80000"/>
            </a:schemeClr>
          </a:solidFill>
          <a:ln w="73025">
            <a:solidFill>
              <a:schemeClr val="tx1"/>
            </a:solidFill>
          </a:ln>
        </p:spPr>
        <p:txBody>
          <a:bodyPr wrap="square" rtlCol="0">
            <a:spAutoFit/>
          </a:bodyPr>
          <a:lstStyle/>
          <a:p>
            <a:r>
              <a:rPr lang="en-NZ" dirty="0"/>
              <a:t>‘When I want the help of savages I will ask for it.’</a:t>
            </a:r>
          </a:p>
        </p:txBody>
      </p:sp>
    </p:spTree>
    <p:extLst>
      <p:ext uri="{BB962C8B-B14F-4D97-AF65-F5344CB8AC3E}">
        <p14:creationId xmlns:p14="http://schemas.microsoft.com/office/powerpoint/2010/main" val="264806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401BE9B8-4D42-4AE4-BD98-BF89A0C2D820}"/>
              </a:ext>
            </a:extLst>
          </p:cNvPr>
          <p:cNvPicPr>
            <a:picLocks noChangeAspect="1"/>
          </p:cNvPicPr>
          <p:nvPr/>
        </p:nvPicPr>
        <p:blipFill rotWithShape="1">
          <a:blip r:embed="rId2"/>
          <a:srcRect t="12880" b="1524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8AD75B99-2F29-4CFC-9077-3AB6DE7A3C1C}"/>
              </a:ext>
            </a:extLst>
          </p:cNvPr>
          <p:cNvSpPr txBox="1"/>
          <p:nvPr/>
        </p:nvSpPr>
        <p:spPr>
          <a:xfrm>
            <a:off x="7966129" y="2656114"/>
            <a:ext cx="3235271" cy="1264642"/>
          </a:xfrm>
          <a:prstGeom prst="rect">
            <a:avLst/>
          </a:prstGeom>
          <a:solidFill>
            <a:schemeClr val="accent4">
              <a:lumMod val="20000"/>
              <a:lumOff val="80000"/>
            </a:schemeClr>
          </a:solidFill>
          <a:ln w="63500">
            <a:solidFill>
              <a:schemeClr val="tx1"/>
            </a:solidFill>
          </a:ln>
        </p:spPr>
        <p:txBody>
          <a:bodyPr wrap="square" rtlCol="0">
            <a:spAutoFit/>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Four cannon firing parallel to the walls: two 9-pounders; one 4-pounder  and one 2-inxh swivel gun.</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97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2960DF51-C46B-45F8-8E86-BB1A16CCDD06}"/>
              </a:ext>
            </a:extLst>
          </p:cNvPr>
          <p:cNvPicPr>
            <a:picLocks noChangeAspect="1"/>
          </p:cNvPicPr>
          <p:nvPr/>
        </p:nvPicPr>
        <p:blipFill rotWithShape="1">
          <a:blip r:embed="rId2"/>
          <a:srcRect t="8172" b="3542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463833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track, train&#10;&#10;Description automatically generated">
            <a:extLst>
              <a:ext uri="{FF2B5EF4-FFF2-40B4-BE49-F238E27FC236}">
                <a16:creationId xmlns:a16="http://schemas.microsoft.com/office/drawing/2014/main" id="{C7E84E21-C982-4FC8-B361-75C0260398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37903" y="-80281"/>
            <a:ext cx="10742021" cy="6713764"/>
          </a:xfrm>
          <a:prstGeom prst="rect">
            <a:avLst/>
          </a:prstGeom>
        </p:spPr>
      </p:pic>
    </p:spTree>
    <p:extLst>
      <p:ext uri="{BB962C8B-B14F-4D97-AF65-F5344CB8AC3E}">
        <p14:creationId xmlns:p14="http://schemas.microsoft.com/office/powerpoint/2010/main" val="521305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69A3E5-557D-43BA-8FBC-F554B0ACF694}"/>
              </a:ext>
            </a:extLst>
          </p:cNvPr>
          <p:cNvPicPr>
            <a:picLocks noChangeAspect="1"/>
          </p:cNvPicPr>
          <p:nvPr/>
        </p:nvPicPr>
        <p:blipFill>
          <a:blip r:embed="rId2"/>
          <a:stretch>
            <a:fillRect/>
          </a:stretch>
        </p:blipFill>
        <p:spPr>
          <a:xfrm>
            <a:off x="1306287" y="-46020"/>
            <a:ext cx="9170904" cy="6653649"/>
          </a:xfrm>
          <a:prstGeom prst="rect">
            <a:avLst/>
          </a:prstGeom>
        </p:spPr>
      </p:pic>
    </p:spTree>
    <p:extLst>
      <p:ext uri="{BB962C8B-B14F-4D97-AF65-F5344CB8AC3E}">
        <p14:creationId xmlns:p14="http://schemas.microsoft.com/office/powerpoint/2010/main" val="2266186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0449DEB0-B8E1-48B3-955E-96A4CA35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585787"/>
            <a:ext cx="7620000" cy="5686425"/>
          </a:xfrm>
          <a:prstGeom prst="rect">
            <a:avLst/>
          </a:prstGeom>
        </p:spPr>
      </p:pic>
      <p:sp>
        <p:nvSpPr>
          <p:cNvPr id="4" name="TextBox 3">
            <a:extLst>
              <a:ext uri="{FF2B5EF4-FFF2-40B4-BE49-F238E27FC236}">
                <a16:creationId xmlns:a16="http://schemas.microsoft.com/office/drawing/2014/main" id="{21D0805F-E76B-4550-AF41-7D19D653435B}"/>
              </a:ext>
            </a:extLst>
          </p:cNvPr>
          <p:cNvSpPr txBox="1"/>
          <p:nvPr/>
        </p:nvSpPr>
        <p:spPr>
          <a:xfrm>
            <a:off x="2721429" y="1796143"/>
            <a:ext cx="2233091" cy="3970318"/>
          </a:xfrm>
          <a:prstGeom prst="rect">
            <a:avLst/>
          </a:prstGeom>
          <a:solidFill>
            <a:schemeClr val="accent4">
              <a:lumMod val="20000"/>
              <a:lumOff val="80000"/>
            </a:schemeClr>
          </a:solidFill>
          <a:ln w="60325">
            <a:solidFill>
              <a:schemeClr val="tx1"/>
            </a:solidFill>
          </a:ln>
        </p:spPr>
        <p:txBody>
          <a:bodyPr wrap="square" rtlCol="0">
            <a:spAutoFit/>
          </a:bodyPr>
          <a:lstStyle/>
          <a:p>
            <a:r>
              <a:rPr lang="en-NZ" b="1" dirty="0"/>
              <a:t>400 Naval</a:t>
            </a:r>
          </a:p>
          <a:p>
            <a:r>
              <a:rPr lang="en-NZ" b="1" dirty="0"/>
              <a:t>730 Army</a:t>
            </a:r>
          </a:p>
          <a:p>
            <a:r>
              <a:rPr lang="en-NZ" b="1" dirty="0"/>
              <a:t>50 Vols</a:t>
            </a:r>
          </a:p>
          <a:p>
            <a:r>
              <a:rPr lang="en-NZ" b="1" dirty="0"/>
              <a:t>450 Native Allies</a:t>
            </a:r>
          </a:p>
          <a:p>
            <a:endParaRPr lang="en-NZ" b="1" dirty="0"/>
          </a:p>
          <a:p>
            <a:r>
              <a:rPr lang="en-NZ" b="1" dirty="0"/>
              <a:t>1500 in total</a:t>
            </a:r>
          </a:p>
          <a:p>
            <a:endParaRPr lang="en-NZ" dirty="0"/>
          </a:p>
          <a:p>
            <a:r>
              <a:rPr lang="en-NZ" b="1" dirty="0">
                <a:solidFill>
                  <a:srgbClr val="C00000"/>
                </a:solidFill>
              </a:rPr>
              <a:t>2 x32 </a:t>
            </a:r>
            <a:r>
              <a:rPr lang="en-NZ" b="1" dirty="0" err="1">
                <a:solidFill>
                  <a:srgbClr val="C00000"/>
                </a:solidFill>
              </a:rPr>
              <a:t>pdrs</a:t>
            </a:r>
            <a:endParaRPr lang="en-NZ" b="1" dirty="0">
              <a:solidFill>
                <a:srgbClr val="C00000"/>
              </a:solidFill>
            </a:endParaRPr>
          </a:p>
          <a:p>
            <a:r>
              <a:rPr lang="en-NZ" b="1" dirty="0">
                <a:solidFill>
                  <a:srgbClr val="C00000"/>
                </a:solidFill>
              </a:rPr>
              <a:t>1x18pdr</a:t>
            </a:r>
          </a:p>
          <a:p>
            <a:r>
              <a:rPr lang="en-NZ" b="1" dirty="0">
                <a:solidFill>
                  <a:srgbClr val="C00000"/>
                </a:solidFill>
              </a:rPr>
              <a:t>2 x12 </a:t>
            </a:r>
            <a:r>
              <a:rPr lang="en-NZ" b="1" dirty="0" err="1">
                <a:solidFill>
                  <a:srgbClr val="C00000"/>
                </a:solidFill>
              </a:rPr>
              <a:t>pdrs</a:t>
            </a:r>
            <a:endParaRPr lang="en-NZ" b="1" dirty="0">
              <a:solidFill>
                <a:srgbClr val="C00000"/>
              </a:solidFill>
            </a:endParaRPr>
          </a:p>
          <a:p>
            <a:r>
              <a:rPr lang="en-NZ" b="1" dirty="0">
                <a:solidFill>
                  <a:srgbClr val="C00000"/>
                </a:solidFill>
              </a:rPr>
              <a:t>1x6 </a:t>
            </a:r>
            <a:r>
              <a:rPr lang="en-NZ" b="1" dirty="0" err="1">
                <a:solidFill>
                  <a:srgbClr val="C00000"/>
                </a:solidFill>
              </a:rPr>
              <a:t>pdr</a:t>
            </a:r>
            <a:endParaRPr lang="en-NZ" b="1" dirty="0">
              <a:solidFill>
                <a:srgbClr val="C00000"/>
              </a:solidFill>
            </a:endParaRPr>
          </a:p>
          <a:p>
            <a:r>
              <a:rPr lang="en-NZ" b="1" dirty="0">
                <a:solidFill>
                  <a:srgbClr val="C00000"/>
                </a:solidFill>
              </a:rPr>
              <a:t>4x5 ½ </a:t>
            </a:r>
            <a:r>
              <a:rPr lang="en-NZ" b="1" dirty="0" err="1">
                <a:solidFill>
                  <a:srgbClr val="C00000"/>
                </a:solidFill>
              </a:rPr>
              <a:t>mors</a:t>
            </a:r>
            <a:endParaRPr lang="en-NZ" b="1" dirty="0">
              <a:solidFill>
                <a:srgbClr val="C00000"/>
              </a:solidFill>
            </a:endParaRPr>
          </a:p>
          <a:p>
            <a:r>
              <a:rPr lang="en-NZ" b="1" dirty="0">
                <a:solidFill>
                  <a:srgbClr val="C00000"/>
                </a:solidFill>
              </a:rPr>
              <a:t>2x rocket tubes</a:t>
            </a:r>
          </a:p>
          <a:p>
            <a:endParaRPr lang="en-NZ" dirty="0"/>
          </a:p>
        </p:txBody>
      </p:sp>
    </p:spTree>
    <p:extLst>
      <p:ext uri="{BB962C8B-B14F-4D97-AF65-F5344CB8AC3E}">
        <p14:creationId xmlns:p14="http://schemas.microsoft.com/office/powerpoint/2010/main" val="2995672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ABD4A785-AAD1-447B-909F-49847B120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6" y="0"/>
            <a:ext cx="12204806" cy="6850811"/>
          </a:xfrm>
          <a:prstGeom prst="rect">
            <a:avLst/>
          </a:prstGeom>
        </p:spPr>
      </p:pic>
    </p:spTree>
    <p:extLst>
      <p:ext uri="{BB962C8B-B14F-4D97-AF65-F5344CB8AC3E}">
        <p14:creationId xmlns:p14="http://schemas.microsoft.com/office/powerpoint/2010/main" val="1864817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8C15620-F892-44E1-928E-8B3BFC9168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8486" y="0"/>
            <a:ext cx="10152000" cy="6858000"/>
          </a:xfrm>
          <a:prstGeom prst="rect">
            <a:avLst/>
          </a:prstGeom>
        </p:spPr>
      </p:pic>
      <p:sp>
        <p:nvSpPr>
          <p:cNvPr id="4" name="Title 3">
            <a:extLst>
              <a:ext uri="{FF2B5EF4-FFF2-40B4-BE49-F238E27FC236}">
                <a16:creationId xmlns:a16="http://schemas.microsoft.com/office/drawing/2014/main" id="{405F669D-0455-4E5B-8A02-CAC021CF04B8}"/>
              </a:ext>
            </a:extLst>
          </p:cNvPr>
          <p:cNvSpPr>
            <a:spLocks noGrp="1"/>
          </p:cNvSpPr>
          <p:nvPr>
            <p:ph type="title"/>
          </p:nvPr>
        </p:nvSpPr>
        <p:spPr>
          <a:xfrm>
            <a:off x="878486" y="5584371"/>
            <a:ext cx="9691543" cy="1385889"/>
          </a:xfrm>
        </p:spPr>
        <p:txBody>
          <a:bodyPr>
            <a:normAutofit/>
          </a:bodyPr>
          <a:lstStyle/>
          <a:p>
            <a:r>
              <a:rPr lang="en-NZ" sz="3600" b="1" dirty="0"/>
              <a:t>Enormous logistic effort – Security provided by Nene and his ‘Native Allies’.</a:t>
            </a:r>
          </a:p>
        </p:txBody>
      </p:sp>
    </p:spTree>
    <p:extLst>
      <p:ext uri="{BB962C8B-B14F-4D97-AF65-F5344CB8AC3E}">
        <p14:creationId xmlns:p14="http://schemas.microsoft.com/office/powerpoint/2010/main" val="1633709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hicle, grass, old, mountain&#10;&#10;Description automatically generated">
            <a:extLst>
              <a:ext uri="{FF2B5EF4-FFF2-40B4-BE49-F238E27FC236}">
                <a16:creationId xmlns:a16="http://schemas.microsoft.com/office/drawing/2014/main" id="{A44D530F-F4A9-4499-8BA0-5BCD992BA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35" y="76960"/>
            <a:ext cx="10846530" cy="6704079"/>
          </a:xfrm>
          <a:prstGeom prst="rect">
            <a:avLst/>
          </a:prstGeom>
        </p:spPr>
      </p:pic>
      <p:sp>
        <p:nvSpPr>
          <p:cNvPr id="4" name="Title 3">
            <a:extLst>
              <a:ext uri="{FF2B5EF4-FFF2-40B4-BE49-F238E27FC236}">
                <a16:creationId xmlns:a16="http://schemas.microsoft.com/office/drawing/2014/main" id="{75DBAAE7-125A-4590-9A50-D9F8ED01B16C}"/>
              </a:ext>
            </a:extLst>
          </p:cNvPr>
          <p:cNvSpPr>
            <a:spLocks noGrp="1"/>
          </p:cNvSpPr>
          <p:nvPr>
            <p:ph type="title"/>
          </p:nvPr>
        </p:nvSpPr>
        <p:spPr/>
        <p:txBody>
          <a:bodyPr/>
          <a:lstStyle/>
          <a:p>
            <a:r>
              <a:rPr lang="en-NZ" dirty="0" err="1"/>
              <a:t>Despard</a:t>
            </a:r>
            <a:r>
              <a:rPr lang="en-NZ" dirty="0"/>
              <a:t> prevented from attacking on10 Jan 1846</a:t>
            </a:r>
          </a:p>
        </p:txBody>
      </p:sp>
    </p:spTree>
    <p:extLst>
      <p:ext uri="{BB962C8B-B14F-4D97-AF65-F5344CB8AC3E}">
        <p14:creationId xmlns:p14="http://schemas.microsoft.com/office/powerpoint/2010/main" val="2415935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giraffe, field&#10;&#10;Description automatically generated">
            <a:extLst>
              <a:ext uri="{FF2B5EF4-FFF2-40B4-BE49-F238E27FC236}">
                <a16:creationId xmlns:a16="http://schemas.microsoft.com/office/drawing/2014/main" id="{DCD48C84-A82D-45C6-8F9E-B1868DCDC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14" y="-109322"/>
            <a:ext cx="9424987" cy="6896332"/>
          </a:xfrm>
          <a:prstGeom prst="rect">
            <a:avLst/>
          </a:prstGeom>
        </p:spPr>
      </p:pic>
      <p:sp>
        <p:nvSpPr>
          <p:cNvPr id="2" name="Title 1">
            <a:extLst>
              <a:ext uri="{FF2B5EF4-FFF2-40B4-BE49-F238E27FC236}">
                <a16:creationId xmlns:a16="http://schemas.microsoft.com/office/drawing/2014/main" id="{B9C5CCE8-5314-44A8-80FF-46CC266CBA05}"/>
              </a:ext>
            </a:extLst>
          </p:cNvPr>
          <p:cNvSpPr>
            <a:spLocks noGrp="1"/>
          </p:cNvSpPr>
          <p:nvPr>
            <p:ph type="title"/>
          </p:nvPr>
        </p:nvSpPr>
        <p:spPr>
          <a:xfrm>
            <a:off x="782749" y="6237514"/>
            <a:ext cx="9971315" cy="620486"/>
          </a:xfrm>
          <a:solidFill>
            <a:schemeClr val="accent4">
              <a:lumMod val="20000"/>
              <a:lumOff val="80000"/>
            </a:schemeClr>
          </a:solidFill>
          <a:ln w="76200">
            <a:solidFill>
              <a:schemeClr val="tx1"/>
            </a:solidFill>
          </a:ln>
        </p:spPr>
        <p:txBody>
          <a:bodyPr>
            <a:noAutofit/>
          </a:bodyPr>
          <a:lstStyle/>
          <a:p>
            <a:r>
              <a:rPr lang="en-NZ" sz="2800" b="1" dirty="0"/>
              <a:t>10 am, Sunday ,11 January 1846 – </a:t>
            </a:r>
            <a:r>
              <a:rPr lang="en-NZ" sz="2800" b="1" dirty="0" err="1"/>
              <a:t>Mohi</a:t>
            </a:r>
            <a:r>
              <a:rPr lang="en-NZ" sz="2800" b="1" dirty="0"/>
              <a:t> Tawhai leads the way</a:t>
            </a:r>
          </a:p>
        </p:txBody>
      </p:sp>
    </p:spTree>
    <p:extLst>
      <p:ext uri="{BB962C8B-B14F-4D97-AF65-F5344CB8AC3E}">
        <p14:creationId xmlns:p14="http://schemas.microsoft.com/office/powerpoint/2010/main" val="1404949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mountain in the background&#10;&#10;Description automatically generated">
            <a:extLst>
              <a:ext uri="{FF2B5EF4-FFF2-40B4-BE49-F238E27FC236}">
                <a16:creationId xmlns:a16="http://schemas.microsoft.com/office/drawing/2014/main" id="{56341753-576A-458B-8C17-BD6F98E78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34" y="0"/>
            <a:ext cx="10605155" cy="6858000"/>
          </a:xfrm>
          <a:prstGeom prst="rect">
            <a:avLst/>
          </a:prstGeom>
        </p:spPr>
      </p:pic>
      <p:sp>
        <p:nvSpPr>
          <p:cNvPr id="4" name="Flowchart: Connector 3">
            <a:extLst>
              <a:ext uri="{FF2B5EF4-FFF2-40B4-BE49-F238E27FC236}">
                <a16:creationId xmlns:a16="http://schemas.microsoft.com/office/drawing/2014/main" id="{FCDBB3F8-B385-4521-B05A-98C8B6915DF4}"/>
              </a:ext>
            </a:extLst>
          </p:cNvPr>
          <p:cNvSpPr/>
          <p:nvPr/>
        </p:nvSpPr>
        <p:spPr>
          <a:xfrm rot="2207391">
            <a:off x="8490856" y="3254828"/>
            <a:ext cx="729343" cy="185057"/>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Arrow: Right 4">
            <a:extLst>
              <a:ext uri="{FF2B5EF4-FFF2-40B4-BE49-F238E27FC236}">
                <a16:creationId xmlns:a16="http://schemas.microsoft.com/office/drawing/2014/main" id="{30ECB829-FCEF-4E69-8140-3414E9CE7CB6}"/>
              </a:ext>
            </a:extLst>
          </p:cNvPr>
          <p:cNvSpPr/>
          <p:nvPr/>
        </p:nvSpPr>
        <p:spPr>
          <a:xfrm rot="21218975">
            <a:off x="8547598" y="3146174"/>
            <a:ext cx="694913" cy="245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a:extLst>
              <a:ext uri="{FF2B5EF4-FFF2-40B4-BE49-F238E27FC236}">
                <a16:creationId xmlns:a16="http://schemas.microsoft.com/office/drawing/2014/main" id="{01666788-BCBF-425D-AFE9-7586BF08C77C}"/>
              </a:ext>
            </a:extLst>
          </p:cNvPr>
          <p:cNvPicPr>
            <a:picLocks noChangeAspect="1"/>
          </p:cNvPicPr>
          <p:nvPr/>
        </p:nvPicPr>
        <p:blipFill>
          <a:blip r:embed="rId3"/>
          <a:stretch>
            <a:fillRect/>
          </a:stretch>
        </p:blipFill>
        <p:spPr>
          <a:xfrm rot="6064128" flipH="1" flipV="1">
            <a:off x="9865514" y="2170406"/>
            <a:ext cx="1166514" cy="1317590"/>
          </a:xfrm>
          <a:prstGeom prst="rect">
            <a:avLst/>
          </a:prstGeom>
        </p:spPr>
      </p:pic>
      <p:sp>
        <p:nvSpPr>
          <p:cNvPr id="8" name="Arrow: Right 7">
            <a:extLst>
              <a:ext uri="{FF2B5EF4-FFF2-40B4-BE49-F238E27FC236}">
                <a16:creationId xmlns:a16="http://schemas.microsoft.com/office/drawing/2014/main" id="{28746D9B-20FE-424C-A9C8-130DD4B6DB54}"/>
              </a:ext>
            </a:extLst>
          </p:cNvPr>
          <p:cNvSpPr/>
          <p:nvPr/>
        </p:nvSpPr>
        <p:spPr>
          <a:xfrm rot="21242523">
            <a:off x="2944096" y="4708904"/>
            <a:ext cx="1526123" cy="594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673717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10;&#10;Description automatically generated">
            <a:extLst>
              <a:ext uri="{FF2B5EF4-FFF2-40B4-BE49-F238E27FC236}">
                <a16:creationId xmlns:a16="http://schemas.microsoft.com/office/drawing/2014/main" id="{1F27FD58-1F36-4D86-A673-1FB3AC317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58" y="1621971"/>
            <a:ext cx="11835058" cy="3548743"/>
          </a:xfrm>
          <a:prstGeom prst="rect">
            <a:avLst/>
          </a:prstGeom>
        </p:spPr>
      </p:pic>
      <p:sp>
        <p:nvSpPr>
          <p:cNvPr id="2" name="Title 1">
            <a:extLst>
              <a:ext uri="{FF2B5EF4-FFF2-40B4-BE49-F238E27FC236}">
                <a16:creationId xmlns:a16="http://schemas.microsoft.com/office/drawing/2014/main" id="{1FB411D3-DF42-477A-94CF-AF6B41784452}"/>
              </a:ext>
            </a:extLst>
          </p:cNvPr>
          <p:cNvSpPr>
            <a:spLocks noGrp="1"/>
          </p:cNvSpPr>
          <p:nvPr>
            <p:ph type="title"/>
          </p:nvPr>
        </p:nvSpPr>
        <p:spPr/>
        <p:txBody>
          <a:bodyPr>
            <a:normAutofit fontScale="90000"/>
          </a:bodyPr>
          <a:lstStyle/>
          <a:p>
            <a:r>
              <a:rPr lang="en-NZ" b="1" dirty="0"/>
              <a:t>Only</a:t>
            </a:r>
            <a:r>
              <a:rPr lang="en-NZ" sz="4400" b="1" dirty="0">
                <a:effectLst/>
                <a:latin typeface="Calibri" panose="020F0502020204030204" pitchFamily="34" charset="0"/>
                <a:ea typeface="Calibri" panose="020F0502020204030204" pitchFamily="34" charset="0"/>
                <a:cs typeface="Times New Roman" panose="02020603050405020304" pitchFamily="18" charset="0"/>
              </a:rPr>
              <a:t> </a:t>
            </a:r>
            <a:r>
              <a:rPr lang="en-NZ" sz="4400" dirty="0">
                <a:effectLst/>
                <a:latin typeface="Calibri" panose="020F0502020204030204" pitchFamily="34" charset="0"/>
                <a:ea typeface="Calibri" panose="020F0502020204030204" pitchFamily="34" charset="0"/>
                <a:cs typeface="Times New Roman" panose="02020603050405020304" pitchFamily="18" charset="0"/>
              </a:rPr>
              <a:t>T</a:t>
            </a:r>
            <a:r>
              <a:rPr lang="en-NZ" sz="4400" dirty="0">
                <a:effectLst/>
                <a:latin typeface="Calibri" panose="020F0502020204030204" pitchFamily="34" charset="0"/>
                <a:ea typeface="Calibri" panose="020F0502020204030204" pitchFamily="34" charset="0"/>
              </a:rPr>
              <a:t>ā</a:t>
            </a:r>
            <a:r>
              <a:rPr lang="en-NZ" sz="4400" dirty="0">
                <a:effectLst/>
                <a:latin typeface="Calibri" panose="020F0502020204030204" pitchFamily="34" charset="0"/>
                <a:ea typeface="Calibri" panose="020F0502020204030204" pitchFamily="34" charset="0"/>
                <a:cs typeface="Times New Roman" panose="02020603050405020304" pitchFamily="18" charset="0"/>
              </a:rPr>
              <a:t>mati </a:t>
            </a:r>
            <a:r>
              <a:rPr lang="en-NZ" sz="4400" dirty="0" err="1">
                <a:effectLst/>
                <a:latin typeface="Calibri" panose="020F0502020204030204" pitchFamily="34" charset="0"/>
                <a:ea typeface="Calibri" panose="020F0502020204030204" pitchFamily="34" charset="0"/>
                <a:cs typeface="Times New Roman" panose="02020603050405020304" pitchFamily="18" charset="0"/>
              </a:rPr>
              <a:t>W</a:t>
            </a:r>
            <a:r>
              <a:rPr lang="en-NZ" sz="4400" dirty="0" err="1">
                <a:effectLst/>
                <a:latin typeface="Calibri" panose="020F0502020204030204" pitchFamily="34" charset="0"/>
                <a:ea typeface="Calibri" panose="020F0502020204030204" pitchFamily="34" charset="0"/>
              </a:rPr>
              <a:t>ā</a:t>
            </a:r>
            <a:r>
              <a:rPr lang="en-NZ" sz="4400" dirty="0" err="1">
                <a:effectLst/>
                <a:latin typeface="Calibri" panose="020F0502020204030204" pitchFamily="34" charset="0"/>
                <a:ea typeface="Calibri" panose="020F0502020204030204" pitchFamily="34" charset="0"/>
                <a:cs typeface="Times New Roman" panose="02020603050405020304" pitchFamily="18" charset="0"/>
              </a:rPr>
              <a:t>ka</a:t>
            </a:r>
            <a:r>
              <a:rPr lang="en-NZ" sz="4400" dirty="0">
                <a:effectLst/>
                <a:latin typeface="Calibri" panose="020F0502020204030204" pitchFamily="34" charset="0"/>
                <a:ea typeface="Calibri" panose="020F0502020204030204" pitchFamily="34" charset="0"/>
                <a:cs typeface="Times New Roman" panose="02020603050405020304" pitchFamily="18" charset="0"/>
              </a:rPr>
              <a:t> Nene expected Battle this day</a:t>
            </a:r>
            <a:r>
              <a:rPr lang="en-NZ" dirty="0"/>
              <a:t>  - He understood the daily routine after stand down.</a:t>
            </a:r>
          </a:p>
        </p:txBody>
      </p:sp>
      <p:sp>
        <p:nvSpPr>
          <p:cNvPr id="4" name="TextBox 3">
            <a:extLst>
              <a:ext uri="{FF2B5EF4-FFF2-40B4-BE49-F238E27FC236}">
                <a16:creationId xmlns:a16="http://schemas.microsoft.com/office/drawing/2014/main" id="{46C0C2AA-E6C9-45F2-9CDA-2566FCCD4BFB}"/>
              </a:ext>
            </a:extLst>
          </p:cNvPr>
          <p:cNvSpPr txBox="1"/>
          <p:nvPr/>
        </p:nvSpPr>
        <p:spPr>
          <a:xfrm>
            <a:off x="287384" y="4898572"/>
            <a:ext cx="11617232" cy="1938992"/>
          </a:xfrm>
          <a:prstGeom prst="rect">
            <a:avLst/>
          </a:prstGeom>
          <a:solidFill>
            <a:schemeClr val="accent4">
              <a:lumMod val="20000"/>
              <a:lumOff val="80000"/>
            </a:schemeClr>
          </a:solidFill>
          <a:ln w="88900">
            <a:solidFill>
              <a:schemeClr val="tx1"/>
            </a:solidFill>
          </a:ln>
        </p:spPr>
        <p:txBody>
          <a:bodyPr wrap="square" rtlCol="0">
            <a:spAutoFit/>
          </a:bodyPr>
          <a:lstStyle/>
          <a:p>
            <a:r>
              <a:rPr lang="en-NZ" sz="4000" dirty="0"/>
              <a:t>‘Neither the force outside the pa, nor the enemy inside, calculated on this being the last day of fighting.’ Rev. Burrows</a:t>
            </a:r>
          </a:p>
        </p:txBody>
      </p:sp>
    </p:spTree>
    <p:extLst>
      <p:ext uri="{BB962C8B-B14F-4D97-AF65-F5344CB8AC3E}">
        <p14:creationId xmlns:p14="http://schemas.microsoft.com/office/powerpoint/2010/main" val="7447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alm trees&#10;&#10;Description automatically generated">
            <a:extLst>
              <a:ext uri="{FF2B5EF4-FFF2-40B4-BE49-F238E27FC236}">
                <a16:creationId xmlns:a16="http://schemas.microsoft.com/office/drawing/2014/main" id="{6B934748-21D3-407F-89CB-7194E0D4D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34" y="1278673"/>
            <a:ext cx="10905066" cy="3516883"/>
          </a:xfrm>
          <a:prstGeom prst="rect">
            <a:avLst/>
          </a:prstGeom>
        </p:spPr>
      </p:pic>
      <p:sp>
        <p:nvSpPr>
          <p:cNvPr id="2" name="Title 1">
            <a:extLst>
              <a:ext uri="{FF2B5EF4-FFF2-40B4-BE49-F238E27FC236}">
                <a16:creationId xmlns:a16="http://schemas.microsoft.com/office/drawing/2014/main" id="{25ED849C-F0DC-4A38-9846-0D55234F2643}"/>
              </a:ext>
            </a:extLst>
          </p:cNvPr>
          <p:cNvSpPr>
            <a:spLocks noGrp="1"/>
          </p:cNvSpPr>
          <p:nvPr>
            <p:ph type="title"/>
          </p:nvPr>
        </p:nvSpPr>
        <p:spPr/>
        <p:txBody>
          <a:bodyPr/>
          <a:lstStyle/>
          <a:p>
            <a:r>
              <a:rPr lang="en-NZ" b="1" dirty="0"/>
              <a:t>The Sketches of the Battle tell the story</a:t>
            </a:r>
          </a:p>
        </p:txBody>
      </p:sp>
      <p:sp>
        <p:nvSpPr>
          <p:cNvPr id="4" name="TextBox 3">
            <a:extLst>
              <a:ext uri="{FF2B5EF4-FFF2-40B4-BE49-F238E27FC236}">
                <a16:creationId xmlns:a16="http://schemas.microsoft.com/office/drawing/2014/main" id="{6A5A21FD-50CE-4FE8-90BC-FD8D741C02BA}"/>
              </a:ext>
            </a:extLst>
          </p:cNvPr>
          <p:cNvSpPr txBox="1"/>
          <p:nvPr/>
        </p:nvSpPr>
        <p:spPr>
          <a:xfrm>
            <a:off x="296334" y="4795556"/>
            <a:ext cx="11220751" cy="1815882"/>
          </a:xfrm>
          <a:prstGeom prst="rect">
            <a:avLst/>
          </a:prstGeom>
          <a:solidFill>
            <a:schemeClr val="accent4">
              <a:lumMod val="20000"/>
              <a:lumOff val="80000"/>
            </a:schemeClr>
          </a:solidFill>
          <a:ln w="117475">
            <a:solidFill>
              <a:schemeClr val="tx1"/>
            </a:solidFill>
          </a:ln>
        </p:spPr>
        <p:txBody>
          <a:bodyPr wrap="square" rtlCol="0">
            <a:spAutoFit/>
          </a:bodyPr>
          <a:lstStyle/>
          <a:p>
            <a:r>
              <a:rPr lang="en-NZ" sz="2800" dirty="0" err="1"/>
              <a:t>Wynard’s</a:t>
            </a:r>
            <a:r>
              <a:rPr lang="en-NZ" sz="2800" dirty="0"/>
              <a:t> 58</a:t>
            </a:r>
            <a:r>
              <a:rPr lang="en-NZ" sz="2800" baseline="30000" dirty="0"/>
              <a:t>th</a:t>
            </a:r>
            <a:r>
              <a:rPr lang="en-NZ" sz="2800" dirty="0"/>
              <a:t> Regt ‘was just turning out for Church parade when Captain Graham pointed at the friendly natives crossing into the Breach and immediately heard the advance sound – two parties entered the two breaches, one under my boy George and the other under Captain Denny.’</a:t>
            </a:r>
          </a:p>
        </p:txBody>
      </p:sp>
    </p:spTree>
    <p:extLst>
      <p:ext uri="{BB962C8B-B14F-4D97-AF65-F5344CB8AC3E}">
        <p14:creationId xmlns:p14="http://schemas.microsoft.com/office/powerpoint/2010/main" val="22769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170B1A7-320A-4BAB-AACF-EED831B7D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496" y="174171"/>
            <a:ext cx="10623408" cy="6858000"/>
          </a:xfrm>
          <a:prstGeom prst="rect">
            <a:avLst/>
          </a:prstGeom>
        </p:spPr>
      </p:pic>
      <p:sp>
        <p:nvSpPr>
          <p:cNvPr id="4" name="Arrow: Up 3">
            <a:extLst>
              <a:ext uri="{FF2B5EF4-FFF2-40B4-BE49-F238E27FC236}">
                <a16:creationId xmlns:a16="http://schemas.microsoft.com/office/drawing/2014/main" id="{F2C6C4FE-97A7-443E-BC94-119995805D5B}"/>
              </a:ext>
            </a:extLst>
          </p:cNvPr>
          <p:cNvSpPr/>
          <p:nvPr/>
        </p:nvSpPr>
        <p:spPr>
          <a:xfrm rot="13716379">
            <a:off x="6856233" y="3108411"/>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Flowchart: Connector 4">
            <a:extLst>
              <a:ext uri="{FF2B5EF4-FFF2-40B4-BE49-F238E27FC236}">
                <a16:creationId xmlns:a16="http://schemas.microsoft.com/office/drawing/2014/main" id="{E5E3FBBE-E253-4E01-91EC-BC90648617DE}"/>
              </a:ext>
            </a:extLst>
          </p:cNvPr>
          <p:cNvSpPr/>
          <p:nvPr/>
        </p:nvSpPr>
        <p:spPr>
          <a:xfrm>
            <a:off x="5018314" y="4169229"/>
            <a:ext cx="2895600" cy="2862942"/>
          </a:xfrm>
          <a:prstGeom prst="flowChartConnector">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7" name="Connector: Elbow 6">
            <a:extLst>
              <a:ext uri="{FF2B5EF4-FFF2-40B4-BE49-F238E27FC236}">
                <a16:creationId xmlns:a16="http://schemas.microsoft.com/office/drawing/2014/main" id="{8DE053AA-DDC7-4032-9FD7-CADE6FF7D28F}"/>
              </a:ext>
            </a:extLst>
          </p:cNvPr>
          <p:cNvCxnSpPr>
            <a:cxnSpLocks/>
          </p:cNvCxnSpPr>
          <p:nvPr/>
        </p:nvCxnSpPr>
        <p:spPr>
          <a:xfrm flipV="1">
            <a:off x="6368143" y="4572000"/>
            <a:ext cx="3102428" cy="1654630"/>
          </a:xfrm>
          <a:prstGeom prst="bentConnector3">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Arrow: Up 12">
            <a:extLst>
              <a:ext uri="{FF2B5EF4-FFF2-40B4-BE49-F238E27FC236}">
                <a16:creationId xmlns:a16="http://schemas.microsoft.com/office/drawing/2014/main" id="{4A0D1C7A-79E4-4477-B1BE-CFCA2DF1E39B}"/>
              </a:ext>
            </a:extLst>
          </p:cNvPr>
          <p:cNvSpPr/>
          <p:nvPr/>
        </p:nvSpPr>
        <p:spPr>
          <a:xfrm rot="12063164">
            <a:off x="7183298" y="32621"/>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Arrow: Up 14">
            <a:extLst>
              <a:ext uri="{FF2B5EF4-FFF2-40B4-BE49-F238E27FC236}">
                <a16:creationId xmlns:a16="http://schemas.microsoft.com/office/drawing/2014/main" id="{9BDBCA6A-C0B2-4B6D-A6F3-60427CB02CFD}"/>
              </a:ext>
            </a:extLst>
          </p:cNvPr>
          <p:cNvSpPr/>
          <p:nvPr/>
        </p:nvSpPr>
        <p:spPr>
          <a:xfrm rot="12433048">
            <a:off x="6342186" y="4910111"/>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Arrow: Up 16">
            <a:extLst>
              <a:ext uri="{FF2B5EF4-FFF2-40B4-BE49-F238E27FC236}">
                <a16:creationId xmlns:a16="http://schemas.microsoft.com/office/drawing/2014/main" id="{7DE57C4B-BA6F-483A-AD8F-BB4A6C80205E}"/>
              </a:ext>
            </a:extLst>
          </p:cNvPr>
          <p:cNvSpPr/>
          <p:nvPr/>
        </p:nvSpPr>
        <p:spPr>
          <a:xfrm rot="14558195">
            <a:off x="7870371" y="1654628"/>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Arrow: Up 18">
            <a:extLst>
              <a:ext uri="{FF2B5EF4-FFF2-40B4-BE49-F238E27FC236}">
                <a16:creationId xmlns:a16="http://schemas.microsoft.com/office/drawing/2014/main" id="{8CDD99F9-17B1-43E9-BB26-7DC78A350FA5}"/>
              </a:ext>
            </a:extLst>
          </p:cNvPr>
          <p:cNvSpPr/>
          <p:nvPr/>
        </p:nvSpPr>
        <p:spPr>
          <a:xfrm rot="1920434">
            <a:off x="5796343" y="6102911"/>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extBox 19">
            <a:extLst>
              <a:ext uri="{FF2B5EF4-FFF2-40B4-BE49-F238E27FC236}">
                <a16:creationId xmlns:a16="http://schemas.microsoft.com/office/drawing/2014/main" id="{6BDE76B4-49D3-41AA-AE4C-56B59342F1BA}"/>
              </a:ext>
            </a:extLst>
          </p:cNvPr>
          <p:cNvSpPr txBox="1"/>
          <p:nvPr/>
        </p:nvSpPr>
        <p:spPr>
          <a:xfrm>
            <a:off x="1894114" y="3363179"/>
            <a:ext cx="2895600" cy="1200329"/>
          </a:xfrm>
          <a:prstGeom prst="rect">
            <a:avLst/>
          </a:prstGeom>
          <a:solidFill>
            <a:schemeClr val="accent4">
              <a:lumMod val="20000"/>
              <a:lumOff val="80000"/>
            </a:schemeClr>
          </a:solidFill>
          <a:ln w="69850">
            <a:solidFill>
              <a:schemeClr val="tx1"/>
            </a:solidFill>
          </a:ln>
        </p:spPr>
        <p:txBody>
          <a:bodyPr wrap="square" rtlCol="0">
            <a:spAutoFit/>
          </a:bodyPr>
          <a:lstStyle/>
          <a:p>
            <a:r>
              <a:rPr lang="en-NZ" dirty="0" err="1"/>
              <a:t>Kawiti</a:t>
            </a:r>
            <a:r>
              <a:rPr lang="en-NZ" dirty="0"/>
              <a:t> surprised fights to retake his pa.</a:t>
            </a:r>
          </a:p>
          <a:p>
            <a:r>
              <a:rPr lang="en-NZ" dirty="0"/>
              <a:t>Not abandoned. Treasures inside</a:t>
            </a:r>
          </a:p>
        </p:txBody>
      </p:sp>
      <p:sp>
        <p:nvSpPr>
          <p:cNvPr id="21" name="TextBox 20">
            <a:extLst>
              <a:ext uri="{FF2B5EF4-FFF2-40B4-BE49-F238E27FC236}">
                <a16:creationId xmlns:a16="http://schemas.microsoft.com/office/drawing/2014/main" id="{75E85DB0-4E82-41DD-8F14-72DC0811A86E}"/>
              </a:ext>
            </a:extLst>
          </p:cNvPr>
          <p:cNvSpPr txBox="1"/>
          <p:nvPr/>
        </p:nvSpPr>
        <p:spPr>
          <a:xfrm>
            <a:off x="8355923" y="5277534"/>
            <a:ext cx="2672973" cy="646331"/>
          </a:xfrm>
          <a:prstGeom prst="rect">
            <a:avLst/>
          </a:prstGeom>
          <a:solidFill>
            <a:schemeClr val="accent4">
              <a:lumMod val="20000"/>
              <a:lumOff val="80000"/>
            </a:schemeClr>
          </a:solidFill>
          <a:ln w="76200">
            <a:solidFill>
              <a:schemeClr val="tx1"/>
            </a:solidFill>
          </a:ln>
        </p:spPr>
        <p:txBody>
          <a:bodyPr wrap="square" rtlCol="0">
            <a:spAutoFit/>
          </a:bodyPr>
          <a:lstStyle/>
          <a:p>
            <a:r>
              <a:rPr lang="en-NZ" dirty="0"/>
              <a:t>Heavy naval casualties. Rush in unarmed for loot.</a:t>
            </a:r>
          </a:p>
        </p:txBody>
      </p:sp>
    </p:spTree>
    <p:extLst>
      <p:ext uri="{BB962C8B-B14F-4D97-AF65-F5344CB8AC3E}">
        <p14:creationId xmlns:p14="http://schemas.microsoft.com/office/powerpoint/2010/main" val="274497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1C56E-74B8-4A37-A8C2-77A5993BA945}"/>
              </a:ext>
            </a:extLst>
          </p:cNvPr>
          <p:cNvSpPr>
            <a:spLocks noGrp="1"/>
          </p:cNvSpPr>
          <p:nvPr>
            <p:ph type="title"/>
          </p:nvPr>
        </p:nvSpPr>
        <p:spPr/>
        <p:txBody>
          <a:bodyPr/>
          <a:lstStyle/>
          <a:p>
            <a:r>
              <a:rPr lang="en-NZ" b="1" dirty="0"/>
              <a:t>Friendly Fire?</a:t>
            </a:r>
          </a:p>
        </p:txBody>
      </p:sp>
      <p:sp>
        <p:nvSpPr>
          <p:cNvPr id="3" name="Content Placeholder 2">
            <a:extLst>
              <a:ext uri="{FF2B5EF4-FFF2-40B4-BE49-F238E27FC236}">
                <a16:creationId xmlns:a16="http://schemas.microsoft.com/office/drawing/2014/main" id="{D0279021-9394-47F9-9874-68C5AE3455D9}"/>
              </a:ext>
            </a:extLst>
          </p:cNvPr>
          <p:cNvSpPr>
            <a:spLocks noGrp="1"/>
          </p:cNvSpPr>
          <p:nvPr>
            <p:ph sz="half" idx="1"/>
          </p:nvPr>
        </p:nvSpPr>
        <p:spPr>
          <a:solidFill>
            <a:schemeClr val="accent4">
              <a:lumMod val="20000"/>
              <a:lumOff val="80000"/>
            </a:schemeClr>
          </a:solidFill>
          <a:ln w="92075">
            <a:solidFill>
              <a:schemeClr val="tx1"/>
            </a:solidFill>
          </a:ln>
        </p:spPr>
        <p:txBody>
          <a:bodyPr>
            <a:normAutofit lnSpcReduction="10000"/>
          </a:bodyPr>
          <a:lstStyle/>
          <a:p>
            <a:r>
              <a:rPr lang="en-NZ" dirty="0"/>
              <a:t>‘many of the soldiers entered the pa, and took advantage of the loopholes to fire indiscriminately, not knowing that “Jack” had made his way round to the rear; so it was very generally stated among the sailors themselves that they suffered more from their friends than from their enemies’</a:t>
            </a:r>
          </a:p>
          <a:p>
            <a:r>
              <a:rPr lang="en-NZ" dirty="0"/>
              <a:t>Rev Burrows</a:t>
            </a:r>
          </a:p>
        </p:txBody>
      </p:sp>
      <p:sp>
        <p:nvSpPr>
          <p:cNvPr id="4" name="Content Placeholder 3">
            <a:extLst>
              <a:ext uri="{FF2B5EF4-FFF2-40B4-BE49-F238E27FC236}">
                <a16:creationId xmlns:a16="http://schemas.microsoft.com/office/drawing/2014/main" id="{5A7B17E2-CC0B-4332-8EE2-395F0CC91AD6}"/>
              </a:ext>
            </a:extLst>
          </p:cNvPr>
          <p:cNvSpPr>
            <a:spLocks noGrp="1"/>
          </p:cNvSpPr>
          <p:nvPr>
            <p:ph sz="half" idx="2"/>
          </p:nvPr>
        </p:nvSpPr>
        <p:spPr>
          <a:xfrm>
            <a:off x="6172199" y="1825625"/>
            <a:ext cx="5671457" cy="4248604"/>
          </a:xfrm>
          <a:solidFill>
            <a:schemeClr val="accent4">
              <a:lumMod val="20000"/>
              <a:lumOff val="80000"/>
            </a:schemeClr>
          </a:solidFill>
          <a:ln w="98425">
            <a:solidFill>
              <a:schemeClr val="tx1"/>
            </a:solidFill>
          </a:ln>
        </p:spPr>
        <p:txBody>
          <a:bodyPr>
            <a:normAutofit lnSpcReduction="10000"/>
          </a:bodyPr>
          <a:lstStyle/>
          <a:p>
            <a:r>
              <a:rPr lang="en-NZ" dirty="0">
                <a:solidFill>
                  <a:srgbClr val="C00000"/>
                </a:solidFill>
              </a:rPr>
              <a:t>Seamen, marines</a:t>
            </a:r>
          </a:p>
          <a:p>
            <a:r>
              <a:rPr lang="en-NZ" dirty="0"/>
              <a:t>9 killed, 18 wounded</a:t>
            </a:r>
          </a:p>
          <a:p>
            <a:r>
              <a:rPr lang="en-NZ" dirty="0">
                <a:solidFill>
                  <a:srgbClr val="C00000"/>
                </a:solidFill>
              </a:rPr>
              <a:t>58</a:t>
            </a:r>
            <a:r>
              <a:rPr lang="en-NZ" baseline="30000" dirty="0">
                <a:solidFill>
                  <a:srgbClr val="C00000"/>
                </a:solidFill>
              </a:rPr>
              <a:t>th</a:t>
            </a:r>
            <a:r>
              <a:rPr lang="en-NZ" dirty="0">
                <a:solidFill>
                  <a:srgbClr val="C00000"/>
                </a:solidFill>
              </a:rPr>
              <a:t> Regt</a:t>
            </a:r>
          </a:p>
          <a:p>
            <a:r>
              <a:rPr lang="en-NZ" dirty="0"/>
              <a:t>2 killed, 10 wounded</a:t>
            </a:r>
          </a:p>
          <a:p>
            <a:r>
              <a:rPr lang="en-NZ" dirty="0">
                <a:solidFill>
                  <a:srgbClr val="C00000"/>
                </a:solidFill>
              </a:rPr>
              <a:t>99</a:t>
            </a:r>
            <a:r>
              <a:rPr lang="en-NZ" baseline="30000" dirty="0">
                <a:solidFill>
                  <a:srgbClr val="C00000"/>
                </a:solidFill>
              </a:rPr>
              <a:t>th</a:t>
            </a:r>
            <a:r>
              <a:rPr lang="en-NZ" dirty="0">
                <a:solidFill>
                  <a:srgbClr val="C00000"/>
                </a:solidFill>
              </a:rPr>
              <a:t> Regt</a:t>
            </a:r>
          </a:p>
          <a:p>
            <a:r>
              <a:rPr lang="en-NZ" dirty="0"/>
              <a:t>1 killed and 1 wounded</a:t>
            </a:r>
          </a:p>
          <a:p>
            <a:r>
              <a:rPr lang="en-NZ" dirty="0">
                <a:solidFill>
                  <a:srgbClr val="C00000"/>
                </a:solidFill>
              </a:rPr>
              <a:t>Volunteer Pioneers</a:t>
            </a:r>
          </a:p>
          <a:p>
            <a:r>
              <a:rPr lang="en-NZ" dirty="0"/>
              <a:t>1 wounded</a:t>
            </a:r>
          </a:p>
          <a:p>
            <a:r>
              <a:rPr lang="en-NZ" b="1" dirty="0">
                <a:solidFill>
                  <a:srgbClr val="C00000"/>
                </a:solidFill>
              </a:rPr>
              <a:t>TOTAL 12 killed and 30 wounded</a:t>
            </a:r>
          </a:p>
          <a:p>
            <a:endParaRPr lang="en-NZ" dirty="0"/>
          </a:p>
        </p:txBody>
      </p:sp>
    </p:spTree>
    <p:extLst>
      <p:ext uri="{BB962C8B-B14F-4D97-AF65-F5344CB8AC3E}">
        <p14:creationId xmlns:p14="http://schemas.microsoft.com/office/powerpoint/2010/main" val="330407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barn(inVertical)">
                                      <p:cBhvr>
                                        <p:cTn id="22" dur="500"/>
                                        <p:tgtEl>
                                          <p:spTgt spid="4">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arn(inVertic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arn(inVertical)">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barn(inVertical)">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barn(inVertical)">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barn(inVertical)">
                                      <p:cBhvr>
                                        <p:cTn id="52" dur="500"/>
                                        <p:tgtEl>
                                          <p:spTgt spid="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barn(inVertical)">
                                      <p:cBhvr>
                                        <p:cTn id="57" dur="500"/>
                                        <p:tgtEl>
                                          <p:spTgt spid="4">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
                                            <p:txEl>
                                              <p:pRg st="7" end="7"/>
                                            </p:txEl>
                                          </p:spTgt>
                                        </p:tgtEl>
                                        <p:attrNameLst>
                                          <p:attrName>style.visibility</p:attrName>
                                        </p:attrNameLst>
                                      </p:cBhvr>
                                      <p:to>
                                        <p:strVal val="visible"/>
                                      </p:to>
                                    </p:set>
                                    <p:animEffect transition="in" filter="barn(inVertical)">
                                      <p:cBhvr>
                                        <p:cTn id="62" dur="500"/>
                                        <p:tgtEl>
                                          <p:spTgt spid="4">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animEffect transition="in" filter="barn(inVertical)">
                                      <p:cBhvr>
                                        <p:cTn id="6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D3D7-2337-4590-A869-227C5215CA45}"/>
              </a:ext>
            </a:extLst>
          </p:cNvPr>
          <p:cNvSpPr>
            <a:spLocks noGrp="1"/>
          </p:cNvSpPr>
          <p:nvPr>
            <p:ph type="title"/>
          </p:nvPr>
        </p:nvSpPr>
        <p:spPr/>
        <p:txBody>
          <a:bodyPr/>
          <a:lstStyle/>
          <a:p>
            <a:r>
              <a:rPr lang="en-NZ" b="1" dirty="0"/>
              <a:t>‘Native Allies’ </a:t>
            </a:r>
            <a:r>
              <a:rPr lang="en-NZ" dirty="0"/>
              <a:t>-</a:t>
            </a:r>
            <a:r>
              <a:rPr lang="en-NZ" dirty="0">
                <a:latin typeface="Calibri" panose="020F0502020204030204" pitchFamily="34" charset="0"/>
                <a:ea typeface="Calibri" panose="020F0502020204030204" pitchFamily="34" charset="0"/>
                <a:cs typeface="Times New Roman" panose="02020603050405020304" pitchFamily="18" charset="0"/>
              </a:rPr>
              <a:t> T</a:t>
            </a:r>
            <a:r>
              <a:rPr lang="en-NZ" dirty="0">
                <a:latin typeface="Calibri" panose="020F0502020204030204" pitchFamily="34" charset="0"/>
                <a:ea typeface="Calibri" panose="020F0502020204030204" pitchFamily="34" charset="0"/>
              </a:rPr>
              <a:t>ā</a:t>
            </a:r>
            <a:r>
              <a:rPr lang="en-NZ" dirty="0">
                <a:latin typeface="Calibri" panose="020F0502020204030204" pitchFamily="34" charset="0"/>
                <a:ea typeface="Calibri" panose="020F0502020204030204" pitchFamily="34" charset="0"/>
                <a:cs typeface="Times New Roman" panose="02020603050405020304" pitchFamily="18" charset="0"/>
              </a:rPr>
              <a:t>mati </a:t>
            </a:r>
            <a:r>
              <a:rPr lang="en-NZ" dirty="0" err="1">
                <a:latin typeface="Calibri" panose="020F0502020204030204" pitchFamily="34" charset="0"/>
                <a:ea typeface="Calibri" panose="020F0502020204030204" pitchFamily="34" charset="0"/>
                <a:cs typeface="Times New Roman" panose="02020603050405020304" pitchFamily="18" charset="0"/>
              </a:rPr>
              <a:t>W</a:t>
            </a:r>
            <a:r>
              <a:rPr lang="en-NZ" dirty="0" err="1">
                <a:latin typeface="Calibri" panose="020F0502020204030204" pitchFamily="34" charset="0"/>
                <a:ea typeface="Calibri" panose="020F0502020204030204" pitchFamily="34" charset="0"/>
              </a:rPr>
              <a:t>ā</a:t>
            </a:r>
            <a:r>
              <a:rPr lang="en-NZ" dirty="0" err="1">
                <a:latin typeface="Calibri" panose="020F0502020204030204" pitchFamily="34" charset="0"/>
                <a:ea typeface="Calibri" panose="020F0502020204030204" pitchFamily="34" charset="0"/>
                <a:cs typeface="Times New Roman" panose="02020603050405020304" pitchFamily="18" charset="0"/>
              </a:rPr>
              <a:t>ka</a:t>
            </a:r>
            <a:r>
              <a:rPr lang="en-NZ" dirty="0">
                <a:latin typeface="Calibri" panose="020F0502020204030204" pitchFamily="34" charset="0"/>
                <a:ea typeface="Calibri" panose="020F0502020204030204" pitchFamily="34" charset="0"/>
                <a:cs typeface="Times New Roman" panose="02020603050405020304" pitchFamily="18" charset="0"/>
              </a:rPr>
              <a:t> Nene’s Victory</a:t>
            </a:r>
            <a:r>
              <a:rPr lang="en-NZ" dirty="0"/>
              <a:t>  </a:t>
            </a:r>
          </a:p>
        </p:txBody>
      </p:sp>
      <p:sp>
        <p:nvSpPr>
          <p:cNvPr id="3" name="Content Placeholder 2">
            <a:extLst>
              <a:ext uri="{FF2B5EF4-FFF2-40B4-BE49-F238E27FC236}">
                <a16:creationId xmlns:a16="http://schemas.microsoft.com/office/drawing/2014/main" id="{FBC7A7A2-9294-4F59-927D-99A3F01CE52F}"/>
              </a:ext>
            </a:extLst>
          </p:cNvPr>
          <p:cNvSpPr>
            <a:spLocks noGrp="1"/>
          </p:cNvSpPr>
          <p:nvPr>
            <p:ph idx="1"/>
          </p:nvPr>
        </p:nvSpPr>
        <p:spPr>
          <a:solidFill>
            <a:schemeClr val="accent4">
              <a:lumMod val="20000"/>
              <a:lumOff val="80000"/>
            </a:schemeClr>
          </a:solidFill>
          <a:ln w="88900">
            <a:solidFill>
              <a:schemeClr val="tx1"/>
            </a:solidFill>
          </a:ln>
        </p:spPr>
        <p:txBody>
          <a:bodyPr>
            <a:normAutofit fontScale="92500" lnSpcReduction="20000"/>
          </a:bodyPr>
          <a:lstStyle/>
          <a:p>
            <a:r>
              <a:rPr lang="en-NZ" b="1" dirty="0"/>
              <a:t>‘I ought also, perhaps state to Your Lordship, that in many of the operations in the field, such as occupying a wood, lining the banks of a river, Etc, these native troops afford the most essential assistance to her Majesty’s forces: indeed I do not think that our operations could be successfully conducted without their co-operation.’</a:t>
            </a:r>
          </a:p>
          <a:p>
            <a:r>
              <a:rPr lang="en-NZ" b="1" dirty="0"/>
              <a:t>Grey to Stanley</a:t>
            </a:r>
          </a:p>
          <a:p>
            <a:r>
              <a:rPr lang="en-NZ" b="1" dirty="0"/>
              <a:t>‘The Colonel cannot conclude this order without expressing his admiration at the brave and intrepid conduct displayed by our native allies, on every occasion since our operations commenced, and more particularly during the assault on the pa, on which occasion their bravery was fully equal to what might be expected from the bravest of her Majesty’s troops.’</a:t>
            </a:r>
          </a:p>
          <a:p>
            <a:r>
              <a:rPr lang="en-NZ" b="1" dirty="0" err="1"/>
              <a:t>Despard</a:t>
            </a:r>
            <a:r>
              <a:rPr lang="en-NZ" b="1" dirty="0"/>
              <a:t> to Grey 12 January 1846</a:t>
            </a:r>
          </a:p>
        </p:txBody>
      </p:sp>
    </p:spTree>
    <p:extLst>
      <p:ext uri="{BB962C8B-B14F-4D97-AF65-F5344CB8AC3E}">
        <p14:creationId xmlns:p14="http://schemas.microsoft.com/office/powerpoint/2010/main" val="13810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FB868-3D9E-49D2-84DA-8BC1CCCAB70D}"/>
              </a:ext>
            </a:extLst>
          </p:cNvPr>
          <p:cNvPicPr>
            <a:picLocks noChangeAspect="1"/>
          </p:cNvPicPr>
          <p:nvPr/>
        </p:nvPicPr>
        <p:blipFill>
          <a:blip r:embed="rId2"/>
          <a:stretch>
            <a:fillRect/>
          </a:stretch>
        </p:blipFill>
        <p:spPr>
          <a:xfrm>
            <a:off x="2219137" y="158212"/>
            <a:ext cx="4176122" cy="6541575"/>
          </a:xfrm>
          <a:prstGeom prst="rect">
            <a:avLst/>
          </a:prstGeom>
        </p:spPr>
      </p:pic>
      <p:sp>
        <p:nvSpPr>
          <p:cNvPr id="6" name="TextBox 5">
            <a:extLst>
              <a:ext uri="{FF2B5EF4-FFF2-40B4-BE49-F238E27FC236}">
                <a16:creationId xmlns:a16="http://schemas.microsoft.com/office/drawing/2014/main" id="{090D802B-ADD8-4A67-8CA4-C1C302B360AE}"/>
              </a:ext>
            </a:extLst>
          </p:cNvPr>
          <p:cNvSpPr txBox="1"/>
          <p:nvPr/>
        </p:nvSpPr>
        <p:spPr>
          <a:xfrm>
            <a:off x="8984202" y="3089429"/>
            <a:ext cx="184731" cy="369332"/>
          </a:xfrm>
          <a:prstGeom prst="rect">
            <a:avLst/>
          </a:prstGeom>
          <a:noFill/>
        </p:spPr>
        <p:txBody>
          <a:bodyPr wrap="none" rtlCol="0">
            <a:spAutoFit/>
          </a:bodyPr>
          <a:lstStyle/>
          <a:p>
            <a:endParaRPr lang="en-NZ" dirty="0"/>
          </a:p>
        </p:txBody>
      </p:sp>
      <p:sp>
        <p:nvSpPr>
          <p:cNvPr id="7" name="TextBox 6">
            <a:extLst>
              <a:ext uri="{FF2B5EF4-FFF2-40B4-BE49-F238E27FC236}">
                <a16:creationId xmlns:a16="http://schemas.microsoft.com/office/drawing/2014/main" id="{2CEF665D-94BE-440F-91CF-8CB3E77C9F65}"/>
              </a:ext>
            </a:extLst>
          </p:cNvPr>
          <p:cNvSpPr txBox="1"/>
          <p:nvPr/>
        </p:nvSpPr>
        <p:spPr>
          <a:xfrm>
            <a:off x="7108371" y="1905000"/>
            <a:ext cx="3516086" cy="4001480"/>
          </a:xfrm>
          <a:prstGeom prst="rect">
            <a:avLst/>
          </a:prstGeom>
          <a:solidFill>
            <a:schemeClr val="accent4">
              <a:lumMod val="20000"/>
              <a:lumOff val="80000"/>
            </a:schemeClr>
          </a:solidFill>
          <a:ln w="88900">
            <a:solidFill>
              <a:schemeClr val="tx1"/>
            </a:solidFill>
          </a:ln>
        </p:spPr>
        <p:txBody>
          <a:bodyPr wrap="square" rtlCol="0">
            <a:spAutoFit/>
          </a:bodyPr>
          <a:lstStyle/>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NZ" sz="2400" dirty="0">
                <a:effectLst/>
                <a:latin typeface="Calibri" panose="020F0502020204030204" pitchFamily="34" charset="0"/>
                <a:ea typeface="Calibri" panose="020F0502020204030204" pitchFamily="34" charset="0"/>
                <a:cs typeface="Times New Roman" panose="02020603050405020304" pitchFamily="18" charset="0"/>
              </a:rPr>
              <a:t>T</a:t>
            </a:r>
            <a:r>
              <a:rPr lang="en-NZ" sz="2400" dirty="0">
                <a:effectLst/>
                <a:latin typeface="Calibri" panose="020F0502020204030204" pitchFamily="34" charset="0"/>
                <a:ea typeface="Calibri" panose="020F0502020204030204" pitchFamily="34" charset="0"/>
              </a:rPr>
              <a:t>ā</a:t>
            </a:r>
            <a:r>
              <a:rPr lang="en-NZ" sz="2400" dirty="0">
                <a:effectLst/>
                <a:latin typeface="Calibri" panose="020F0502020204030204" pitchFamily="34" charset="0"/>
                <a:ea typeface="Calibri" panose="020F0502020204030204" pitchFamily="34" charset="0"/>
                <a:cs typeface="Times New Roman" panose="02020603050405020304" pitchFamily="18" charset="0"/>
              </a:rPr>
              <a:t>mati </a:t>
            </a:r>
            <a:r>
              <a:rPr lang="en-NZ" sz="2400" dirty="0" err="1">
                <a:effectLst/>
                <a:latin typeface="Calibri" panose="020F0502020204030204" pitchFamily="34" charset="0"/>
                <a:ea typeface="Calibri" panose="020F0502020204030204" pitchFamily="34" charset="0"/>
                <a:cs typeface="Times New Roman" panose="02020603050405020304" pitchFamily="18" charset="0"/>
              </a:rPr>
              <a:t>W</a:t>
            </a:r>
            <a:r>
              <a:rPr lang="en-NZ" sz="2400" dirty="0" err="1">
                <a:effectLst/>
                <a:latin typeface="Calibri" panose="020F0502020204030204" pitchFamily="34" charset="0"/>
                <a:ea typeface="Calibri" panose="020F0502020204030204" pitchFamily="34" charset="0"/>
              </a:rPr>
              <a:t>ā</a:t>
            </a:r>
            <a:r>
              <a:rPr lang="en-NZ" sz="2400" dirty="0" err="1">
                <a:effectLst/>
                <a:latin typeface="Calibri" panose="020F0502020204030204" pitchFamily="34" charset="0"/>
                <a:ea typeface="Calibri" panose="020F0502020204030204" pitchFamily="34" charset="0"/>
                <a:cs typeface="Times New Roman" panose="02020603050405020304" pitchFamily="18" charset="0"/>
              </a:rPr>
              <a:t>ka</a:t>
            </a:r>
            <a:r>
              <a:rPr lang="en-NZ" sz="2400" dirty="0">
                <a:effectLst/>
                <a:latin typeface="Calibri" panose="020F0502020204030204" pitchFamily="34" charset="0"/>
                <a:ea typeface="Calibri" panose="020F0502020204030204" pitchFamily="34" charset="0"/>
                <a:cs typeface="Times New Roman" panose="02020603050405020304" pitchFamily="18" charset="0"/>
              </a:rPr>
              <a:t> Nene: (1780s – 1871) </a:t>
            </a:r>
          </a:p>
          <a:p>
            <a:r>
              <a:rPr lang="en-NZ" sz="2800" dirty="0">
                <a:effectLst/>
                <a:latin typeface="Calibri" panose="020F0502020204030204" pitchFamily="34" charset="0"/>
                <a:ea typeface="Calibri" panose="020F0502020204030204" pitchFamily="34" charset="0"/>
                <a:cs typeface="Times New Roman" panose="02020603050405020304" pitchFamily="18" charset="0"/>
              </a:rPr>
              <a:t>The Puppet Master of the Northern War. </a:t>
            </a:r>
          </a:p>
          <a:p>
            <a:r>
              <a:rPr lang="en-NZ" sz="2000" dirty="0">
                <a:effectLst/>
                <a:latin typeface="Calibri" panose="020F0502020204030204" pitchFamily="34" charset="0"/>
                <a:ea typeface="Calibri" panose="020F0502020204030204" pitchFamily="34" charset="0"/>
                <a:cs typeface="Times New Roman" panose="02020603050405020304" pitchFamily="18" charset="0"/>
              </a:rPr>
              <a:t>Fighting chief of the </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Ng</a:t>
            </a:r>
            <a:r>
              <a:rPr lang="en-NZ" sz="2000" dirty="0" err="1">
                <a:effectLst/>
                <a:latin typeface="Calibri" panose="020F0502020204030204" pitchFamily="34" charset="0"/>
                <a:ea typeface="Calibri" panose="020F0502020204030204" pitchFamily="34" charset="0"/>
              </a:rPr>
              <a:t>ā</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ti</a:t>
            </a:r>
            <a:r>
              <a:rPr lang="en-NZ" sz="2000" dirty="0">
                <a:effectLst/>
                <a:latin typeface="Calibri" panose="020F0502020204030204" pitchFamily="34" charset="0"/>
                <a:ea typeface="Calibri" panose="020F0502020204030204" pitchFamily="34" charset="0"/>
                <a:cs typeface="Times New Roman" panose="02020603050405020304" pitchFamily="18" charset="0"/>
              </a:rPr>
              <a:t> </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Hau</a:t>
            </a:r>
            <a:r>
              <a:rPr lang="en-NZ" sz="2000" dirty="0">
                <a:effectLst/>
                <a:latin typeface="Calibri" panose="020F0502020204030204" pitchFamily="34" charset="0"/>
                <a:ea typeface="Calibri" panose="020F0502020204030204" pitchFamily="34" charset="0"/>
                <a:cs typeface="Times New Roman" panose="02020603050405020304" pitchFamily="18" charset="0"/>
              </a:rPr>
              <a:t> of the </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Hokianga</a:t>
            </a:r>
            <a:r>
              <a:rPr lang="en-NZ" sz="2000" dirty="0">
                <a:effectLst/>
                <a:latin typeface="Calibri" panose="020F0502020204030204" pitchFamily="34" charset="0"/>
                <a:ea typeface="Calibri" panose="020F0502020204030204" pitchFamily="34" charset="0"/>
                <a:cs typeface="Times New Roman" panose="02020603050405020304" pitchFamily="18" charset="0"/>
              </a:rPr>
              <a:t>. </a:t>
            </a:r>
          </a:p>
          <a:p>
            <a:r>
              <a:rPr lang="en-NZ" sz="2000" dirty="0">
                <a:latin typeface="Calibri" panose="020F0502020204030204" pitchFamily="34" charset="0"/>
                <a:cs typeface="Times New Roman" panose="02020603050405020304" pitchFamily="18" charset="0"/>
              </a:rPr>
              <a:t>Took the war to Heke at </a:t>
            </a:r>
            <a:r>
              <a:rPr lang="en-NZ" sz="2000" dirty="0" err="1">
                <a:latin typeface="Calibri" panose="020F0502020204030204" pitchFamily="34" charset="0"/>
                <a:cs typeface="Times New Roman" panose="02020603050405020304" pitchFamily="18" charset="0"/>
              </a:rPr>
              <a:t>Okaihau</a:t>
            </a:r>
            <a:r>
              <a:rPr lang="en-NZ" sz="2000" dirty="0">
                <a:latin typeface="Calibri" panose="020F0502020204030204" pitchFamily="34" charset="0"/>
                <a:cs typeface="Times New Roman" panose="02020603050405020304" pitchFamily="18" charset="0"/>
              </a:rPr>
              <a:t>. Defeated him at </a:t>
            </a:r>
            <a:r>
              <a:rPr lang="en-NZ" sz="2000" dirty="0" err="1">
                <a:latin typeface="Calibri" panose="020F0502020204030204" pitchFamily="34" charset="0"/>
                <a:cs typeface="Times New Roman" panose="02020603050405020304" pitchFamily="18" charset="0"/>
              </a:rPr>
              <a:t>Te</a:t>
            </a:r>
            <a:r>
              <a:rPr lang="en-NZ" sz="2000" dirty="0">
                <a:latin typeface="Calibri" panose="020F0502020204030204" pitchFamily="34" charset="0"/>
                <a:cs typeface="Times New Roman" panose="02020603050405020304" pitchFamily="18" charset="0"/>
              </a:rPr>
              <a:t> </a:t>
            </a:r>
            <a:r>
              <a:rPr lang="en-NZ" sz="2000" dirty="0" err="1">
                <a:latin typeface="Calibri" panose="020F0502020204030204" pitchFamily="34" charset="0"/>
                <a:cs typeface="Times New Roman" panose="02020603050405020304" pitchFamily="18" charset="0"/>
              </a:rPr>
              <a:t>Ahuahu</a:t>
            </a:r>
            <a:r>
              <a:rPr lang="en-NZ" sz="2000" dirty="0">
                <a:latin typeface="Calibri" panose="020F0502020204030204" pitchFamily="34" charset="0"/>
                <a:cs typeface="Times New Roman" panose="02020603050405020304" pitchFamily="18" charset="0"/>
              </a:rPr>
              <a:t> and engineered his defeat at Ruapekapeka. Negotiated peace talks.</a:t>
            </a:r>
            <a:endParaRPr lang="en-NZ" sz="2000" dirty="0"/>
          </a:p>
        </p:txBody>
      </p:sp>
    </p:spTree>
    <p:extLst>
      <p:ext uri="{BB962C8B-B14F-4D97-AF65-F5344CB8AC3E}">
        <p14:creationId xmlns:p14="http://schemas.microsoft.com/office/powerpoint/2010/main" val="3587746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ext&#10;&#10;Description automatically generated">
            <a:extLst>
              <a:ext uri="{FF2B5EF4-FFF2-40B4-BE49-F238E27FC236}">
                <a16:creationId xmlns:a16="http://schemas.microsoft.com/office/drawing/2014/main" id="{CB058FB1-CC77-40BF-9579-B6249BCF0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90900" cy="49784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4FB5D7F8-6C0E-4465-9658-E9DE29F1D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800" y="0"/>
            <a:ext cx="1701800" cy="247650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8A2B34DF-03E8-497D-8C3C-4E7F8E123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800" y="2565400"/>
            <a:ext cx="1701800" cy="2413000"/>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475F132D-FF11-46DF-A455-F9F1568183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500" y="0"/>
            <a:ext cx="3683000" cy="4978400"/>
          </a:xfrm>
          <a:prstGeom prst="rect">
            <a:avLst/>
          </a:prstGeom>
        </p:spPr>
      </p:pic>
      <p:pic>
        <p:nvPicPr>
          <p:cNvPr id="11" name="Picture 10" descr="A picture containing text, calendar&#10;&#10;Description automatically generated">
            <a:extLst>
              <a:ext uri="{FF2B5EF4-FFF2-40B4-BE49-F238E27FC236}">
                <a16:creationId xmlns:a16="http://schemas.microsoft.com/office/drawing/2014/main" id="{DD1A85D5-E1C5-41BC-90A4-23337E7E4A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9700" y="0"/>
            <a:ext cx="3149600" cy="4978400"/>
          </a:xfrm>
          <a:prstGeom prst="rect">
            <a:avLst/>
          </a:prstGeom>
        </p:spPr>
      </p:pic>
      <p:sp>
        <p:nvSpPr>
          <p:cNvPr id="12" name="Title 11">
            <a:extLst>
              <a:ext uri="{FF2B5EF4-FFF2-40B4-BE49-F238E27FC236}">
                <a16:creationId xmlns:a16="http://schemas.microsoft.com/office/drawing/2014/main" id="{298F8900-189A-4CFF-A145-55E81974A56F}"/>
              </a:ext>
            </a:extLst>
          </p:cNvPr>
          <p:cNvSpPr>
            <a:spLocks noGrp="1"/>
          </p:cNvSpPr>
          <p:nvPr>
            <p:ph type="title"/>
          </p:nvPr>
        </p:nvSpPr>
        <p:spPr>
          <a:xfrm>
            <a:off x="838200" y="5186423"/>
            <a:ext cx="10515600" cy="1114382"/>
          </a:xfrm>
        </p:spPr>
        <p:txBody>
          <a:bodyPr>
            <a:normAutofit/>
          </a:bodyPr>
          <a:lstStyle/>
          <a:p>
            <a:pPr algn="ctr"/>
            <a:r>
              <a:rPr lang="en-NZ" sz="5200" b="1" dirty="0"/>
              <a:t>The Shadow of the Land</a:t>
            </a:r>
          </a:p>
        </p:txBody>
      </p:sp>
    </p:spTree>
    <p:extLst>
      <p:ext uri="{BB962C8B-B14F-4D97-AF65-F5344CB8AC3E}">
        <p14:creationId xmlns:p14="http://schemas.microsoft.com/office/powerpoint/2010/main" val="382583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B86F5C32-F955-4386-8150-3D1F3D423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 y="-53915"/>
            <a:ext cx="12817885" cy="7194944"/>
          </a:xfrm>
          <a:prstGeom prst="rect">
            <a:avLst/>
          </a:prstGeom>
        </p:spPr>
      </p:pic>
      <p:sp>
        <p:nvSpPr>
          <p:cNvPr id="4" name="TextBox 3">
            <a:extLst>
              <a:ext uri="{FF2B5EF4-FFF2-40B4-BE49-F238E27FC236}">
                <a16:creationId xmlns:a16="http://schemas.microsoft.com/office/drawing/2014/main" id="{80AA119D-9255-4781-AE86-1CDE620D72CA}"/>
              </a:ext>
            </a:extLst>
          </p:cNvPr>
          <p:cNvSpPr txBox="1"/>
          <p:nvPr/>
        </p:nvSpPr>
        <p:spPr>
          <a:xfrm>
            <a:off x="283028" y="4241899"/>
            <a:ext cx="11451771" cy="2616101"/>
          </a:xfrm>
          <a:prstGeom prst="rect">
            <a:avLst/>
          </a:prstGeom>
          <a:solidFill>
            <a:schemeClr val="accent4">
              <a:lumMod val="20000"/>
              <a:lumOff val="80000"/>
            </a:schemeClr>
          </a:solidFill>
          <a:ln w="168275">
            <a:solidFill>
              <a:schemeClr val="tx1"/>
            </a:solidFill>
          </a:ln>
        </p:spPr>
        <p:txBody>
          <a:bodyPr wrap="square" rtlCol="0">
            <a:spAutoFit/>
          </a:bodyPr>
          <a:lstStyle/>
          <a:p>
            <a:pPr algn="just"/>
            <a:r>
              <a:rPr lang="en-NZ" sz="4400" b="1" dirty="0"/>
              <a:t>T</a:t>
            </a:r>
            <a:r>
              <a:rPr lang="en-NZ" sz="4000" b="1" dirty="0"/>
              <a:t>he land remains yet historians and writers treat it as if it were some imaginary land or one whose story is dictated by its current guardians and ignores that which the land will tell us? </a:t>
            </a:r>
          </a:p>
        </p:txBody>
      </p:sp>
    </p:spTree>
    <p:extLst>
      <p:ext uri="{BB962C8B-B14F-4D97-AF65-F5344CB8AC3E}">
        <p14:creationId xmlns:p14="http://schemas.microsoft.com/office/powerpoint/2010/main" val="214816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with trees in front of a building&#10;&#10;Description automatically generated">
            <a:extLst>
              <a:ext uri="{FF2B5EF4-FFF2-40B4-BE49-F238E27FC236}">
                <a16:creationId xmlns:a16="http://schemas.microsoft.com/office/drawing/2014/main" id="{85897385-2E4A-44F0-83D6-F3A035C3E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119062"/>
            <a:ext cx="4762500" cy="6619875"/>
          </a:xfrm>
          <a:prstGeom prst="rect">
            <a:avLst/>
          </a:prstGeom>
        </p:spPr>
      </p:pic>
    </p:spTree>
    <p:extLst>
      <p:ext uri="{BB962C8B-B14F-4D97-AF65-F5344CB8AC3E}">
        <p14:creationId xmlns:p14="http://schemas.microsoft.com/office/powerpoint/2010/main" val="3452930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Diagram&#10;&#10;Description automatically generated">
            <a:extLst>
              <a:ext uri="{FF2B5EF4-FFF2-40B4-BE49-F238E27FC236}">
                <a16:creationId xmlns:a16="http://schemas.microsoft.com/office/drawing/2014/main" id="{C101DA5E-2547-4FA7-A1C5-9A6AD4CBF9F9}"/>
              </a:ext>
            </a:extLst>
          </p:cNvPr>
          <p:cNvPicPr>
            <a:picLocks noChangeAspect="1"/>
          </p:cNvPicPr>
          <p:nvPr/>
        </p:nvPicPr>
        <p:blipFill rotWithShape="1">
          <a:blip r:embed="rId2"/>
          <a:srcRect t="10184" b="3954"/>
          <a:stretch/>
        </p:blipFill>
        <p:spPr>
          <a:xfrm>
            <a:off x="-71001" y="1282"/>
            <a:ext cx="12191980" cy="6856718"/>
          </a:xfrm>
          <a:prstGeom prst="rect">
            <a:avLst/>
          </a:prstGeom>
        </p:spPr>
      </p:pic>
      <p:sp>
        <p:nvSpPr>
          <p:cNvPr id="3" name="TextBox 2">
            <a:extLst>
              <a:ext uri="{FF2B5EF4-FFF2-40B4-BE49-F238E27FC236}">
                <a16:creationId xmlns:a16="http://schemas.microsoft.com/office/drawing/2014/main" id="{65DA2BF3-6048-4612-A17B-1AD72D630078}"/>
              </a:ext>
            </a:extLst>
          </p:cNvPr>
          <p:cNvSpPr txBox="1"/>
          <p:nvPr/>
        </p:nvSpPr>
        <p:spPr>
          <a:xfrm>
            <a:off x="2392977" y="0"/>
            <a:ext cx="7964424" cy="2479590"/>
          </a:xfrm>
          <a:prstGeom prst="rect">
            <a:avLst/>
          </a:prstGeom>
          <a:noFill/>
        </p:spPr>
        <p:txBody>
          <a:bodyPr wrap="square" rtlCol="0">
            <a:spAutoFit/>
          </a:bodyPr>
          <a:lstStyle/>
          <a:p>
            <a:pPr>
              <a:lnSpc>
                <a:spcPct val="107000"/>
              </a:lnSpc>
              <a:spcAft>
                <a:spcPts val="800"/>
              </a:spcAft>
            </a:pPr>
            <a:r>
              <a:rPr lang="en-NZ" sz="2800" dirty="0" err="1">
                <a:effectLst/>
                <a:latin typeface="Calibri" panose="020F0502020204030204" pitchFamily="34" charset="0"/>
                <a:ea typeface="Calibri" panose="020F0502020204030204" pitchFamily="34" charset="0"/>
                <a:cs typeface="Times New Roman" panose="02020603050405020304" pitchFamily="18" charset="0"/>
              </a:rPr>
              <a:t>Koror</a:t>
            </a:r>
            <a:r>
              <a:rPr lang="en-NZ" sz="2800" dirty="0" err="1">
                <a:effectLst/>
                <a:latin typeface="Calibri" panose="020F0502020204030204" pitchFamily="34" charset="0"/>
                <a:ea typeface="Calibri" panose="020F0502020204030204" pitchFamily="34" charset="0"/>
                <a:cs typeface="Calibri" panose="020F0502020204030204" pitchFamily="34" charset="0"/>
              </a:rPr>
              <a:t>ā</a:t>
            </a:r>
            <a:r>
              <a:rPr lang="en-NZ" sz="2800" dirty="0" err="1">
                <a:effectLst/>
                <a:latin typeface="Calibri" panose="020F0502020204030204" pitchFamily="34" charset="0"/>
                <a:ea typeface="Calibri" panose="020F0502020204030204" pitchFamily="34" charset="0"/>
                <a:cs typeface="Times New Roman" panose="02020603050405020304" pitchFamily="18" charset="0"/>
              </a:rPr>
              <a:t>reka</a:t>
            </a:r>
            <a:r>
              <a:rPr lang="en-NZ" sz="2800" dirty="0">
                <a:effectLst/>
                <a:latin typeface="Calibri" panose="020F0502020204030204" pitchFamily="34" charset="0"/>
                <a:ea typeface="Calibri" panose="020F0502020204030204" pitchFamily="34" charset="0"/>
                <a:cs typeface="Times New Roman" panose="02020603050405020304" pitchFamily="18" charset="0"/>
              </a:rPr>
              <a:t>: 11 March 1845.</a:t>
            </a:r>
          </a:p>
          <a:p>
            <a:pPr>
              <a:lnSpc>
                <a:spcPct val="107000"/>
              </a:lnSpc>
              <a:spcAft>
                <a:spcPts val="800"/>
              </a:spcAft>
            </a:pPr>
            <a:r>
              <a:rPr lang="en-NZ" sz="2800" dirty="0">
                <a:effectLst/>
                <a:latin typeface="Calibri" panose="020F0502020204030204" pitchFamily="34" charset="0"/>
                <a:ea typeface="Calibri" panose="020F0502020204030204" pitchFamily="34" charset="0"/>
                <a:cs typeface="Times New Roman" panose="02020603050405020304" pitchFamily="18" charset="0"/>
              </a:rPr>
              <a:t>The spark to a war between the </a:t>
            </a:r>
            <a:r>
              <a:rPr lang="en-NZ" sz="2800" dirty="0" err="1">
                <a:effectLst/>
                <a:latin typeface="Calibri" panose="020F0502020204030204" pitchFamily="34" charset="0"/>
                <a:ea typeface="Calibri" panose="020F0502020204030204" pitchFamily="34" charset="0"/>
                <a:cs typeface="Times New Roman" panose="02020603050405020304" pitchFamily="18" charset="0"/>
              </a:rPr>
              <a:t>P</a:t>
            </a:r>
            <a:r>
              <a:rPr lang="en-NZ" sz="2800" dirty="0" err="1">
                <a:effectLst/>
                <a:latin typeface="Calibri" panose="020F0502020204030204" pitchFamily="34" charset="0"/>
                <a:ea typeface="Calibri" panose="020F0502020204030204" pitchFamily="34" charset="0"/>
                <a:cs typeface="Calibri" panose="020F0502020204030204" pitchFamily="34" charset="0"/>
              </a:rPr>
              <a:t>ā</a:t>
            </a:r>
            <a:r>
              <a:rPr lang="en-NZ" sz="2800" dirty="0" err="1">
                <a:effectLst/>
                <a:latin typeface="Calibri" panose="020F0502020204030204" pitchFamily="34" charset="0"/>
                <a:ea typeface="Calibri" panose="020F0502020204030204" pitchFamily="34" charset="0"/>
                <a:cs typeface="Times New Roman" panose="02020603050405020304" pitchFamily="18" charset="0"/>
              </a:rPr>
              <a:t>keh</a:t>
            </a:r>
            <a:r>
              <a:rPr lang="en-NZ" sz="2800" dirty="0" err="1">
                <a:effectLst/>
                <a:latin typeface="Calibri" panose="020F0502020204030204" pitchFamily="34" charset="0"/>
                <a:ea typeface="Calibri" panose="020F0502020204030204" pitchFamily="34" charset="0"/>
                <a:cs typeface="Calibri" panose="020F0502020204030204" pitchFamily="34" charset="0"/>
              </a:rPr>
              <a:t>ā</a:t>
            </a:r>
            <a:r>
              <a:rPr lang="en-NZ" sz="2800" dirty="0">
                <a:effectLst/>
                <a:latin typeface="Calibri" panose="020F0502020204030204" pitchFamily="34" charset="0"/>
                <a:ea typeface="Calibri" panose="020F0502020204030204" pitchFamily="34" charset="0"/>
                <a:cs typeface="Times New Roman" panose="02020603050405020304" pitchFamily="18" charset="0"/>
              </a:rPr>
              <a:t> allied with T</a:t>
            </a:r>
            <a:r>
              <a:rPr lang="en-NZ" sz="2800" dirty="0">
                <a:effectLst/>
                <a:latin typeface="Calibri" panose="020F0502020204030204" pitchFamily="34" charset="0"/>
                <a:ea typeface="Calibri" panose="020F0502020204030204" pitchFamily="34" charset="0"/>
                <a:cs typeface="Calibri" panose="020F0502020204030204" pitchFamily="34" charset="0"/>
              </a:rPr>
              <a:t>ā</a:t>
            </a:r>
            <a:r>
              <a:rPr lang="en-NZ" sz="2800" dirty="0">
                <a:effectLst/>
                <a:latin typeface="Calibri" panose="020F0502020204030204" pitchFamily="34" charset="0"/>
                <a:ea typeface="Calibri" panose="020F0502020204030204" pitchFamily="34" charset="0"/>
                <a:cs typeface="Times New Roman" panose="02020603050405020304" pitchFamily="18" charset="0"/>
              </a:rPr>
              <a:t>mati </a:t>
            </a:r>
            <a:r>
              <a:rPr lang="en-NZ" sz="2800" dirty="0" err="1">
                <a:effectLst/>
                <a:latin typeface="Calibri" panose="020F0502020204030204" pitchFamily="34" charset="0"/>
                <a:ea typeface="Calibri" panose="020F0502020204030204" pitchFamily="34" charset="0"/>
                <a:cs typeface="Times New Roman" panose="02020603050405020304" pitchFamily="18" charset="0"/>
              </a:rPr>
              <a:t>W</a:t>
            </a:r>
            <a:r>
              <a:rPr lang="en-NZ" sz="2800" dirty="0" err="1">
                <a:effectLst/>
                <a:latin typeface="Calibri" panose="020F0502020204030204" pitchFamily="34" charset="0"/>
                <a:ea typeface="Calibri" panose="020F0502020204030204" pitchFamily="34" charset="0"/>
                <a:cs typeface="Calibri" panose="020F0502020204030204" pitchFamily="34" charset="0"/>
              </a:rPr>
              <a:t>ā</a:t>
            </a:r>
            <a:r>
              <a:rPr lang="en-NZ" sz="2800" dirty="0" err="1">
                <a:effectLst/>
                <a:latin typeface="Calibri" panose="020F0502020204030204" pitchFamily="34" charset="0"/>
                <a:ea typeface="Calibri" panose="020F0502020204030204" pitchFamily="34" charset="0"/>
                <a:cs typeface="Times New Roman" panose="02020603050405020304" pitchFamily="18" charset="0"/>
              </a:rPr>
              <a:t>ka</a:t>
            </a:r>
            <a:r>
              <a:rPr lang="en-NZ" sz="2800" dirty="0">
                <a:effectLst/>
                <a:latin typeface="Calibri" panose="020F0502020204030204" pitchFamily="34" charset="0"/>
                <a:ea typeface="Calibri" panose="020F0502020204030204" pitchFamily="34" charset="0"/>
                <a:cs typeface="Times New Roman" panose="02020603050405020304" pitchFamily="18" charset="0"/>
              </a:rPr>
              <a:t> Nene in fighting different </a:t>
            </a:r>
            <a:r>
              <a:rPr lang="en-NZ" sz="2800" dirty="0" err="1">
                <a:effectLst/>
                <a:latin typeface="Calibri" panose="020F0502020204030204" pitchFamily="34" charset="0"/>
                <a:ea typeface="Calibri" panose="020F0502020204030204" pitchFamily="34" charset="0"/>
                <a:cs typeface="Times New Roman" panose="02020603050405020304" pitchFamily="18" charset="0"/>
              </a:rPr>
              <a:t>hapu</a:t>
            </a:r>
            <a:r>
              <a:rPr lang="en-NZ" sz="2800" dirty="0">
                <a:effectLst/>
                <a:latin typeface="Calibri" panose="020F0502020204030204" pitchFamily="34" charset="0"/>
                <a:ea typeface="Calibri" panose="020F0502020204030204" pitchFamily="34" charset="0"/>
                <a:cs typeface="Times New Roman" panose="02020603050405020304" pitchFamily="18" charset="0"/>
              </a:rPr>
              <a:t> of the </a:t>
            </a:r>
            <a:r>
              <a:rPr lang="en-NZ" sz="2800" dirty="0" err="1">
                <a:effectLst/>
                <a:latin typeface="Calibri" panose="020F0502020204030204" pitchFamily="34" charset="0"/>
                <a:ea typeface="Calibri" panose="020F0502020204030204" pitchFamily="34" charset="0"/>
                <a:cs typeface="Times New Roman" panose="02020603050405020304" pitchFamily="18" charset="0"/>
              </a:rPr>
              <a:t>Ng</a:t>
            </a:r>
            <a:r>
              <a:rPr lang="en-NZ" sz="2800" dirty="0" err="1">
                <a:effectLst/>
                <a:latin typeface="Calibri" panose="020F0502020204030204" pitchFamily="34" charset="0"/>
                <a:ea typeface="Calibri" panose="020F0502020204030204" pitchFamily="34" charset="0"/>
                <a:cs typeface="Calibri" panose="020F0502020204030204" pitchFamily="34" charset="0"/>
              </a:rPr>
              <a:t>ā</a:t>
            </a:r>
            <a:r>
              <a:rPr lang="en-NZ" sz="2800" dirty="0" err="1">
                <a:effectLst/>
                <a:latin typeface="Calibri" panose="020F0502020204030204" pitchFamily="34" charset="0"/>
                <a:ea typeface="Calibri" panose="020F0502020204030204" pitchFamily="34" charset="0"/>
                <a:cs typeface="Times New Roman" panose="02020603050405020304" pitchFamily="18" charset="0"/>
              </a:rPr>
              <a:t>puhi</a:t>
            </a:r>
            <a:r>
              <a:rPr lang="en-NZ" sz="2800" dirty="0">
                <a:effectLst/>
                <a:latin typeface="Calibri" panose="020F0502020204030204" pitchFamily="34" charset="0"/>
                <a:ea typeface="Calibri" panose="020F0502020204030204" pitchFamily="34" charset="0"/>
                <a:cs typeface="Times New Roman" panose="02020603050405020304" pitchFamily="18" charset="0"/>
              </a:rPr>
              <a:t> over the economic consequences of H</a:t>
            </a:r>
            <a:r>
              <a:rPr lang="en-NZ" sz="2800" dirty="0">
                <a:effectLst/>
                <a:latin typeface="Calibri" panose="020F0502020204030204" pitchFamily="34" charset="0"/>
                <a:ea typeface="Calibri" panose="020F0502020204030204" pitchFamily="34" charset="0"/>
                <a:cs typeface="Calibri" panose="020F0502020204030204" pitchFamily="34" charset="0"/>
              </a:rPr>
              <a:t>ō</a:t>
            </a:r>
            <a:r>
              <a:rPr lang="en-NZ" sz="2800" dirty="0">
                <a:effectLst/>
                <a:latin typeface="Calibri" panose="020F0502020204030204" pitchFamily="34" charset="0"/>
                <a:ea typeface="Calibri" panose="020F0502020204030204" pitchFamily="34" charset="0"/>
                <a:cs typeface="Times New Roman" panose="02020603050405020304" pitchFamily="18" charset="0"/>
              </a:rPr>
              <a:t>ne Heke and </a:t>
            </a:r>
            <a:r>
              <a:rPr lang="en-NZ" sz="2800" dirty="0" err="1">
                <a:effectLst/>
                <a:latin typeface="Calibri" panose="020F0502020204030204" pitchFamily="34" charset="0"/>
                <a:ea typeface="Calibri" panose="020F0502020204030204" pitchFamily="34" charset="0"/>
                <a:cs typeface="Times New Roman" panose="02020603050405020304" pitchFamily="18" charset="0"/>
              </a:rPr>
              <a:t>Te</a:t>
            </a:r>
            <a:r>
              <a:rPr lang="en-NZ" sz="2800" dirty="0">
                <a:effectLst/>
                <a:latin typeface="Calibri" panose="020F0502020204030204" pitchFamily="34" charset="0"/>
                <a:ea typeface="Calibri" panose="020F0502020204030204" pitchFamily="34" charset="0"/>
                <a:cs typeface="Times New Roman" panose="02020603050405020304" pitchFamily="18" charset="0"/>
              </a:rPr>
              <a:t> </a:t>
            </a:r>
            <a:r>
              <a:rPr lang="en-NZ" sz="2800" dirty="0" err="1">
                <a:effectLst/>
                <a:latin typeface="Calibri" panose="020F0502020204030204" pitchFamily="34" charset="0"/>
                <a:ea typeface="Calibri" panose="020F0502020204030204" pitchFamily="34" charset="0"/>
                <a:cs typeface="Times New Roman" panose="02020603050405020304" pitchFamily="18" charset="0"/>
              </a:rPr>
              <a:t>Ruki</a:t>
            </a:r>
            <a:r>
              <a:rPr lang="en-NZ" sz="2800" dirty="0">
                <a:effectLst/>
                <a:latin typeface="Calibri" panose="020F0502020204030204" pitchFamily="34" charset="0"/>
                <a:ea typeface="Calibri" panose="020F0502020204030204" pitchFamily="34" charset="0"/>
                <a:cs typeface="Times New Roman" panose="02020603050405020304" pitchFamily="18" charset="0"/>
              </a:rPr>
              <a:t> </a:t>
            </a:r>
            <a:r>
              <a:rPr lang="en-NZ" sz="2800" dirty="0" err="1">
                <a:effectLst/>
                <a:latin typeface="Calibri" panose="020F0502020204030204" pitchFamily="34" charset="0"/>
                <a:ea typeface="Calibri" panose="020F0502020204030204" pitchFamily="34" charset="0"/>
                <a:cs typeface="Times New Roman" panose="02020603050405020304" pitchFamily="18" charset="0"/>
              </a:rPr>
              <a:t>Kawiti’s</a:t>
            </a:r>
            <a:r>
              <a:rPr lang="en-NZ" sz="2800" dirty="0">
                <a:effectLst/>
                <a:latin typeface="Calibri" panose="020F0502020204030204" pitchFamily="34" charset="0"/>
                <a:ea typeface="Calibri" panose="020F0502020204030204" pitchFamily="34" charset="0"/>
                <a:cs typeface="Times New Roman" panose="02020603050405020304" pitchFamily="18" charset="0"/>
              </a:rPr>
              <a:t> actions.</a:t>
            </a:r>
          </a:p>
        </p:txBody>
      </p:sp>
    </p:spTree>
    <p:extLst>
      <p:ext uri="{BB962C8B-B14F-4D97-AF65-F5344CB8AC3E}">
        <p14:creationId xmlns:p14="http://schemas.microsoft.com/office/powerpoint/2010/main" val="2295904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wearing a costume&#10;&#10;Description automatically generated">
            <a:extLst>
              <a:ext uri="{FF2B5EF4-FFF2-40B4-BE49-F238E27FC236}">
                <a16:creationId xmlns:a16="http://schemas.microsoft.com/office/drawing/2014/main" id="{46135F07-C362-4E76-870F-55C46A6BE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320" y="643466"/>
            <a:ext cx="4359359" cy="5571067"/>
          </a:xfrm>
          <a:prstGeom prst="rect">
            <a:avLst/>
          </a:prstGeom>
        </p:spPr>
      </p:pic>
      <p:sp>
        <p:nvSpPr>
          <p:cNvPr id="5" name="TextBox 4">
            <a:extLst>
              <a:ext uri="{FF2B5EF4-FFF2-40B4-BE49-F238E27FC236}">
                <a16:creationId xmlns:a16="http://schemas.microsoft.com/office/drawing/2014/main" id="{C53B7A72-15C7-48B9-B355-A607B2EBE82D}"/>
              </a:ext>
            </a:extLst>
          </p:cNvPr>
          <p:cNvSpPr txBox="1"/>
          <p:nvPr/>
        </p:nvSpPr>
        <p:spPr>
          <a:xfrm>
            <a:off x="1890841" y="6214533"/>
            <a:ext cx="8410316" cy="532903"/>
          </a:xfrm>
          <a:prstGeom prst="rect">
            <a:avLst/>
          </a:prstGeom>
          <a:noFill/>
        </p:spPr>
        <p:txBody>
          <a:bodyPr wrap="none" rtlCol="0">
            <a:spAutoFit/>
          </a:bodyPr>
          <a:lstStyle/>
          <a:p>
            <a:pPr>
              <a:lnSpc>
                <a:spcPct val="107000"/>
              </a:lnSpc>
              <a:spcAft>
                <a:spcPts val="800"/>
              </a:spcAft>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Te</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Rongo</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H</a:t>
            </a:r>
            <a:r>
              <a:rPr lang="en-US" sz="2800" dirty="0" err="1">
                <a:effectLst/>
                <a:latin typeface="Calibri" panose="020F0502020204030204" pitchFamily="34" charset="0"/>
                <a:ea typeface="Calibri" panose="020F0502020204030204" pitchFamily="34" charset="0"/>
                <a:cs typeface="Calibri" panose="020F0502020204030204" pitchFamily="34" charset="0"/>
              </a:rPr>
              <a:t>ō</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ne</a:t>
            </a:r>
            <a:r>
              <a:rPr lang="en-US" sz="2800" dirty="0">
                <a:effectLst/>
                <a:latin typeface="Calibri" panose="020F0502020204030204" pitchFamily="34" charset="0"/>
                <a:ea typeface="Calibri" panose="020F0502020204030204" pitchFamily="34" charset="0"/>
                <a:cs typeface="Times New Roman" panose="02020603050405020304" pitchFamily="18" charset="0"/>
              </a:rPr>
              <a:t> Heke, and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Te</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Ruki</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Kawiti</a:t>
            </a:r>
            <a:r>
              <a:rPr lang="en-US" sz="2800" dirty="0">
                <a:effectLst/>
                <a:latin typeface="Calibri" panose="020F0502020204030204" pitchFamily="34" charset="0"/>
                <a:ea typeface="Calibri" panose="020F0502020204030204" pitchFamily="34" charset="0"/>
                <a:cs typeface="Times New Roman" panose="02020603050405020304" pitchFamily="18" charset="0"/>
              </a:rPr>
              <a:t>, of the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Ng</a:t>
            </a:r>
            <a:r>
              <a:rPr lang="en-US" sz="2800" dirty="0" err="1">
                <a:effectLst/>
                <a:latin typeface="Calibri" panose="020F0502020204030204" pitchFamily="34" charset="0"/>
                <a:ea typeface="Calibri" panose="020F0502020204030204" pitchFamily="34" charset="0"/>
                <a:cs typeface="Calibri" panose="020F0502020204030204" pitchFamily="34" charset="0"/>
              </a:rPr>
              <a:t>ā</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puhi</a:t>
            </a:r>
            <a:endParaRPr lang="en-NZ"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6735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standing, photo&#10;&#10;Description automatically generated">
            <a:extLst>
              <a:ext uri="{FF2B5EF4-FFF2-40B4-BE49-F238E27FC236}">
                <a16:creationId xmlns:a16="http://schemas.microsoft.com/office/drawing/2014/main" id="{160B9F42-28BC-4B0F-A035-D1B827B1EB13}"/>
              </a:ext>
            </a:extLst>
          </p:cNvPr>
          <p:cNvPicPr>
            <a:picLocks noChangeAspect="1"/>
          </p:cNvPicPr>
          <p:nvPr/>
        </p:nvPicPr>
        <p:blipFill rotWithShape="1">
          <a:blip r:embed="rId2">
            <a:extLst>
              <a:ext uri="{28A0092B-C50C-407E-A947-70E740481C1C}">
                <a14:useLocalDpi xmlns:a14="http://schemas.microsoft.com/office/drawing/2010/main" val="0"/>
              </a:ext>
            </a:extLst>
          </a:blip>
          <a:srcRect l="12723" t="17027" r="9064" b="12091"/>
          <a:stretch/>
        </p:blipFill>
        <p:spPr>
          <a:xfrm>
            <a:off x="742422" y="309959"/>
            <a:ext cx="5353578" cy="6238082"/>
          </a:xfrm>
          <a:prstGeom prst="rect">
            <a:avLst/>
          </a:prstGeom>
          <a:ln w="206375">
            <a:solidFill>
              <a:schemeClr val="tx1"/>
            </a:solidFill>
          </a:ln>
        </p:spPr>
      </p:pic>
      <p:sp>
        <p:nvSpPr>
          <p:cNvPr id="4" name="TextBox 3">
            <a:extLst>
              <a:ext uri="{FF2B5EF4-FFF2-40B4-BE49-F238E27FC236}">
                <a16:creationId xmlns:a16="http://schemas.microsoft.com/office/drawing/2014/main" id="{BD16D263-C67B-4CEC-83C6-85DFD7CB3C57}"/>
              </a:ext>
            </a:extLst>
          </p:cNvPr>
          <p:cNvSpPr txBox="1"/>
          <p:nvPr/>
        </p:nvSpPr>
        <p:spPr>
          <a:xfrm>
            <a:off x="6966857" y="609600"/>
            <a:ext cx="4430486" cy="5232202"/>
          </a:xfrm>
          <a:prstGeom prst="rect">
            <a:avLst/>
          </a:prstGeom>
          <a:solidFill>
            <a:schemeClr val="accent4">
              <a:lumMod val="20000"/>
              <a:lumOff val="80000"/>
            </a:schemeClr>
          </a:solidFill>
          <a:ln w="180975">
            <a:solidFill>
              <a:schemeClr val="tx1"/>
            </a:solidFill>
          </a:ln>
        </p:spPr>
        <p:txBody>
          <a:bodyPr wrap="square" rtlCol="0">
            <a:spAutoFit/>
          </a:bodyPr>
          <a:lstStyle/>
          <a:p>
            <a:pPr algn="l" fontAlgn="base"/>
            <a:r>
              <a:rPr lang="en-NZ" sz="2800" b="1" i="0" dirty="0">
                <a:solidFill>
                  <a:srgbClr val="333333"/>
                </a:solidFill>
                <a:effectLst/>
              </a:rPr>
              <a:t>Hōne Heke</a:t>
            </a:r>
          </a:p>
          <a:p>
            <a:pPr algn="l" fontAlgn="base"/>
            <a:r>
              <a:rPr lang="en-NZ" sz="2800" b="1" i="0" dirty="0">
                <a:solidFill>
                  <a:srgbClr val="333333"/>
                </a:solidFill>
                <a:effectLst/>
              </a:rPr>
              <a:t> </a:t>
            </a:r>
            <a:r>
              <a:rPr lang="en-NZ" sz="3200" b="1" i="0" dirty="0">
                <a:solidFill>
                  <a:srgbClr val="333333"/>
                </a:solidFill>
                <a:effectLst/>
              </a:rPr>
              <a:t>(?–1850)</a:t>
            </a:r>
          </a:p>
          <a:p>
            <a:pPr algn="l" fontAlgn="base"/>
            <a:r>
              <a:rPr lang="en-NZ" sz="2800" b="1" i="0" dirty="0">
                <a:solidFill>
                  <a:srgbClr val="333333"/>
                </a:solidFill>
                <a:effectLst/>
              </a:rPr>
              <a:t>Charismatic </a:t>
            </a:r>
            <a:r>
              <a:rPr lang="en-NZ" sz="2800" b="1" i="0" dirty="0" err="1">
                <a:solidFill>
                  <a:srgbClr val="333333"/>
                </a:solidFill>
                <a:effectLst/>
              </a:rPr>
              <a:t>Ngāpuhi</a:t>
            </a:r>
            <a:r>
              <a:rPr lang="en-NZ" sz="2800" b="1" i="0" dirty="0">
                <a:solidFill>
                  <a:srgbClr val="333333"/>
                </a:solidFill>
                <a:effectLst/>
              </a:rPr>
              <a:t> War Leader.</a:t>
            </a:r>
          </a:p>
          <a:p>
            <a:pPr algn="l" fontAlgn="base"/>
            <a:r>
              <a:rPr lang="en-NZ" sz="2800" b="1" dirty="0">
                <a:solidFill>
                  <a:srgbClr val="333333"/>
                </a:solidFill>
              </a:rPr>
              <a:t>First of Northern chiefs to sign Treaty.</a:t>
            </a:r>
            <a:r>
              <a:rPr lang="en-NZ" sz="2800" b="1" i="0" dirty="0">
                <a:solidFill>
                  <a:srgbClr val="333333"/>
                </a:solidFill>
                <a:effectLst/>
              </a:rPr>
              <a:t> </a:t>
            </a:r>
          </a:p>
          <a:p>
            <a:pPr algn="l" fontAlgn="base"/>
            <a:r>
              <a:rPr lang="en-NZ" sz="2400" b="1" dirty="0">
                <a:solidFill>
                  <a:srgbClr val="333333"/>
                </a:solidFill>
              </a:rPr>
              <a:t>Felling the flagstaff triggers  war with </a:t>
            </a:r>
            <a:r>
              <a:rPr lang="en-NZ" sz="2400" b="1" dirty="0">
                <a:effectLst/>
                <a:ea typeface="Calibri" panose="020F0502020204030204" pitchFamily="34" charset="0"/>
                <a:cs typeface="Times New Roman" panose="02020603050405020304" pitchFamily="18" charset="0"/>
              </a:rPr>
              <a:t>T</a:t>
            </a:r>
            <a:r>
              <a:rPr lang="en-NZ" sz="2400" b="1" dirty="0">
                <a:effectLst/>
                <a:ea typeface="Calibri" panose="020F0502020204030204" pitchFamily="34" charset="0"/>
              </a:rPr>
              <a:t>ā</a:t>
            </a:r>
            <a:r>
              <a:rPr lang="en-NZ" sz="2400" b="1" dirty="0">
                <a:effectLst/>
                <a:ea typeface="Calibri" panose="020F0502020204030204" pitchFamily="34" charset="0"/>
                <a:cs typeface="Times New Roman" panose="02020603050405020304" pitchFamily="18" charset="0"/>
              </a:rPr>
              <a:t>mati </a:t>
            </a:r>
            <a:r>
              <a:rPr lang="en-NZ" sz="2400" b="1" dirty="0" err="1">
                <a:effectLst/>
                <a:ea typeface="Calibri" panose="020F0502020204030204" pitchFamily="34" charset="0"/>
                <a:cs typeface="Times New Roman" panose="02020603050405020304" pitchFamily="18" charset="0"/>
              </a:rPr>
              <a:t>W</a:t>
            </a:r>
            <a:r>
              <a:rPr lang="en-NZ" sz="2400" b="1" dirty="0" err="1">
                <a:effectLst/>
                <a:ea typeface="Calibri" panose="020F0502020204030204" pitchFamily="34" charset="0"/>
              </a:rPr>
              <a:t>ā</a:t>
            </a:r>
            <a:r>
              <a:rPr lang="en-NZ" sz="2400" b="1" dirty="0" err="1">
                <a:effectLst/>
                <a:ea typeface="Calibri" panose="020F0502020204030204" pitchFamily="34" charset="0"/>
                <a:cs typeface="Times New Roman" panose="02020603050405020304" pitchFamily="18" charset="0"/>
              </a:rPr>
              <a:t>ka</a:t>
            </a:r>
            <a:r>
              <a:rPr lang="en-NZ" sz="2400" b="1" dirty="0">
                <a:effectLst/>
                <a:ea typeface="Calibri" panose="020F0502020204030204" pitchFamily="34" charset="0"/>
                <a:cs typeface="Times New Roman" panose="02020603050405020304" pitchFamily="18" charset="0"/>
              </a:rPr>
              <a:t> Nene. Defeats British at </a:t>
            </a:r>
            <a:r>
              <a:rPr lang="en-NZ" sz="2400" b="1" dirty="0" err="1">
                <a:effectLst/>
                <a:ea typeface="Calibri" panose="020F0502020204030204" pitchFamily="34" charset="0"/>
                <a:cs typeface="Times New Roman" panose="02020603050405020304" pitchFamily="18" charset="0"/>
              </a:rPr>
              <a:t>Puketutu</a:t>
            </a:r>
            <a:r>
              <a:rPr lang="en-NZ" sz="2400" b="1" dirty="0">
                <a:effectLst/>
                <a:ea typeface="Calibri" panose="020F0502020204030204" pitchFamily="34" charset="0"/>
                <a:cs typeface="Times New Roman" panose="02020603050405020304" pitchFamily="18" charset="0"/>
              </a:rPr>
              <a:t>. Defeated and seriously wounded at </a:t>
            </a:r>
            <a:r>
              <a:rPr lang="en-NZ" sz="2400" b="1" dirty="0" err="1">
                <a:effectLst/>
                <a:ea typeface="Calibri" panose="020F0502020204030204" pitchFamily="34" charset="0"/>
                <a:cs typeface="Times New Roman" panose="02020603050405020304" pitchFamily="18" charset="0"/>
              </a:rPr>
              <a:t>Te</a:t>
            </a:r>
            <a:r>
              <a:rPr lang="en-NZ" sz="2400" b="1" dirty="0">
                <a:effectLst/>
                <a:ea typeface="Calibri" panose="020F0502020204030204" pitchFamily="34" charset="0"/>
                <a:cs typeface="Times New Roman" panose="02020603050405020304" pitchFamily="18" charset="0"/>
              </a:rPr>
              <a:t> </a:t>
            </a:r>
            <a:r>
              <a:rPr lang="en-NZ" sz="2400" b="1" dirty="0" err="1">
                <a:effectLst/>
                <a:ea typeface="Calibri" panose="020F0502020204030204" pitchFamily="34" charset="0"/>
                <a:cs typeface="Times New Roman" panose="02020603050405020304" pitchFamily="18" charset="0"/>
              </a:rPr>
              <a:t>Ahuahu</a:t>
            </a:r>
            <a:r>
              <a:rPr lang="en-NZ" sz="2400" b="1" dirty="0">
                <a:effectLst/>
                <a:ea typeface="Calibri" panose="020F0502020204030204" pitchFamily="34" charset="0"/>
                <a:cs typeface="Times New Roman" panose="02020603050405020304" pitchFamily="18" charset="0"/>
              </a:rPr>
              <a:t>. Plays secondary role in the war that bears his name.</a:t>
            </a:r>
            <a:endParaRPr lang="en-NZ" sz="2400" b="1" i="0" dirty="0">
              <a:solidFill>
                <a:srgbClr val="333333"/>
              </a:solidFill>
              <a:effectLst/>
            </a:endParaRPr>
          </a:p>
          <a:p>
            <a:pPr algn="l" fontAlgn="base"/>
            <a:endParaRPr lang="en-NZ"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4158010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506606-012B-4EB2-AB69-0F77E954B1E4}"/>
              </a:ext>
            </a:extLst>
          </p:cNvPr>
          <p:cNvPicPr>
            <a:picLocks noChangeAspect="1"/>
          </p:cNvPicPr>
          <p:nvPr/>
        </p:nvPicPr>
        <p:blipFill>
          <a:blip r:embed="rId2"/>
          <a:stretch>
            <a:fillRect/>
          </a:stretch>
        </p:blipFill>
        <p:spPr>
          <a:xfrm>
            <a:off x="1104267" y="422160"/>
            <a:ext cx="4475296" cy="6013680"/>
          </a:xfrm>
          <a:prstGeom prst="rect">
            <a:avLst/>
          </a:prstGeom>
          <a:ln w="250825">
            <a:solidFill>
              <a:schemeClr val="tx1"/>
            </a:solidFill>
          </a:ln>
        </p:spPr>
      </p:pic>
      <p:sp>
        <p:nvSpPr>
          <p:cNvPr id="4" name="TextBox 3">
            <a:extLst>
              <a:ext uri="{FF2B5EF4-FFF2-40B4-BE49-F238E27FC236}">
                <a16:creationId xmlns:a16="http://schemas.microsoft.com/office/drawing/2014/main" id="{35510EA5-69DC-45C0-8706-EE02B4D3DDF5}"/>
              </a:ext>
            </a:extLst>
          </p:cNvPr>
          <p:cNvSpPr txBox="1"/>
          <p:nvPr/>
        </p:nvSpPr>
        <p:spPr>
          <a:xfrm>
            <a:off x="6389916" y="865084"/>
            <a:ext cx="5431969" cy="5570756"/>
          </a:xfrm>
          <a:prstGeom prst="rect">
            <a:avLst/>
          </a:prstGeom>
          <a:solidFill>
            <a:schemeClr val="accent4">
              <a:lumMod val="20000"/>
              <a:lumOff val="80000"/>
            </a:schemeClr>
          </a:solidFill>
          <a:ln w="241300">
            <a:solidFill>
              <a:schemeClr val="tx1"/>
            </a:solidFill>
          </a:ln>
        </p:spPr>
        <p:txBody>
          <a:bodyPr wrap="square" rtlCol="0">
            <a:spAutoFit/>
          </a:bodyPr>
          <a:lstStyle/>
          <a:p>
            <a:r>
              <a:rPr lang="en-US" sz="4400" b="0" i="0" dirty="0" err="1">
                <a:solidFill>
                  <a:srgbClr val="000000"/>
                </a:solidFill>
                <a:effectLst/>
                <a:latin typeface="Calibri Light" panose="020F0302020204030204" pitchFamily="34" charset="0"/>
              </a:rPr>
              <a:t>Te</a:t>
            </a:r>
            <a:r>
              <a:rPr lang="en-US" sz="4400" b="0" i="0" dirty="0">
                <a:solidFill>
                  <a:srgbClr val="000000"/>
                </a:solidFill>
                <a:effectLst/>
                <a:latin typeface="Calibri Light" panose="020F0302020204030204" pitchFamily="34" charset="0"/>
              </a:rPr>
              <a:t> </a:t>
            </a:r>
            <a:r>
              <a:rPr lang="en-US" sz="4400" b="0" i="0" dirty="0" err="1">
                <a:solidFill>
                  <a:srgbClr val="000000"/>
                </a:solidFill>
                <a:effectLst/>
                <a:latin typeface="Calibri Light" panose="020F0302020204030204" pitchFamily="34" charset="0"/>
              </a:rPr>
              <a:t>Ruki</a:t>
            </a:r>
            <a:r>
              <a:rPr lang="en-US" sz="4400" b="0" i="0" dirty="0">
                <a:solidFill>
                  <a:srgbClr val="000000"/>
                </a:solidFill>
                <a:effectLst/>
                <a:latin typeface="Calibri Light" panose="020F0302020204030204" pitchFamily="34" charset="0"/>
              </a:rPr>
              <a:t> </a:t>
            </a:r>
            <a:r>
              <a:rPr lang="en-US" sz="4400" b="0" i="0" dirty="0" err="1">
                <a:solidFill>
                  <a:srgbClr val="000000"/>
                </a:solidFill>
                <a:effectLst/>
                <a:latin typeface="Calibri Light" panose="020F0302020204030204" pitchFamily="34" charset="0"/>
              </a:rPr>
              <a:t>Kawiti</a:t>
            </a:r>
            <a:endParaRPr lang="en-US" sz="4400" b="0" i="0" dirty="0">
              <a:solidFill>
                <a:srgbClr val="000000"/>
              </a:solidFill>
              <a:effectLst/>
              <a:latin typeface="Calibri Light" panose="020F0302020204030204" pitchFamily="34" charset="0"/>
            </a:endParaRPr>
          </a:p>
          <a:p>
            <a:r>
              <a:rPr lang="en-US" sz="3200" b="0" i="0" dirty="0">
                <a:solidFill>
                  <a:srgbClr val="000000"/>
                </a:solidFill>
                <a:effectLst/>
                <a:latin typeface="Calibri Light" panose="020F0302020204030204" pitchFamily="34" charset="0"/>
              </a:rPr>
              <a:t> </a:t>
            </a:r>
            <a:r>
              <a:rPr lang="en-US" sz="4000" b="1" i="0" dirty="0">
                <a:solidFill>
                  <a:srgbClr val="000000"/>
                </a:solidFill>
                <a:effectLst/>
                <a:latin typeface="Calibri Light" panose="020F0302020204030204" pitchFamily="34" charset="0"/>
              </a:rPr>
              <a:t>“The Duke”</a:t>
            </a:r>
          </a:p>
          <a:p>
            <a:r>
              <a:rPr lang="en-US" sz="2400" dirty="0">
                <a:solidFill>
                  <a:srgbClr val="000000"/>
                </a:solidFill>
                <a:latin typeface="Calibri Light" panose="020F0302020204030204" pitchFamily="34" charset="0"/>
              </a:rPr>
              <a:t>(</a:t>
            </a:r>
            <a:r>
              <a:rPr lang="en-US" sz="2800" dirty="0">
                <a:solidFill>
                  <a:srgbClr val="000000"/>
                </a:solidFill>
                <a:latin typeface="Calibri Light" panose="020F0302020204030204" pitchFamily="34" charset="0"/>
              </a:rPr>
              <a:t>1770s-1854) </a:t>
            </a:r>
            <a:r>
              <a:rPr lang="en-US" sz="2800" dirty="0">
                <a:effectLst/>
                <a:latin typeface="Calibri" panose="020F0502020204030204" pitchFamily="34" charset="0"/>
                <a:ea typeface="Calibri" panose="020F0502020204030204" pitchFamily="34" charset="0"/>
                <a:cs typeface="Times New Roman" panose="02020603050405020304" pitchFamily="18" charset="0"/>
              </a:rPr>
              <a:t>Fighting chief of the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Ngati</a:t>
            </a:r>
            <a:r>
              <a:rPr lang="en-US" sz="2800" dirty="0">
                <a:effectLst/>
                <a:latin typeface="Calibri" panose="020F0502020204030204" pitchFamily="34" charset="0"/>
                <a:ea typeface="Calibri" panose="020F0502020204030204" pitchFamily="34" charset="0"/>
                <a:cs typeface="Times New Roman" panose="02020603050405020304" pitchFamily="18" charset="0"/>
              </a:rPr>
              <a:t> Hine. Sided with Heke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Kororareka</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D</a:t>
            </a:r>
            <a:r>
              <a:rPr lang="en-US" sz="2800" dirty="0">
                <a:effectLst/>
                <a:latin typeface="Calibri" panose="020F0502020204030204" pitchFamily="34" charset="0"/>
                <a:ea typeface="Calibri" panose="020F0502020204030204" pitchFamily="34" charset="0"/>
                <a:cs typeface="Times New Roman" panose="02020603050405020304" pitchFamily="18" charset="0"/>
              </a:rPr>
              <a:t>eclared that the war would end if he could no longer see his ancestral lands from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Ruapekapeka</a:t>
            </a:r>
            <a:r>
              <a:rPr lang="en-US" sz="2800" dirty="0">
                <a:effectLst/>
                <a:latin typeface="Calibri" panose="020F0502020204030204" pitchFamily="34" charset="0"/>
                <a:ea typeface="Calibri" panose="020F0502020204030204" pitchFamily="34" charset="0"/>
                <a:cs typeface="Times New Roman" panose="02020603050405020304" pitchFamily="18" charset="0"/>
              </a:rPr>
              <a:t>. Defeated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Despard</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t>
            </a:r>
            <a:r>
              <a:rPr lang="en-NZ" sz="2800" b="0" i="0" dirty="0" err="1">
                <a:solidFill>
                  <a:srgbClr val="333333"/>
                </a:solidFill>
                <a:effectLst/>
                <a:latin typeface="Calibri" panose="020F0502020204030204" pitchFamily="34" charset="0"/>
                <a:cs typeface="Calibri" panose="020F0502020204030204" pitchFamily="34" charset="0"/>
              </a:rPr>
              <a:t>Ōhaeawai</a:t>
            </a:r>
            <a:r>
              <a:rPr lang="en-NZ" sz="2800" b="0" i="0" dirty="0">
                <a:solidFill>
                  <a:srgbClr val="333333"/>
                </a:solidFill>
                <a:effectLst/>
                <a:latin typeface="Georgia" panose="02040502050405020303"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but outfoxed and outfought by Nene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Ruapekapeka</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endParaRPr lang="en-NZ"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rgbClr val="000000"/>
              </a:solidFill>
              <a:latin typeface="Calibri Light" panose="020F0302020204030204" pitchFamily="34" charset="0"/>
            </a:endParaRPr>
          </a:p>
          <a:p>
            <a:endParaRPr lang="en-NZ" sz="2400" dirty="0"/>
          </a:p>
        </p:txBody>
      </p:sp>
    </p:spTree>
    <p:extLst>
      <p:ext uri="{BB962C8B-B14F-4D97-AF65-F5344CB8AC3E}">
        <p14:creationId xmlns:p14="http://schemas.microsoft.com/office/powerpoint/2010/main" val="947268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FB868-3D9E-49D2-84DA-8BC1CCCAB70D}"/>
              </a:ext>
            </a:extLst>
          </p:cNvPr>
          <p:cNvPicPr>
            <a:picLocks noChangeAspect="1"/>
          </p:cNvPicPr>
          <p:nvPr/>
        </p:nvPicPr>
        <p:blipFill>
          <a:blip r:embed="rId2"/>
          <a:stretch>
            <a:fillRect/>
          </a:stretch>
        </p:blipFill>
        <p:spPr>
          <a:xfrm>
            <a:off x="2219137" y="158212"/>
            <a:ext cx="4176122" cy="6541575"/>
          </a:xfrm>
          <a:prstGeom prst="rect">
            <a:avLst/>
          </a:prstGeom>
        </p:spPr>
      </p:pic>
      <p:sp>
        <p:nvSpPr>
          <p:cNvPr id="6" name="TextBox 5">
            <a:extLst>
              <a:ext uri="{FF2B5EF4-FFF2-40B4-BE49-F238E27FC236}">
                <a16:creationId xmlns:a16="http://schemas.microsoft.com/office/drawing/2014/main" id="{090D802B-ADD8-4A67-8CA4-C1C302B360AE}"/>
              </a:ext>
            </a:extLst>
          </p:cNvPr>
          <p:cNvSpPr txBox="1"/>
          <p:nvPr/>
        </p:nvSpPr>
        <p:spPr>
          <a:xfrm>
            <a:off x="8984202" y="3089429"/>
            <a:ext cx="184731" cy="369332"/>
          </a:xfrm>
          <a:prstGeom prst="rect">
            <a:avLst/>
          </a:prstGeom>
          <a:noFill/>
        </p:spPr>
        <p:txBody>
          <a:bodyPr wrap="none" rtlCol="0">
            <a:spAutoFit/>
          </a:bodyPr>
          <a:lstStyle/>
          <a:p>
            <a:endParaRPr lang="en-NZ" dirty="0"/>
          </a:p>
        </p:txBody>
      </p:sp>
      <p:sp>
        <p:nvSpPr>
          <p:cNvPr id="7" name="TextBox 6">
            <a:extLst>
              <a:ext uri="{FF2B5EF4-FFF2-40B4-BE49-F238E27FC236}">
                <a16:creationId xmlns:a16="http://schemas.microsoft.com/office/drawing/2014/main" id="{2CEF665D-94BE-440F-91CF-8CB3E77C9F65}"/>
              </a:ext>
            </a:extLst>
          </p:cNvPr>
          <p:cNvSpPr txBox="1"/>
          <p:nvPr/>
        </p:nvSpPr>
        <p:spPr>
          <a:xfrm>
            <a:off x="7108371" y="1905000"/>
            <a:ext cx="3516086" cy="4001480"/>
          </a:xfrm>
          <a:prstGeom prst="rect">
            <a:avLst/>
          </a:prstGeom>
          <a:solidFill>
            <a:schemeClr val="accent4">
              <a:lumMod val="20000"/>
              <a:lumOff val="80000"/>
            </a:schemeClr>
          </a:solidFill>
          <a:ln w="88900">
            <a:solidFill>
              <a:schemeClr val="tx1"/>
            </a:solidFill>
          </a:ln>
        </p:spPr>
        <p:txBody>
          <a:bodyPr wrap="square" rtlCol="0">
            <a:spAutoFit/>
          </a:bodyPr>
          <a:lstStyle/>
          <a:p>
            <a:pP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NZ" sz="2400" dirty="0">
                <a:effectLst/>
                <a:latin typeface="Calibri" panose="020F0502020204030204" pitchFamily="34" charset="0"/>
                <a:ea typeface="Calibri" panose="020F0502020204030204" pitchFamily="34" charset="0"/>
                <a:cs typeface="Times New Roman" panose="02020603050405020304" pitchFamily="18" charset="0"/>
              </a:rPr>
              <a:t>T</a:t>
            </a:r>
            <a:r>
              <a:rPr lang="en-NZ" sz="2400" dirty="0">
                <a:effectLst/>
                <a:latin typeface="Calibri" panose="020F0502020204030204" pitchFamily="34" charset="0"/>
                <a:ea typeface="Calibri" panose="020F0502020204030204" pitchFamily="34" charset="0"/>
              </a:rPr>
              <a:t>ā</a:t>
            </a:r>
            <a:r>
              <a:rPr lang="en-NZ" sz="2400" dirty="0">
                <a:effectLst/>
                <a:latin typeface="Calibri" panose="020F0502020204030204" pitchFamily="34" charset="0"/>
                <a:ea typeface="Calibri" panose="020F0502020204030204" pitchFamily="34" charset="0"/>
                <a:cs typeface="Times New Roman" panose="02020603050405020304" pitchFamily="18" charset="0"/>
              </a:rPr>
              <a:t>mati </a:t>
            </a:r>
            <a:r>
              <a:rPr lang="en-NZ" sz="2400" dirty="0" err="1">
                <a:effectLst/>
                <a:latin typeface="Calibri" panose="020F0502020204030204" pitchFamily="34" charset="0"/>
                <a:ea typeface="Calibri" panose="020F0502020204030204" pitchFamily="34" charset="0"/>
                <a:cs typeface="Times New Roman" panose="02020603050405020304" pitchFamily="18" charset="0"/>
              </a:rPr>
              <a:t>W</a:t>
            </a:r>
            <a:r>
              <a:rPr lang="en-NZ" sz="2400" dirty="0" err="1">
                <a:effectLst/>
                <a:latin typeface="Calibri" panose="020F0502020204030204" pitchFamily="34" charset="0"/>
                <a:ea typeface="Calibri" panose="020F0502020204030204" pitchFamily="34" charset="0"/>
              </a:rPr>
              <a:t>ā</a:t>
            </a:r>
            <a:r>
              <a:rPr lang="en-NZ" sz="2400" dirty="0" err="1">
                <a:effectLst/>
                <a:latin typeface="Calibri" panose="020F0502020204030204" pitchFamily="34" charset="0"/>
                <a:ea typeface="Calibri" panose="020F0502020204030204" pitchFamily="34" charset="0"/>
                <a:cs typeface="Times New Roman" panose="02020603050405020304" pitchFamily="18" charset="0"/>
              </a:rPr>
              <a:t>ka</a:t>
            </a:r>
            <a:r>
              <a:rPr lang="en-NZ" sz="2400" dirty="0">
                <a:effectLst/>
                <a:latin typeface="Calibri" panose="020F0502020204030204" pitchFamily="34" charset="0"/>
                <a:ea typeface="Calibri" panose="020F0502020204030204" pitchFamily="34" charset="0"/>
                <a:cs typeface="Times New Roman" panose="02020603050405020304" pitchFamily="18" charset="0"/>
              </a:rPr>
              <a:t> Nene: (1780s – 1871) </a:t>
            </a:r>
          </a:p>
          <a:p>
            <a:r>
              <a:rPr lang="en-NZ" sz="2800" dirty="0">
                <a:effectLst/>
                <a:latin typeface="Calibri" panose="020F0502020204030204" pitchFamily="34" charset="0"/>
                <a:ea typeface="Calibri" panose="020F0502020204030204" pitchFamily="34" charset="0"/>
                <a:cs typeface="Times New Roman" panose="02020603050405020304" pitchFamily="18" charset="0"/>
              </a:rPr>
              <a:t>The Puppet Master of the Northern War. </a:t>
            </a:r>
          </a:p>
          <a:p>
            <a:r>
              <a:rPr lang="en-NZ" sz="2000" dirty="0">
                <a:effectLst/>
                <a:latin typeface="Calibri" panose="020F0502020204030204" pitchFamily="34" charset="0"/>
                <a:ea typeface="Calibri" panose="020F0502020204030204" pitchFamily="34" charset="0"/>
                <a:cs typeface="Times New Roman" panose="02020603050405020304" pitchFamily="18" charset="0"/>
              </a:rPr>
              <a:t>Fighting chief of the </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Ng</a:t>
            </a:r>
            <a:r>
              <a:rPr lang="en-NZ" sz="2000" dirty="0" err="1">
                <a:effectLst/>
                <a:latin typeface="Calibri" panose="020F0502020204030204" pitchFamily="34" charset="0"/>
                <a:ea typeface="Calibri" panose="020F0502020204030204" pitchFamily="34" charset="0"/>
              </a:rPr>
              <a:t>ā</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ti</a:t>
            </a:r>
            <a:r>
              <a:rPr lang="en-NZ" sz="2000" dirty="0">
                <a:effectLst/>
                <a:latin typeface="Calibri" panose="020F0502020204030204" pitchFamily="34" charset="0"/>
                <a:ea typeface="Calibri" panose="020F0502020204030204" pitchFamily="34" charset="0"/>
                <a:cs typeface="Times New Roman" panose="02020603050405020304" pitchFamily="18" charset="0"/>
              </a:rPr>
              <a:t> </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Hau</a:t>
            </a:r>
            <a:r>
              <a:rPr lang="en-NZ" sz="2000" dirty="0">
                <a:effectLst/>
                <a:latin typeface="Calibri" panose="020F0502020204030204" pitchFamily="34" charset="0"/>
                <a:ea typeface="Calibri" panose="020F0502020204030204" pitchFamily="34" charset="0"/>
                <a:cs typeface="Times New Roman" panose="02020603050405020304" pitchFamily="18" charset="0"/>
              </a:rPr>
              <a:t> of the </a:t>
            </a:r>
            <a:r>
              <a:rPr lang="en-NZ" sz="2000" dirty="0" err="1">
                <a:effectLst/>
                <a:latin typeface="Calibri" panose="020F0502020204030204" pitchFamily="34" charset="0"/>
                <a:ea typeface="Calibri" panose="020F0502020204030204" pitchFamily="34" charset="0"/>
                <a:cs typeface="Times New Roman" panose="02020603050405020304" pitchFamily="18" charset="0"/>
              </a:rPr>
              <a:t>Hokianga</a:t>
            </a:r>
            <a:r>
              <a:rPr lang="en-NZ" sz="2000" dirty="0">
                <a:effectLst/>
                <a:latin typeface="Calibri" panose="020F0502020204030204" pitchFamily="34" charset="0"/>
                <a:ea typeface="Calibri" panose="020F0502020204030204" pitchFamily="34" charset="0"/>
                <a:cs typeface="Times New Roman" panose="02020603050405020304" pitchFamily="18" charset="0"/>
              </a:rPr>
              <a:t>. </a:t>
            </a:r>
          </a:p>
          <a:p>
            <a:r>
              <a:rPr lang="en-NZ" sz="2000" dirty="0">
                <a:latin typeface="Calibri" panose="020F0502020204030204" pitchFamily="34" charset="0"/>
                <a:cs typeface="Times New Roman" panose="02020603050405020304" pitchFamily="18" charset="0"/>
              </a:rPr>
              <a:t>Took the war to Heke at </a:t>
            </a:r>
            <a:r>
              <a:rPr lang="en-NZ" sz="2000" dirty="0" err="1">
                <a:latin typeface="Calibri" panose="020F0502020204030204" pitchFamily="34" charset="0"/>
                <a:cs typeface="Times New Roman" panose="02020603050405020304" pitchFamily="18" charset="0"/>
              </a:rPr>
              <a:t>Okaihau</a:t>
            </a:r>
            <a:r>
              <a:rPr lang="en-NZ" sz="2000" dirty="0">
                <a:latin typeface="Calibri" panose="020F0502020204030204" pitchFamily="34" charset="0"/>
                <a:cs typeface="Times New Roman" panose="02020603050405020304" pitchFamily="18" charset="0"/>
              </a:rPr>
              <a:t>. Defeated him at </a:t>
            </a:r>
            <a:r>
              <a:rPr lang="en-NZ" sz="2000" dirty="0" err="1">
                <a:latin typeface="Calibri" panose="020F0502020204030204" pitchFamily="34" charset="0"/>
                <a:cs typeface="Times New Roman" panose="02020603050405020304" pitchFamily="18" charset="0"/>
              </a:rPr>
              <a:t>Te</a:t>
            </a:r>
            <a:r>
              <a:rPr lang="en-NZ" sz="2000" dirty="0">
                <a:latin typeface="Calibri" panose="020F0502020204030204" pitchFamily="34" charset="0"/>
                <a:cs typeface="Times New Roman" panose="02020603050405020304" pitchFamily="18" charset="0"/>
              </a:rPr>
              <a:t> </a:t>
            </a:r>
            <a:r>
              <a:rPr lang="en-NZ" sz="2000" dirty="0" err="1">
                <a:latin typeface="Calibri" panose="020F0502020204030204" pitchFamily="34" charset="0"/>
                <a:cs typeface="Times New Roman" panose="02020603050405020304" pitchFamily="18" charset="0"/>
              </a:rPr>
              <a:t>Ahuahu</a:t>
            </a:r>
            <a:r>
              <a:rPr lang="en-NZ" sz="2000" dirty="0">
                <a:latin typeface="Calibri" panose="020F0502020204030204" pitchFamily="34" charset="0"/>
                <a:cs typeface="Times New Roman" panose="02020603050405020304" pitchFamily="18" charset="0"/>
              </a:rPr>
              <a:t> and engineered his defeat at Ruapekapeka. Negotiated peace talks.</a:t>
            </a:r>
            <a:endParaRPr lang="en-NZ" sz="2000" dirty="0"/>
          </a:p>
        </p:txBody>
      </p:sp>
    </p:spTree>
    <p:extLst>
      <p:ext uri="{BB962C8B-B14F-4D97-AF65-F5344CB8AC3E}">
        <p14:creationId xmlns:p14="http://schemas.microsoft.com/office/powerpoint/2010/main" val="2104155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some grass&#10;&#10;Description automatically generated">
            <a:extLst>
              <a:ext uri="{FF2B5EF4-FFF2-40B4-BE49-F238E27FC236}">
                <a16:creationId xmlns:a16="http://schemas.microsoft.com/office/drawing/2014/main" id="{15941D48-A469-4486-B789-A243626681AE}"/>
              </a:ext>
            </a:extLst>
          </p:cNvPr>
          <p:cNvPicPr>
            <a:picLocks noChangeAspect="1"/>
          </p:cNvPicPr>
          <p:nvPr/>
        </p:nvPicPr>
        <p:blipFill rotWithShape="1">
          <a:blip r:embed="rId2">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 name="Title 3">
            <a:extLst>
              <a:ext uri="{FF2B5EF4-FFF2-40B4-BE49-F238E27FC236}">
                <a16:creationId xmlns:a16="http://schemas.microsoft.com/office/drawing/2014/main" id="{D64FC17B-2C68-45B9-A4F7-EB88EE4BC819}"/>
              </a:ext>
            </a:extLst>
          </p:cNvPr>
          <p:cNvSpPr>
            <a:spLocks noGrp="1"/>
          </p:cNvSpPr>
          <p:nvPr>
            <p:ph type="title"/>
          </p:nvPr>
        </p:nvSpPr>
        <p:spPr>
          <a:xfrm>
            <a:off x="838199" y="217715"/>
            <a:ext cx="10526487" cy="1254626"/>
          </a:xfrm>
        </p:spPr>
        <p:txBody>
          <a:bodyPr>
            <a:noAutofit/>
          </a:bodyPr>
          <a:lstStyle/>
          <a:p>
            <a:r>
              <a:rPr lang="en-NZ" b="1" dirty="0">
                <a:solidFill>
                  <a:schemeClr val="bg1"/>
                </a:solidFill>
                <a:effectLst>
                  <a:outerShdw blurRad="38100" dist="38100" dir="2700000" algn="tl">
                    <a:srgbClr val="000000">
                      <a:alpha val="43137"/>
                    </a:srgbClr>
                  </a:outerShdw>
                </a:effectLst>
              </a:rPr>
              <a:t>Beyond Ruapekapeka </a:t>
            </a:r>
            <a:br>
              <a:rPr lang="en-NZ" b="1" dirty="0">
                <a:solidFill>
                  <a:schemeClr val="bg1"/>
                </a:solidFill>
                <a:effectLst>
                  <a:outerShdw blurRad="38100" dist="38100" dir="2700000" algn="tl">
                    <a:srgbClr val="000000">
                      <a:alpha val="43137"/>
                    </a:srgbClr>
                  </a:outerShdw>
                </a:effectLst>
              </a:rPr>
            </a:br>
            <a:r>
              <a:rPr lang="en-NZ" b="1" dirty="0" err="1">
                <a:solidFill>
                  <a:schemeClr val="bg1"/>
                </a:solidFill>
                <a:effectLst>
                  <a:outerShdw blurRad="38100" dist="38100" dir="2700000" algn="tl">
                    <a:srgbClr val="000000">
                      <a:alpha val="43137"/>
                    </a:srgbClr>
                  </a:outerShdw>
                </a:effectLst>
              </a:rPr>
              <a:t>Kawiti’s</a:t>
            </a:r>
            <a:r>
              <a:rPr lang="en-NZ" b="1" dirty="0">
                <a:solidFill>
                  <a:schemeClr val="bg1"/>
                </a:solidFill>
                <a:effectLst>
                  <a:outerShdw blurRad="38100" dist="38100" dir="2700000" algn="tl">
                    <a:srgbClr val="000000">
                      <a:alpha val="43137"/>
                    </a:srgbClr>
                  </a:outerShdw>
                </a:effectLst>
              </a:rPr>
              <a:t> selected pa for the decisive battle</a:t>
            </a:r>
          </a:p>
        </p:txBody>
      </p:sp>
    </p:spTree>
    <p:extLst>
      <p:ext uri="{BB962C8B-B14F-4D97-AF65-F5344CB8AC3E}">
        <p14:creationId xmlns:p14="http://schemas.microsoft.com/office/powerpoint/2010/main" val="4160684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840</Words>
  <Application>Microsoft Office PowerPoint</Application>
  <PresentationFormat>Widescreen</PresentationFormat>
  <Paragraphs>72</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Georgia</vt:lpstr>
      <vt:lpstr>Office Theme</vt:lpstr>
      <vt:lpstr>Ruapekapeka: Māori victory but for who? Te Ruki Kawiti or Tāmate Wāka Nene?</vt:lpstr>
      <vt:lpstr>PowerPoint Presentation</vt:lpstr>
      <vt:lpstr>The Shadow of the Land</vt:lpstr>
      <vt:lpstr>PowerPoint Presentation</vt:lpstr>
      <vt:lpstr>PowerPoint Presentation</vt:lpstr>
      <vt:lpstr>PowerPoint Presentation</vt:lpstr>
      <vt:lpstr>PowerPoint Presentation</vt:lpstr>
      <vt:lpstr>PowerPoint Presentation</vt:lpstr>
      <vt:lpstr>Beyond Ruapekapeka  Kawiti’s selected pa for the decisive battle</vt:lpstr>
      <vt:lpstr>PowerPoint Presentation</vt:lpstr>
      <vt:lpstr>PowerPoint Presentation</vt:lpstr>
      <vt:lpstr>The Battle of Puketutu 8 May 1845</vt:lpstr>
      <vt:lpstr>The Siege of Ōhaeawai 30 June/1 July 1845</vt:lpstr>
      <vt:lpstr>PowerPoint Presentation</vt:lpstr>
      <vt:lpstr>PowerPoint Presentation</vt:lpstr>
      <vt:lpstr>PowerPoint Presentation</vt:lpstr>
      <vt:lpstr>PowerPoint Presentation</vt:lpstr>
      <vt:lpstr>PowerPoint Presentation</vt:lpstr>
      <vt:lpstr>PowerPoint Presentation</vt:lpstr>
      <vt:lpstr>Enormous logistic effort – Security provided by Nene and his ‘Native Allies’.</vt:lpstr>
      <vt:lpstr>Despard prevented from attacking on10 Jan 1846</vt:lpstr>
      <vt:lpstr>10 am, Sunday ,11 January 1846 – Mohi Tawhai leads the way</vt:lpstr>
      <vt:lpstr>PowerPoint Presentation</vt:lpstr>
      <vt:lpstr>Only Tāmati Wāka Nene expected Battle this day  - He understood the daily routine after stand down.</vt:lpstr>
      <vt:lpstr>The Sketches of the Battle tell the story</vt:lpstr>
      <vt:lpstr>PowerPoint Presentation</vt:lpstr>
      <vt:lpstr>Friendly Fire?</vt:lpstr>
      <vt:lpstr>‘Native Allies’ - Tāmati Wāka Nene’s Victory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Ruapekapeka: Māori victory but for who? Te Ruki Kawiti or Tāmate Wāka Nene?</dc:title>
  <dc:creator>Christopher Pugsley</dc:creator>
  <cp:lastModifiedBy>Christopher Pugsley</cp:lastModifiedBy>
  <cp:revision>25</cp:revision>
  <dcterms:created xsi:type="dcterms:W3CDTF">2020-10-07T07:40:08Z</dcterms:created>
  <dcterms:modified xsi:type="dcterms:W3CDTF">2020-10-07T20:21:39Z</dcterms:modified>
</cp:coreProperties>
</file>