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7" r:id="rId3"/>
    <p:sldId id="400" r:id="rId4"/>
    <p:sldId id="321" r:id="rId5"/>
    <p:sldId id="338" r:id="rId6"/>
    <p:sldId id="339" r:id="rId7"/>
    <p:sldId id="379" r:id="rId8"/>
    <p:sldId id="370" r:id="rId9"/>
    <p:sldId id="399" r:id="rId10"/>
    <p:sldId id="334" r:id="rId11"/>
    <p:sldId id="335" r:id="rId12"/>
    <p:sldId id="336" r:id="rId13"/>
    <p:sldId id="332" r:id="rId14"/>
    <p:sldId id="271" r:id="rId15"/>
    <p:sldId id="352" r:id="rId16"/>
    <p:sldId id="325" r:id="rId17"/>
    <p:sldId id="353" r:id="rId18"/>
    <p:sldId id="367" r:id="rId19"/>
    <p:sldId id="360" r:id="rId20"/>
    <p:sldId id="361" r:id="rId21"/>
    <p:sldId id="327" r:id="rId22"/>
    <p:sldId id="281" r:id="rId23"/>
    <p:sldId id="382" r:id="rId24"/>
    <p:sldId id="351" r:id="rId25"/>
    <p:sldId id="372" r:id="rId26"/>
    <p:sldId id="266" r:id="rId27"/>
    <p:sldId id="397" r:id="rId28"/>
    <p:sldId id="383" r:id="rId29"/>
    <p:sldId id="373" r:id="rId30"/>
    <p:sldId id="319" r:id="rId31"/>
    <p:sldId id="403" r:id="rId32"/>
    <p:sldId id="404" r:id="rId33"/>
    <p:sldId id="392" r:id="rId34"/>
    <p:sldId id="374" r:id="rId35"/>
    <p:sldId id="389" r:id="rId36"/>
    <p:sldId id="375" r:id="rId37"/>
    <p:sldId id="348" r:id="rId38"/>
    <p:sldId id="387" r:id="rId39"/>
    <p:sldId id="320" r:id="rId40"/>
    <p:sldId id="356" r:id="rId41"/>
    <p:sldId id="273" r:id="rId42"/>
    <p:sldId id="401" r:id="rId43"/>
    <p:sldId id="376" r:id="rId44"/>
    <p:sldId id="259" r:id="rId45"/>
    <p:sldId id="393" r:id="rId46"/>
    <p:sldId id="395" r:id="rId47"/>
    <p:sldId id="396" r:id="rId48"/>
    <p:sldId id="394" r:id="rId49"/>
    <p:sldId id="377" r:id="rId50"/>
    <p:sldId id="406" r:id="rId51"/>
    <p:sldId id="381" r:id="rId52"/>
    <p:sldId id="386" r:id="rId53"/>
    <p:sldId id="380" r:id="rId54"/>
    <p:sldId id="326" r:id="rId55"/>
    <p:sldId id="402" r:id="rId56"/>
    <p:sldId id="385" r:id="rId57"/>
    <p:sldId id="390" r:id="rId58"/>
    <p:sldId id="265" r:id="rId59"/>
    <p:sldId id="405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1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D7EBF-8BD1-4968-A468-AB14F9854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B6A304-7678-4506-8F3E-4C18A5F0C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42CA4-BE18-4D4A-AD4F-D18DD0183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3C74-ADA3-4822-B346-1E22416F0A39}" type="datetimeFigureOut">
              <a:rPr lang="en-NZ" smtClean="0"/>
              <a:t>9/09/2020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6C172-B9E0-40A6-ABAD-533272C87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A82FA-A406-43AF-896B-A72BDC0F9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DB64-5DB3-4CAF-BF92-421DE4C538E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1344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6FCB3-A8C0-4F82-8921-4EC4D91A8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50321D-D063-403F-8105-FD5163208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926A4-66FA-4110-9ED2-F1B289799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3C74-ADA3-4822-B346-1E22416F0A39}" type="datetimeFigureOut">
              <a:rPr lang="en-NZ" smtClean="0"/>
              <a:t>9/09/2020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F50BB-A8FA-4C67-9F81-77C024588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F9D95-77B7-4FF8-A9FE-C7C67B725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DB64-5DB3-4CAF-BF92-421DE4C538E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465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9CEF15-0B74-445A-A658-75A651FBBE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378FCF-F1A1-4706-92B2-8AC507542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762DC-F5A7-4C61-8510-81B1082A8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3C74-ADA3-4822-B346-1E22416F0A39}" type="datetimeFigureOut">
              <a:rPr lang="en-NZ" smtClean="0"/>
              <a:t>9/09/2020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2ECF-F2CE-45D8-A337-A0B29F2AF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A5AAF-2318-48DB-A5E8-9B054A1F1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DB64-5DB3-4CAF-BF92-421DE4C538E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723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F9996-629E-4C92-9AA3-D0C71EA73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B4077-2A8B-4237-9DC0-D6373A97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78E58-B51A-4A23-8053-643DDE8B9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3C74-ADA3-4822-B346-1E22416F0A39}" type="datetimeFigureOut">
              <a:rPr lang="en-NZ" smtClean="0"/>
              <a:t>9/09/2020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1C3B5-1AE2-4B05-94C8-07DAE1A0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3A1B9-E1F8-45C0-8CF3-BA2C6D18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DB64-5DB3-4CAF-BF92-421DE4C538E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4033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E2DE0-4C38-46B6-A0CA-786F63AAF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09134-E2A0-4A6E-85A3-AB7A1B1EB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C7E82-B885-4285-A315-586998172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3C74-ADA3-4822-B346-1E22416F0A39}" type="datetimeFigureOut">
              <a:rPr lang="en-NZ" smtClean="0"/>
              <a:t>9/09/2020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E84B7-F4E5-45A2-9F8F-2C96F1AC2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2036E-C928-4BC6-909D-958E58FAE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DB64-5DB3-4CAF-BF92-421DE4C538E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18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4B210-1CD8-428B-A365-73BA64432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B9E98-7C16-43B2-8E71-63091C48CC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514CB7-9070-4C79-99D2-20947901F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9464E-B220-4B04-8A9B-3A13BFB57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3C74-ADA3-4822-B346-1E22416F0A39}" type="datetimeFigureOut">
              <a:rPr lang="en-NZ" smtClean="0"/>
              <a:t>9/09/2020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85B03C-8CBB-402A-9AB2-0C3E32E73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565634-D334-4FE0-8703-982B2D5D7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DB64-5DB3-4CAF-BF92-421DE4C538E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1140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CA972-E092-48B2-8B75-3F0D414C1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CCF0D-8822-461C-AE0E-754730A0B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71E99A-85CE-4782-A11A-86AE64DFD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57DAF-5589-468C-82CF-0379BEA492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12F853-87AC-4192-8661-38BC2ADE21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172F08-C5D3-475A-8916-E619BB467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3C74-ADA3-4822-B346-1E22416F0A39}" type="datetimeFigureOut">
              <a:rPr lang="en-NZ" smtClean="0"/>
              <a:t>9/09/2020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CEED2F-F737-46B8-96EB-7459FAB90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8D644C-2E62-4AB8-BED4-5EE4BF4EC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DB64-5DB3-4CAF-BF92-421DE4C538E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728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2670A-1090-4BF2-9121-5191B5E4D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0EAA30-9282-4A6D-B7F6-74514F9BE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3C74-ADA3-4822-B346-1E22416F0A39}" type="datetimeFigureOut">
              <a:rPr lang="en-NZ" smtClean="0"/>
              <a:t>9/09/2020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E1A608-70D9-480B-86CC-6E883602B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1D8BDB-65A0-4802-991A-3F7EC723D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DB64-5DB3-4CAF-BF92-421DE4C538E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413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778D94-3BF2-499D-9588-1E3F245A4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3C74-ADA3-4822-B346-1E22416F0A39}" type="datetimeFigureOut">
              <a:rPr lang="en-NZ" smtClean="0"/>
              <a:t>9/09/2020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2231B3-652F-48E5-999E-1655F6D8C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7563E-4E3B-4880-B976-D765A4E7B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DB64-5DB3-4CAF-BF92-421DE4C538E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487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D5AC0-A91D-4E0F-B586-0C6D078A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F5394-1B39-475E-B3B6-198F2F473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7CDC4-F072-4083-9AFA-1746B60EA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AA293-BE54-4D1D-8311-91078A020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3C74-ADA3-4822-B346-1E22416F0A39}" type="datetimeFigureOut">
              <a:rPr lang="en-NZ" smtClean="0"/>
              <a:t>9/09/2020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A0B98-078D-4B41-A523-CA78CB401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94193-3754-49D1-9781-2D465A848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DB64-5DB3-4CAF-BF92-421DE4C538E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383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F9F5A-EBAA-46B2-93F1-0FEB32AE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BABD44-3DB4-41E8-82EE-4092CA8BE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19419E-6D5F-49F6-9FCE-C26439165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486C1-96F9-4A13-92B1-15F044251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3C74-ADA3-4822-B346-1E22416F0A39}" type="datetimeFigureOut">
              <a:rPr lang="en-NZ" smtClean="0"/>
              <a:t>9/09/2020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A1F71-ADDC-4B61-A9F5-8AA4AA8D9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1C0E3-66C6-48E4-B5CC-8B16FB00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DB64-5DB3-4CAF-BF92-421DE4C538E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2487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42E0F8-9B9A-4E0E-8718-E4691DDA2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71EEF-0CAC-4552-856B-B7657D3F7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9405C-DA07-41A7-AA81-F800AC99C2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63C74-ADA3-4822-B346-1E22416F0A39}" type="datetimeFigureOut">
              <a:rPr lang="en-NZ" smtClean="0"/>
              <a:t>9/09/2020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A6356-6E46-4B23-956C-13A22E20A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2E3FD-E79E-4A6D-BFC5-81CEBA76E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8DB64-5DB3-4CAF-BF92-421DE4C538E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1206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uboat.net/allies/warships/class/46.html" TargetMode="External"/><Relationship Id="rId2" Type="http://schemas.openxmlformats.org/officeDocument/2006/relationships/hyperlink" Target="https://uboat.net/allies/warships/class/43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boat.net/allies/warships/class/47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D89A3F-186E-4CA3-BA40-489EC1005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2358886"/>
          </a:xfrm>
        </p:spPr>
        <p:txBody>
          <a:bodyPr>
            <a:normAutofit fontScale="90000"/>
          </a:bodyPr>
          <a:lstStyle/>
          <a:p>
            <a:pPr marL="0" indent="0" algn="ctr"/>
            <a:br>
              <a:rPr lang="en-NZ" b="1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NZ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NZ" sz="5300" b="1" dirty="0">
                <a:solidFill>
                  <a:schemeClr val="accent1">
                    <a:lumMod val="75000"/>
                  </a:schemeClr>
                </a:solidFill>
              </a:rPr>
              <a:t>The Singapore Strategy  1922-42</a:t>
            </a:r>
            <a:br>
              <a:rPr lang="en-NZ" dirty="0"/>
            </a:br>
            <a:br>
              <a:rPr lang="en-NZ" dirty="0"/>
            </a:br>
            <a:r>
              <a:rPr lang="en-NZ" sz="4000" dirty="0">
                <a:solidFill>
                  <a:schemeClr val="accent6">
                    <a:lumMod val="50000"/>
                  </a:schemeClr>
                </a:solidFill>
              </a:rPr>
              <a:t>The British Empire’s contingency plan against Japan</a:t>
            </a:r>
            <a:r>
              <a:rPr lang="en-NZ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br>
              <a:rPr lang="en-NZ" dirty="0">
                <a:solidFill>
                  <a:schemeClr val="accent6">
                    <a:lumMod val="50000"/>
                  </a:schemeClr>
                </a:solidFill>
              </a:rPr>
            </a:br>
            <a:endParaRPr lang="en-NZ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5D4E7EC-1DE5-4A6A-9F79-863C24E73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3" y="2358888"/>
            <a:ext cx="7347599" cy="4561390"/>
          </a:xfrm>
        </p:spPr>
      </p:pic>
    </p:spTree>
    <p:extLst>
      <p:ext uri="{BB962C8B-B14F-4D97-AF65-F5344CB8AC3E}">
        <p14:creationId xmlns:p14="http://schemas.microsoft.com/office/powerpoint/2010/main" val="227963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760EB-3E1A-4461-BF9C-C247E3FE0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3428999"/>
          </a:xfrm>
        </p:spPr>
        <p:txBody>
          <a:bodyPr>
            <a:noAutofit/>
          </a:bodyPr>
          <a:lstStyle/>
          <a:p>
            <a:r>
              <a:rPr lang="en-NZ" sz="3600" b="1" dirty="0">
                <a:solidFill>
                  <a:srgbClr val="00B0F0"/>
                </a:solidFill>
              </a:rPr>
              <a:t>The US Naval Act 1916 </a:t>
            </a:r>
            <a:r>
              <a:rPr lang="en-NZ" sz="3200" b="1" dirty="0">
                <a:solidFill>
                  <a:srgbClr val="00B0F0"/>
                </a:solidFill>
              </a:rPr>
              <a:t>- </a:t>
            </a:r>
            <a:r>
              <a:rPr lang="en-NZ" sz="3200" i="1" dirty="0"/>
              <a:t>To build a Navy second to none</a:t>
            </a:r>
            <a:br>
              <a:rPr lang="en-NZ" sz="2400" dirty="0"/>
            </a:br>
            <a:r>
              <a:rPr lang="en-NZ" sz="2400" dirty="0"/>
              <a:t>  </a:t>
            </a:r>
            <a:br>
              <a:rPr lang="en-NZ" sz="2400" dirty="0"/>
            </a:br>
            <a:r>
              <a:rPr lang="en-NZ" sz="2800" dirty="0"/>
              <a:t>1919:   17 (+2) dreadnought battleships</a:t>
            </a:r>
            <a:br>
              <a:rPr lang="en-NZ" sz="2800" dirty="0"/>
            </a:br>
            <a:r>
              <a:rPr lang="en-NZ" sz="2800" dirty="0">
                <a:solidFill>
                  <a:srgbClr val="00B0F0"/>
                </a:solidFill>
              </a:rPr>
              <a:t>‘</a:t>
            </a:r>
            <a:r>
              <a:rPr lang="en-NZ" sz="2800" dirty="0"/>
              <a:t>	  4 x Colorado class battleships:         32,000 tons,  8 x 16” guns</a:t>
            </a:r>
            <a:br>
              <a:rPr lang="en-NZ" sz="2800" dirty="0"/>
            </a:br>
            <a:r>
              <a:rPr lang="en-NZ" sz="2800" dirty="0"/>
              <a:t>	  6 x South Dakota class battleships  43,000 tons, 12 x 16” guns</a:t>
            </a:r>
            <a:br>
              <a:rPr lang="en-NZ" sz="2800" dirty="0"/>
            </a:br>
            <a:r>
              <a:rPr lang="en-NZ" sz="2800" dirty="0"/>
              <a:t>             6 x Lexington class battlecruisers    43,000 tons,   8 x 16” guns</a:t>
            </a:r>
            <a:br>
              <a:rPr lang="en-NZ" sz="2400" dirty="0"/>
            </a:br>
            <a:endParaRPr lang="en-NZ" sz="2400" b="1" dirty="0">
              <a:solidFill>
                <a:srgbClr val="00B0F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473A947-0176-4877-988D-F4B4A9F45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65" y="2922352"/>
            <a:ext cx="10879145" cy="3935647"/>
          </a:xfrm>
        </p:spPr>
      </p:pic>
    </p:spTree>
    <p:extLst>
      <p:ext uri="{BB962C8B-B14F-4D97-AF65-F5344CB8AC3E}">
        <p14:creationId xmlns:p14="http://schemas.microsoft.com/office/powerpoint/2010/main" val="3205222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25A56-3DCA-4DC8-8F6C-07CAE7381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chemeClr val="accent2"/>
                </a:solidFill>
              </a:rPr>
              <a:t>Th</a:t>
            </a:r>
            <a:r>
              <a:rPr lang="en-NZ" b="1" dirty="0">
                <a:solidFill>
                  <a:srgbClr val="FF0000"/>
                </a:solidFill>
              </a:rPr>
              <a:t>e Japanese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8B8B8-8DCA-4DCC-A64E-3854DA55D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2363"/>
            <a:ext cx="10515600" cy="5535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3200" dirty="0">
                <a:solidFill>
                  <a:schemeClr val="accent6"/>
                </a:solidFill>
              </a:rPr>
              <a:t>1919:   </a:t>
            </a:r>
          </a:p>
          <a:p>
            <a:r>
              <a:rPr lang="en-NZ" sz="3200" dirty="0"/>
              <a:t>4 x Kongo-class battlecruisers  </a:t>
            </a:r>
          </a:p>
          <a:p>
            <a:pPr lvl="1"/>
            <a:r>
              <a:rPr lang="en-NZ" sz="3200" dirty="0"/>
              <a:t>(Vickers UK design)</a:t>
            </a:r>
          </a:p>
          <a:p>
            <a:r>
              <a:rPr lang="en-NZ" sz="3200" dirty="0"/>
              <a:t>5  dreadnought battleships </a:t>
            </a:r>
          </a:p>
          <a:p>
            <a:pPr lvl="1"/>
            <a:r>
              <a:rPr lang="en-NZ" sz="3200" dirty="0"/>
              <a:t>(1 lost in 1918 to magazine explosion)</a:t>
            </a:r>
          </a:p>
          <a:p>
            <a:endParaRPr lang="en-NZ" sz="3200" dirty="0"/>
          </a:p>
          <a:p>
            <a:r>
              <a:rPr lang="en-NZ" sz="3200" dirty="0">
                <a:solidFill>
                  <a:srgbClr val="FF0000"/>
                </a:solidFill>
              </a:rPr>
              <a:t>Eight-Eight Fleet programme:</a:t>
            </a:r>
          </a:p>
          <a:p>
            <a:pPr marL="914400" lvl="2" indent="0">
              <a:buNone/>
            </a:pPr>
            <a:r>
              <a:rPr lang="en-NZ" sz="3200" dirty="0"/>
              <a:t>2 x Nagato class battleships:    32,000 tons,  8 x 16” guns</a:t>
            </a:r>
          </a:p>
          <a:p>
            <a:pPr marL="457200" lvl="1" indent="0">
              <a:buNone/>
            </a:pPr>
            <a:r>
              <a:rPr lang="en-NZ" sz="3200" dirty="0"/>
              <a:t>	4 x </a:t>
            </a:r>
            <a:r>
              <a:rPr lang="en-NZ" sz="3200" dirty="0" err="1"/>
              <a:t>Amagi</a:t>
            </a:r>
            <a:r>
              <a:rPr lang="en-NZ" sz="3200" dirty="0"/>
              <a:t> class battlecruisers  42,000tons, 10 x 16” guns</a:t>
            </a:r>
          </a:p>
          <a:p>
            <a:pPr marL="914400" lvl="2" indent="0">
              <a:buNone/>
            </a:pPr>
            <a:r>
              <a:rPr lang="en-NZ" sz="3200" dirty="0"/>
              <a:t>2 x </a:t>
            </a:r>
            <a:r>
              <a:rPr lang="en-NZ" sz="3200" dirty="0" err="1"/>
              <a:t>Tosa</a:t>
            </a:r>
            <a:r>
              <a:rPr lang="en-NZ" sz="3200" dirty="0"/>
              <a:t> class battleships          40,000 tons, 10 x 16” guns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81501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45A5F-EFA8-4D17-9074-C88DCE6BA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78225"/>
          </a:xfrm>
        </p:spPr>
        <p:txBody>
          <a:bodyPr/>
          <a:lstStyle/>
          <a:p>
            <a:r>
              <a:rPr lang="en-NZ" b="1" dirty="0">
                <a:solidFill>
                  <a:schemeClr val="accent1">
                    <a:lumMod val="75000"/>
                  </a:schemeClr>
                </a:solidFill>
              </a:rPr>
              <a:t>The Royal Navy in 1919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14638-3D78-4A49-B690-D030E9352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5754"/>
            <a:ext cx="10515600" cy="5662246"/>
          </a:xfrm>
        </p:spPr>
        <p:txBody>
          <a:bodyPr>
            <a:normAutofit/>
          </a:bodyPr>
          <a:lstStyle/>
          <a:p>
            <a:r>
              <a:rPr lang="en-NZ" b="1" dirty="0"/>
              <a:t>Battleships</a:t>
            </a:r>
            <a:r>
              <a:rPr lang="en-NZ" dirty="0"/>
              <a:t>: 25 in service/reserve</a:t>
            </a:r>
          </a:p>
          <a:p>
            <a:r>
              <a:rPr lang="en-NZ" dirty="0"/>
              <a:t>35 dreadnoughts built:  2 lost during the war; 1 sold to Chile; 7 scrapped </a:t>
            </a:r>
            <a:r>
              <a:rPr lang="en-NZ" dirty="0">
                <a:solidFill>
                  <a:schemeClr val="accent6"/>
                </a:solidFill>
              </a:rPr>
              <a:t>1920-21</a:t>
            </a:r>
          </a:p>
          <a:p>
            <a:endParaRPr lang="en-NZ" dirty="0"/>
          </a:p>
          <a:p>
            <a:r>
              <a:rPr lang="en-NZ" b="1" dirty="0"/>
              <a:t>Battlecruisers</a:t>
            </a:r>
            <a:r>
              <a:rPr lang="en-NZ" dirty="0"/>
              <a:t>: 6 in service/reserve (Hood completed </a:t>
            </a:r>
            <a:r>
              <a:rPr lang="en-NZ" dirty="0">
                <a:solidFill>
                  <a:schemeClr val="accent6"/>
                </a:solidFill>
              </a:rPr>
              <a:t>1920</a:t>
            </a:r>
            <a:r>
              <a:rPr lang="en-NZ" dirty="0"/>
              <a:t>)</a:t>
            </a:r>
          </a:p>
          <a:p>
            <a:r>
              <a:rPr lang="en-NZ" dirty="0"/>
              <a:t>( + RAN:  HMAS Australia)</a:t>
            </a:r>
          </a:p>
          <a:p>
            <a:r>
              <a:rPr lang="en-NZ" dirty="0"/>
              <a:t>13 battlecruisers built: 3 lost in action; 2 scrapped </a:t>
            </a:r>
            <a:r>
              <a:rPr lang="en-NZ" dirty="0">
                <a:solidFill>
                  <a:schemeClr val="accent6"/>
                </a:solidFill>
              </a:rPr>
              <a:t>1920-21</a:t>
            </a:r>
          </a:p>
          <a:p>
            <a:endParaRPr lang="en-NZ" dirty="0"/>
          </a:p>
          <a:p>
            <a:r>
              <a:rPr lang="en-NZ" dirty="0"/>
              <a:t>3 </a:t>
            </a:r>
            <a:r>
              <a:rPr lang="en-NZ" b="1" dirty="0"/>
              <a:t>‘large light cruisers’:  </a:t>
            </a:r>
            <a:r>
              <a:rPr lang="en-NZ" dirty="0"/>
              <a:t>Furious, Glorious, Courageous.</a:t>
            </a:r>
          </a:p>
          <a:p>
            <a:endParaRPr lang="en-NZ" dirty="0"/>
          </a:p>
          <a:p>
            <a:r>
              <a:rPr lang="en-NZ" b="1" dirty="0"/>
              <a:t>The challenge</a:t>
            </a:r>
            <a:r>
              <a:rPr lang="en-NZ" dirty="0"/>
              <a:t>: apart from Hood, all were </a:t>
            </a:r>
            <a:r>
              <a:rPr lang="en-NZ" dirty="0">
                <a:solidFill>
                  <a:schemeClr val="accent6"/>
                </a:solidFill>
              </a:rPr>
              <a:t>pre-1916. </a:t>
            </a:r>
          </a:p>
        </p:txBody>
      </p:sp>
    </p:spTree>
    <p:extLst>
      <p:ext uri="{BB962C8B-B14F-4D97-AF65-F5344CB8AC3E}">
        <p14:creationId xmlns:p14="http://schemas.microsoft.com/office/powerpoint/2010/main" val="3958649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C44B5-A166-4669-810C-49C1FA5AA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271"/>
            <a:ext cx="10515600" cy="1325216"/>
          </a:xfrm>
        </p:spPr>
        <p:txBody>
          <a:bodyPr/>
          <a:lstStyle/>
          <a:p>
            <a:r>
              <a:rPr lang="en-NZ" b="1" dirty="0">
                <a:solidFill>
                  <a:schemeClr val="tx2">
                    <a:lumMod val="75000"/>
                  </a:schemeClr>
                </a:solidFill>
              </a:rPr>
              <a:t>Summary: The Naval Arms Race 1916 - 1921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458BF-54CF-4A9B-9D07-B42573686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0417"/>
            <a:ext cx="10515600" cy="5837583"/>
          </a:xfrm>
        </p:spPr>
        <p:txBody>
          <a:bodyPr>
            <a:normAutofit lnSpcReduction="10000"/>
          </a:bodyPr>
          <a:lstStyle/>
          <a:p>
            <a:endParaRPr lang="en-N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NZ" sz="2600" dirty="0">
                <a:solidFill>
                  <a:srgbClr val="00B0F0"/>
                </a:solidFill>
              </a:rPr>
              <a:t>USN:  </a:t>
            </a:r>
            <a:r>
              <a:rPr lang="en-NZ" sz="2600" b="1" dirty="0">
                <a:solidFill>
                  <a:srgbClr val="00B0F0"/>
                </a:solidFill>
              </a:rPr>
              <a:t>‘Big Navy’ Act of 1916:  10 Battleships; 6 battlecruisers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NZ" sz="2600" dirty="0"/>
              <a:t>	4 x Colorado class battleships:         32,000 tons,  8 x 16” guns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NZ" sz="2600" dirty="0"/>
              <a:t>	6 x South Dakota class battleships  43,000 tons, 12 x 16” guns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NZ" sz="2600" dirty="0"/>
              <a:t>6 x Lexington class battlecruisers    43,000 tons,   8 x 16” guns</a:t>
            </a:r>
          </a:p>
          <a:p>
            <a:endParaRPr lang="en-NZ" sz="2600" dirty="0"/>
          </a:p>
          <a:p>
            <a:r>
              <a:rPr lang="en-NZ" sz="2600" dirty="0">
                <a:solidFill>
                  <a:srgbClr val="FF0000"/>
                </a:solidFill>
              </a:rPr>
              <a:t>IJN:  Eight-Eight Fleet programme:</a:t>
            </a:r>
          </a:p>
          <a:p>
            <a:pPr marL="914400" lvl="2" indent="0">
              <a:buNone/>
            </a:pPr>
            <a:r>
              <a:rPr lang="en-NZ" sz="2600" dirty="0"/>
              <a:t>2 x Nagato class battleships:    32,000 tons,   8 x 16” guns</a:t>
            </a:r>
          </a:p>
          <a:p>
            <a:pPr marL="457200" lvl="1" indent="0">
              <a:buNone/>
            </a:pPr>
            <a:r>
              <a:rPr lang="en-NZ" sz="2600" dirty="0"/>
              <a:t>	4 x </a:t>
            </a:r>
            <a:r>
              <a:rPr lang="en-NZ" sz="2600" dirty="0" err="1"/>
              <a:t>Amagi</a:t>
            </a:r>
            <a:r>
              <a:rPr lang="en-NZ" sz="2600" dirty="0"/>
              <a:t> class battlecruisers  42,000 tons, 10 x 16” guns</a:t>
            </a:r>
          </a:p>
          <a:p>
            <a:pPr marL="914400" lvl="2" indent="0">
              <a:buNone/>
            </a:pPr>
            <a:r>
              <a:rPr lang="en-NZ" sz="2600" dirty="0"/>
              <a:t>2 x </a:t>
            </a:r>
            <a:r>
              <a:rPr lang="en-NZ" sz="2600" dirty="0" err="1"/>
              <a:t>Tosa</a:t>
            </a:r>
            <a:r>
              <a:rPr lang="en-NZ" sz="2600" dirty="0"/>
              <a:t> class battleships          40,000 tons, 10 x 16” guns</a:t>
            </a:r>
          </a:p>
          <a:p>
            <a:endParaRPr lang="en-NZ" sz="2600" dirty="0"/>
          </a:p>
          <a:p>
            <a:r>
              <a:rPr lang="en-NZ" sz="2600" dirty="0">
                <a:solidFill>
                  <a:schemeClr val="accent1">
                    <a:lumMod val="75000"/>
                  </a:schemeClr>
                </a:solidFill>
              </a:rPr>
              <a:t>RN:</a:t>
            </a:r>
            <a:r>
              <a:rPr lang="en-NZ" sz="2600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NZ" sz="2600" dirty="0"/>
              <a:t>	4 x G3 design battlecruisers: 48,000 tons, 9 x 16” guns  </a:t>
            </a:r>
          </a:p>
          <a:p>
            <a:pPr marL="0" indent="0">
              <a:buNone/>
            </a:pPr>
            <a:r>
              <a:rPr lang="en-NZ" sz="2600" dirty="0"/>
              <a:t>	4 x N3 design battleships:      48,000 tons, 9 x 18” guns</a:t>
            </a:r>
          </a:p>
        </p:txBody>
      </p:sp>
    </p:spTree>
    <p:extLst>
      <p:ext uri="{BB962C8B-B14F-4D97-AF65-F5344CB8AC3E}">
        <p14:creationId xmlns:p14="http://schemas.microsoft.com/office/powerpoint/2010/main" val="3017354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C4639-4239-44BA-B778-12BF5E345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>
                <a:solidFill>
                  <a:schemeClr val="accent1">
                    <a:lumMod val="75000"/>
                  </a:schemeClr>
                </a:solidFill>
              </a:rPr>
              <a:t>RN: G3 Battlecruisers: </a:t>
            </a:r>
            <a:r>
              <a:rPr lang="en-NZ" sz="4000" b="1" dirty="0">
                <a:solidFill>
                  <a:schemeClr val="accent1">
                    <a:lumMod val="75000"/>
                  </a:schemeClr>
                </a:solidFill>
              </a:rPr>
              <a:t>48,000 tons, 9 x 16”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B8C584-7B7A-46D3-82AB-F93FAEBE3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8" y="1690688"/>
            <a:ext cx="11738703" cy="3366067"/>
          </a:xfrm>
        </p:spPr>
      </p:pic>
    </p:spTree>
    <p:extLst>
      <p:ext uri="{BB962C8B-B14F-4D97-AF65-F5344CB8AC3E}">
        <p14:creationId xmlns:p14="http://schemas.microsoft.com/office/powerpoint/2010/main" val="688187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444CA-54F7-47C0-82A0-3BF2C8CA6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75"/>
            <a:ext cx="10515600" cy="1306255"/>
          </a:xfrm>
        </p:spPr>
        <p:txBody>
          <a:bodyPr/>
          <a:lstStyle/>
          <a:p>
            <a:r>
              <a:rPr lang="en-NZ" b="1" dirty="0">
                <a:solidFill>
                  <a:schemeClr val="accent1"/>
                </a:solidFill>
              </a:rPr>
              <a:t>The Washington Treaty</a:t>
            </a:r>
            <a:r>
              <a:rPr lang="en-NZ" dirty="0">
                <a:solidFill>
                  <a:schemeClr val="accent1"/>
                </a:solidFill>
              </a:rPr>
              <a:t>: signed</a:t>
            </a:r>
            <a:r>
              <a:rPr lang="en-NZ" dirty="0"/>
              <a:t> </a:t>
            </a:r>
            <a:r>
              <a:rPr lang="en-NZ" dirty="0">
                <a:solidFill>
                  <a:srgbClr val="00B050"/>
                </a:solidFill>
              </a:rPr>
              <a:t>February 1922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C1D66-96D9-4087-AC19-1A30A8DA2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4730"/>
            <a:ext cx="10515600" cy="5453270"/>
          </a:xfrm>
        </p:spPr>
        <p:txBody>
          <a:bodyPr>
            <a:normAutofit fontScale="92500" lnSpcReduction="10000"/>
          </a:bodyPr>
          <a:lstStyle/>
          <a:p>
            <a:r>
              <a:rPr lang="en-NZ" dirty="0"/>
              <a:t>Battleship ratio:  			UK 5: US 5: Jap 3: Fr 1.75: It 1.75</a:t>
            </a:r>
          </a:p>
          <a:p>
            <a:r>
              <a:rPr lang="en-NZ" dirty="0"/>
              <a:t>Battleship building holiday: 	10 years (until 1932)</a:t>
            </a:r>
          </a:p>
          <a:p>
            <a:r>
              <a:rPr lang="en-NZ" dirty="0"/>
              <a:t>Battleship size limit:  		35,000 tons and 16” guns</a:t>
            </a:r>
          </a:p>
          <a:p>
            <a:r>
              <a:rPr lang="en-NZ" dirty="0"/>
              <a:t>Carriers: limits: 			10.000-27,000 tons, 8” guns</a:t>
            </a:r>
          </a:p>
          <a:p>
            <a:pPr marL="3657600" lvl="8" indent="0">
              <a:buNone/>
            </a:pPr>
            <a:r>
              <a:rPr lang="en-NZ" sz="2800" dirty="0"/>
              <a:t>            2 x conversions (US, Jap, UK) </a:t>
            </a:r>
          </a:p>
          <a:p>
            <a:r>
              <a:rPr lang="en-NZ" dirty="0"/>
              <a:t>Cruisers:  				10,000 tons and 8” guns</a:t>
            </a:r>
          </a:p>
          <a:p>
            <a:r>
              <a:rPr lang="en-NZ" dirty="0"/>
              <a:t>Destroyers &amp; Submarines: 	size constraints</a:t>
            </a:r>
          </a:p>
          <a:p>
            <a:pPr marL="0" indent="0">
              <a:buNone/>
            </a:pPr>
            <a:r>
              <a:rPr lang="en-NZ" dirty="0"/>
              <a:t> </a:t>
            </a:r>
          </a:p>
          <a:p>
            <a:r>
              <a:rPr lang="en-NZ" dirty="0">
                <a:solidFill>
                  <a:schemeClr val="accent1"/>
                </a:solidFill>
              </a:rPr>
              <a:t>UK could build 2 x 16” battleships, convert two hulls as carriers</a:t>
            </a:r>
          </a:p>
          <a:p>
            <a:r>
              <a:rPr lang="en-NZ" dirty="0">
                <a:solidFill>
                  <a:schemeClr val="accent1"/>
                </a:solidFill>
              </a:rPr>
              <a:t>HMS Hood therefore the largest warship in the world.</a:t>
            </a:r>
          </a:p>
          <a:p>
            <a:r>
              <a:rPr lang="en-NZ" dirty="0">
                <a:solidFill>
                  <a:srgbClr val="00B0F0"/>
                </a:solidFill>
              </a:rPr>
              <a:t>US to scrap one Colorado class, convert two </a:t>
            </a:r>
            <a:r>
              <a:rPr lang="en-NZ" dirty="0" err="1">
                <a:solidFill>
                  <a:srgbClr val="00B0F0"/>
                </a:solidFill>
              </a:rPr>
              <a:t>Lexingtons</a:t>
            </a:r>
            <a:endParaRPr lang="en-NZ" dirty="0">
              <a:solidFill>
                <a:srgbClr val="00B0F0"/>
              </a:solidFill>
            </a:endParaRPr>
          </a:p>
          <a:p>
            <a:r>
              <a:rPr lang="en-NZ" dirty="0">
                <a:solidFill>
                  <a:srgbClr val="FF0000"/>
                </a:solidFill>
              </a:rPr>
              <a:t>Japan to scrap </a:t>
            </a:r>
            <a:r>
              <a:rPr lang="en-NZ" dirty="0" err="1">
                <a:solidFill>
                  <a:srgbClr val="FF0000"/>
                </a:solidFill>
              </a:rPr>
              <a:t>Amagi</a:t>
            </a:r>
            <a:r>
              <a:rPr lang="en-NZ" dirty="0">
                <a:solidFill>
                  <a:srgbClr val="FF0000"/>
                </a:solidFill>
              </a:rPr>
              <a:t> and </a:t>
            </a:r>
            <a:r>
              <a:rPr lang="en-NZ" dirty="0" err="1">
                <a:solidFill>
                  <a:srgbClr val="FF0000"/>
                </a:solidFill>
              </a:rPr>
              <a:t>Tosa</a:t>
            </a:r>
            <a:r>
              <a:rPr lang="en-NZ" dirty="0">
                <a:solidFill>
                  <a:srgbClr val="FF0000"/>
                </a:solidFill>
              </a:rPr>
              <a:t> classes, convert two as carriers.</a:t>
            </a:r>
          </a:p>
        </p:txBody>
      </p:sp>
    </p:spTree>
    <p:extLst>
      <p:ext uri="{BB962C8B-B14F-4D97-AF65-F5344CB8AC3E}">
        <p14:creationId xmlns:p14="http://schemas.microsoft.com/office/powerpoint/2010/main" val="4156502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2AB60-E47A-4A09-B3C3-17BEE3E91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0"/>
            <a:ext cx="5519287" cy="6857999"/>
          </a:xfrm>
        </p:spPr>
        <p:txBody>
          <a:bodyPr>
            <a:normAutofit/>
          </a:bodyPr>
          <a:lstStyle/>
          <a:p>
            <a:r>
              <a:rPr lang="en-NZ" sz="4000" b="1" dirty="0">
                <a:solidFill>
                  <a:schemeClr val="tx2">
                    <a:lumMod val="75000"/>
                  </a:schemeClr>
                </a:solidFill>
              </a:rPr>
              <a:t>Treaty results: </a:t>
            </a:r>
            <a:br>
              <a:rPr lang="en-NZ" sz="2400" dirty="0"/>
            </a:br>
            <a:br>
              <a:rPr lang="en-NZ" sz="2400" dirty="0"/>
            </a:br>
            <a:r>
              <a:rPr lang="en-NZ" sz="3600" b="1" dirty="0"/>
              <a:t>Longitude 110E</a:t>
            </a:r>
            <a:br>
              <a:rPr lang="en-NZ" dirty="0"/>
            </a:br>
            <a:r>
              <a:rPr lang="en-NZ" sz="3600" dirty="0"/>
              <a:t>No fortifications to the east of that line:</a:t>
            </a:r>
            <a:br>
              <a:rPr lang="en-NZ" sz="3600" dirty="0"/>
            </a:br>
            <a:r>
              <a:rPr lang="en-NZ" sz="3200" dirty="0"/>
              <a:t>Hong Kong, Manila, Guam, Wake Island…or Japanese Mandates</a:t>
            </a:r>
            <a:r>
              <a:rPr lang="en-NZ" sz="2800" dirty="0"/>
              <a:t>.</a:t>
            </a:r>
            <a:br>
              <a:rPr lang="en-NZ" sz="2800" dirty="0"/>
            </a:br>
            <a:br>
              <a:rPr lang="en-NZ" dirty="0"/>
            </a:br>
            <a:r>
              <a:rPr lang="en-NZ" sz="3100" dirty="0"/>
              <a:t>Saigon to Singapore:  774nm</a:t>
            </a:r>
            <a:br>
              <a:rPr lang="en-NZ" sz="3100" dirty="0"/>
            </a:br>
            <a:r>
              <a:rPr lang="en-NZ" sz="3100" dirty="0"/>
              <a:t>*3.5 days at 10 </a:t>
            </a:r>
            <a:r>
              <a:rPr lang="en-NZ" sz="3100" dirty="0" err="1"/>
              <a:t>kts</a:t>
            </a:r>
            <a:br>
              <a:rPr lang="en-NZ" sz="3100" dirty="0"/>
            </a:br>
            <a:r>
              <a:rPr lang="en-NZ" sz="3100" dirty="0"/>
              <a:t>*5 flying hrs at 150mph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B5FA39-713F-4542-930B-27C13225D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070" y="-38396"/>
            <a:ext cx="5175217" cy="6934791"/>
          </a:xfrm>
        </p:spPr>
      </p:pic>
    </p:spTree>
    <p:extLst>
      <p:ext uri="{BB962C8B-B14F-4D97-AF65-F5344CB8AC3E}">
        <p14:creationId xmlns:p14="http://schemas.microsoft.com/office/powerpoint/2010/main" val="3613740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58F10-27F7-4C8C-AFFA-FC1A06F4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04729"/>
          </a:xfrm>
        </p:spPr>
        <p:txBody>
          <a:bodyPr/>
          <a:lstStyle/>
          <a:p>
            <a:pPr algn="ctr"/>
            <a:r>
              <a:rPr lang="en-NZ" b="1" dirty="0">
                <a:solidFill>
                  <a:schemeClr val="accent1">
                    <a:lumMod val="75000"/>
                  </a:schemeClr>
                </a:solidFill>
              </a:rPr>
              <a:t>Treaty results: HMS Rodney &amp; Nelson</a:t>
            </a:r>
            <a:br>
              <a:rPr lang="en-NZ" dirty="0"/>
            </a:br>
            <a:r>
              <a:rPr lang="en-NZ" sz="3600" dirty="0">
                <a:solidFill>
                  <a:schemeClr val="accent1">
                    <a:lumMod val="75000"/>
                  </a:schemeClr>
                </a:solidFill>
              </a:rPr>
              <a:t>1927, 33,000 tons, 9 x 16”, 23 knots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9867DE-E412-4AFD-B5FC-8AADF1C2C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83" y="1404730"/>
            <a:ext cx="9660834" cy="7487147"/>
          </a:xfrm>
        </p:spPr>
      </p:pic>
    </p:spTree>
    <p:extLst>
      <p:ext uri="{BB962C8B-B14F-4D97-AF65-F5344CB8AC3E}">
        <p14:creationId xmlns:p14="http://schemas.microsoft.com/office/powerpoint/2010/main" val="2460770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B1883-4B11-442E-8D2D-F496DE4AC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65125"/>
            <a:ext cx="3617843" cy="5677866"/>
          </a:xfrm>
        </p:spPr>
        <p:txBody>
          <a:bodyPr/>
          <a:lstStyle/>
          <a:p>
            <a:r>
              <a:rPr lang="en-NZ" b="1" dirty="0">
                <a:solidFill>
                  <a:schemeClr val="accent5"/>
                </a:solidFill>
              </a:rPr>
              <a:t>Treaty results: USN carriers, </a:t>
            </a:r>
            <a:r>
              <a:rPr lang="en-NZ" b="1" dirty="0">
                <a:solidFill>
                  <a:srgbClr val="00B050"/>
                </a:solidFill>
              </a:rPr>
              <a:t>1929:</a:t>
            </a:r>
            <a:br>
              <a:rPr lang="en-NZ" dirty="0">
                <a:solidFill>
                  <a:schemeClr val="accent5"/>
                </a:solidFill>
              </a:rPr>
            </a:br>
            <a:r>
              <a:rPr lang="en-NZ" sz="3600" dirty="0">
                <a:solidFill>
                  <a:schemeClr val="accent5"/>
                </a:solidFill>
              </a:rPr>
              <a:t>Lexington,</a:t>
            </a:r>
            <a:br>
              <a:rPr lang="en-NZ" sz="3600" dirty="0">
                <a:solidFill>
                  <a:schemeClr val="accent5"/>
                </a:solidFill>
              </a:rPr>
            </a:br>
            <a:r>
              <a:rPr lang="en-NZ" sz="3600" dirty="0">
                <a:solidFill>
                  <a:schemeClr val="accent5"/>
                </a:solidFill>
              </a:rPr>
              <a:t>Saratoga,</a:t>
            </a:r>
            <a:br>
              <a:rPr lang="en-NZ" sz="3600" dirty="0">
                <a:solidFill>
                  <a:schemeClr val="accent5"/>
                </a:solidFill>
              </a:rPr>
            </a:br>
            <a:r>
              <a:rPr lang="en-NZ" sz="3600" dirty="0">
                <a:solidFill>
                  <a:schemeClr val="accent5"/>
                </a:solidFill>
              </a:rPr>
              <a:t>&amp; Langley.</a:t>
            </a:r>
            <a:br>
              <a:rPr lang="en-NZ" sz="3600" dirty="0">
                <a:solidFill>
                  <a:schemeClr val="accent5"/>
                </a:solidFill>
              </a:rPr>
            </a:br>
            <a:br>
              <a:rPr lang="en-NZ" sz="3600" dirty="0">
                <a:solidFill>
                  <a:schemeClr val="accent5"/>
                </a:solidFill>
              </a:rPr>
            </a:br>
            <a:r>
              <a:rPr lang="en-NZ" sz="4000" dirty="0">
                <a:solidFill>
                  <a:schemeClr val="accent5"/>
                </a:solidFill>
              </a:rPr>
              <a:t>Lex and Sara:</a:t>
            </a:r>
            <a:br>
              <a:rPr lang="en-NZ" sz="4000" dirty="0">
                <a:solidFill>
                  <a:schemeClr val="accent5"/>
                </a:solidFill>
              </a:rPr>
            </a:br>
            <a:r>
              <a:rPr lang="en-NZ" sz="4000" dirty="0">
                <a:solidFill>
                  <a:schemeClr val="accent5"/>
                </a:solidFill>
              </a:rPr>
              <a:t>36,000 tons,</a:t>
            </a:r>
            <a:br>
              <a:rPr lang="en-NZ" sz="4000" dirty="0">
                <a:solidFill>
                  <a:schemeClr val="accent5"/>
                </a:solidFill>
              </a:rPr>
            </a:br>
            <a:r>
              <a:rPr lang="en-NZ" sz="4000" dirty="0">
                <a:solidFill>
                  <a:schemeClr val="accent5"/>
                </a:solidFill>
              </a:rPr>
              <a:t>78 aircraft.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C54AEE-5E6D-49B5-A7EC-074EEB58B2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82" y="115956"/>
            <a:ext cx="8356049" cy="6626087"/>
          </a:xfrm>
        </p:spPr>
      </p:pic>
    </p:spTree>
    <p:extLst>
      <p:ext uri="{BB962C8B-B14F-4D97-AF65-F5344CB8AC3E}">
        <p14:creationId xmlns:p14="http://schemas.microsoft.com/office/powerpoint/2010/main" val="2448770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7CD1F-6B8F-43BD-832D-4B7D1D4A9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5774"/>
            <a:ext cx="4444880" cy="6606717"/>
          </a:xfrm>
        </p:spPr>
        <p:txBody>
          <a:bodyPr/>
          <a:lstStyle/>
          <a:p>
            <a:r>
              <a:rPr lang="en-NZ" b="1" dirty="0">
                <a:solidFill>
                  <a:srgbClr val="FF0000"/>
                </a:solidFill>
              </a:rPr>
              <a:t>Treaty results: Imperial Japanese Navy</a:t>
            </a:r>
            <a:br>
              <a:rPr lang="en-NZ" dirty="0">
                <a:solidFill>
                  <a:srgbClr val="FF0000"/>
                </a:solidFill>
              </a:rPr>
            </a:br>
            <a:r>
              <a:rPr lang="en-NZ" sz="3600" dirty="0">
                <a:solidFill>
                  <a:srgbClr val="FF0000"/>
                </a:solidFill>
              </a:rPr>
              <a:t>Carrier (conversion) Akagi </a:t>
            </a:r>
            <a:br>
              <a:rPr lang="en-NZ" sz="3600" dirty="0">
                <a:solidFill>
                  <a:srgbClr val="FF0000"/>
                </a:solidFill>
              </a:rPr>
            </a:br>
            <a:r>
              <a:rPr lang="en-NZ" sz="3600" dirty="0">
                <a:solidFill>
                  <a:srgbClr val="FF0000"/>
                </a:solidFill>
              </a:rPr>
              <a:t>and battleship Nagato, </a:t>
            </a:r>
            <a:r>
              <a:rPr lang="en-NZ" sz="3600" dirty="0">
                <a:solidFill>
                  <a:srgbClr val="00B050"/>
                </a:solidFill>
              </a:rPr>
              <a:t>1927.</a:t>
            </a:r>
            <a:br>
              <a:rPr lang="en-NZ" sz="3600" dirty="0">
                <a:solidFill>
                  <a:srgbClr val="FF0000"/>
                </a:solidFill>
              </a:rPr>
            </a:br>
            <a:br>
              <a:rPr lang="en-NZ" sz="3600" dirty="0">
                <a:solidFill>
                  <a:srgbClr val="FF0000"/>
                </a:solidFill>
              </a:rPr>
            </a:br>
            <a:r>
              <a:rPr lang="en-NZ" sz="3600" dirty="0">
                <a:solidFill>
                  <a:srgbClr val="FF0000"/>
                </a:solidFill>
              </a:rPr>
              <a:t>Akagi: 27,000 tons,</a:t>
            </a:r>
            <a:br>
              <a:rPr lang="en-NZ" sz="3600" dirty="0">
                <a:solidFill>
                  <a:srgbClr val="FF0000"/>
                </a:solidFill>
              </a:rPr>
            </a:br>
            <a:r>
              <a:rPr lang="en-NZ" sz="3600" dirty="0">
                <a:solidFill>
                  <a:srgbClr val="FF0000"/>
                </a:solidFill>
              </a:rPr>
              <a:t>60 aircraft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3AE96C-021A-4668-B3BF-D83A195A8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339" y="1076441"/>
            <a:ext cx="7747120" cy="5050039"/>
          </a:xfrm>
        </p:spPr>
      </p:pic>
    </p:spTree>
    <p:extLst>
      <p:ext uri="{BB962C8B-B14F-4D97-AF65-F5344CB8AC3E}">
        <p14:creationId xmlns:p14="http://schemas.microsoft.com/office/powerpoint/2010/main" val="3619657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0DF0F-51AD-42FF-91C8-34F82BBAB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52025"/>
          </a:xfrm>
        </p:spPr>
        <p:txBody>
          <a:bodyPr/>
          <a:lstStyle/>
          <a:p>
            <a:r>
              <a:rPr lang="en-NZ" b="1" dirty="0">
                <a:solidFill>
                  <a:schemeClr val="accent6">
                    <a:lumMod val="75000"/>
                  </a:schemeClr>
                </a:solidFill>
              </a:rPr>
              <a:t>The structure of this talk: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77183-77DB-450E-8A7F-187D5DA50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5334000"/>
          </a:xfrm>
        </p:spPr>
        <p:txBody>
          <a:bodyPr>
            <a:noAutofit/>
          </a:bodyPr>
          <a:lstStyle/>
          <a:p>
            <a:r>
              <a:rPr lang="en-NZ" dirty="0"/>
              <a:t>This is the naval perspective  </a:t>
            </a:r>
            <a:r>
              <a:rPr lang="en-NZ" sz="2400" i="1" dirty="0"/>
              <a:t>(it is not about the Malayan Campaign)</a:t>
            </a:r>
          </a:p>
          <a:p>
            <a:r>
              <a:rPr lang="en-NZ" dirty="0"/>
              <a:t>The naval lessons of the Great War</a:t>
            </a:r>
          </a:p>
          <a:p>
            <a:r>
              <a:rPr lang="en-NZ" dirty="0"/>
              <a:t>The Jellicoe Reports/the concept of the Singapore base</a:t>
            </a:r>
          </a:p>
          <a:p>
            <a:r>
              <a:rPr lang="en-NZ" dirty="0"/>
              <a:t>USN/Japan/UK  arms race - the Washington Treaty</a:t>
            </a:r>
          </a:p>
          <a:p>
            <a:r>
              <a:rPr lang="en-NZ" dirty="0"/>
              <a:t>The Special Service Squadron</a:t>
            </a:r>
          </a:p>
          <a:p>
            <a:r>
              <a:rPr lang="en-NZ" dirty="0"/>
              <a:t>Politics and the Singapore Base</a:t>
            </a:r>
          </a:p>
          <a:p>
            <a:r>
              <a:rPr lang="en-NZ" dirty="0"/>
              <a:t>The London Naval Agreement 1930</a:t>
            </a:r>
          </a:p>
          <a:p>
            <a:r>
              <a:rPr lang="en-NZ" dirty="0"/>
              <a:t>The Japanese threat grows – Deploying the fleet</a:t>
            </a:r>
          </a:p>
          <a:p>
            <a:r>
              <a:rPr lang="en-NZ" dirty="0"/>
              <a:t>1935: a turning point year -  the Base defences </a:t>
            </a:r>
          </a:p>
          <a:p>
            <a:r>
              <a:rPr lang="en-NZ" dirty="0"/>
              <a:t>War in Europe &amp; the Admiralty’s changing plans</a:t>
            </a:r>
          </a:p>
        </p:txBody>
      </p:sp>
    </p:spTree>
    <p:extLst>
      <p:ext uri="{BB962C8B-B14F-4D97-AF65-F5344CB8AC3E}">
        <p14:creationId xmlns:p14="http://schemas.microsoft.com/office/powerpoint/2010/main" val="3956551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725D5-1B42-48F8-87AE-BE7FCB5D4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4"/>
            <a:ext cx="3419061" cy="5036869"/>
          </a:xfrm>
        </p:spPr>
        <p:txBody>
          <a:bodyPr/>
          <a:lstStyle/>
          <a:p>
            <a:r>
              <a:rPr lang="en-NZ" b="1" dirty="0">
                <a:solidFill>
                  <a:schemeClr val="accent1">
                    <a:lumMod val="75000"/>
                  </a:schemeClr>
                </a:solidFill>
              </a:rPr>
              <a:t>Treaty results: HMS Glorious </a:t>
            </a:r>
            <a:r>
              <a:rPr lang="en-NZ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NZ" sz="4000" dirty="0">
                <a:solidFill>
                  <a:schemeClr val="accent1">
                    <a:lumMod val="75000"/>
                  </a:schemeClr>
                </a:solidFill>
              </a:rPr>
              <a:t>onverted 1924-30,</a:t>
            </a:r>
            <a:br>
              <a:rPr lang="en-NZ" sz="4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NZ" sz="4000" dirty="0">
                <a:solidFill>
                  <a:schemeClr val="accent1">
                    <a:lumMod val="75000"/>
                  </a:schemeClr>
                </a:solidFill>
              </a:rPr>
              <a:t>24000 tons,</a:t>
            </a:r>
            <a:br>
              <a:rPr lang="en-NZ" sz="4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NZ" sz="4000" dirty="0">
                <a:solidFill>
                  <a:schemeClr val="accent1">
                    <a:lumMod val="75000"/>
                  </a:schemeClr>
                </a:solidFill>
              </a:rPr>
              <a:t>48 aircraft.</a:t>
            </a:r>
            <a:endParaRPr lang="en-NZ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34EA65-2B62-41CA-B901-5529E7DDC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791" y="316030"/>
            <a:ext cx="8753517" cy="6225939"/>
          </a:xfrm>
        </p:spPr>
      </p:pic>
    </p:spTree>
    <p:extLst>
      <p:ext uri="{BB962C8B-B14F-4D97-AF65-F5344CB8AC3E}">
        <p14:creationId xmlns:p14="http://schemas.microsoft.com/office/powerpoint/2010/main" val="24782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4CFB1-61E0-4C17-B6F1-EBE286B5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 fontScale="90000"/>
          </a:bodyPr>
          <a:lstStyle/>
          <a:p>
            <a:br>
              <a:rPr lang="en-US" b="1" i="0" dirty="0">
                <a:solidFill>
                  <a:srgbClr val="28456E"/>
                </a:solidFill>
                <a:effectLst/>
                <a:latin typeface="Verdana" panose="020B0604030504040204" pitchFamily="34" charset="0"/>
              </a:rPr>
            </a:br>
            <a:r>
              <a:rPr lang="en-US" sz="4000" i="0" dirty="0">
                <a:solidFill>
                  <a:srgbClr val="2845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Treaty results: RN</a:t>
            </a:r>
            <a:r>
              <a:rPr lang="en-US" sz="4000" dirty="0">
                <a:solidFill>
                  <a:srgbClr val="2845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4000" i="0" dirty="0">
                <a:solidFill>
                  <a:srgbClr val="2845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large, long-range patrol submarines</a:t>
            </a:r>
            <a:br>
              <a:rPr lang="en-US" sz="4000" b="1" i="0" dirty="0">
                <a:solidFill>
                  <a:srgbClr val="28456E"/>
                </a:solidFill>
                <a:effectLst/>
                <a:latin typeface="Verdana" panose="020B0604030504040204" pitchFamily="34" charset="0"/>
              </a:rPr>
            </a:br>
            <a:endParaRPr lang="en-NZ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D3F0E-A1C6-4253-BA9F-4B707C854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009"/>
            <a:ext cx="10515600" cy="5280990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19 </a:t>
            </a:r>
            <a:r>
              <a:rPr lang="en-US" b="0" i="0" u="none" strike="noStrike" dirty="0">
                <a:solidFill>
                  <a:srgbClr val="0077AA"/>
                </a:solidFill>
                <a:effectLst/>
                <a:latin typeface="Verdana" panose="020B0604030504040204" pitchFamily="34" charset="0"/>
                <a:hlinkClick r:id="rId2"/>
              </a:rPr>
              <a:t>O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 </a:t>
            </a:r>
            <a:r>
              <a:rPr lang="en-US" b="0" i="0" u="none" strike="noStrike" dirty="0">
                <a:solidFill>
                  <a:srgbClr val="0077AA"/>
                </a:solidFill>
                <a:effectLst/>
                <a:latin typeface="Verdana" panose="020B0604030504040204" pitchFamily="34" charset="0"/>
                <a:hlinkClick r:id="rId3"/>
              </a:rPr>
              <a:t>P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and </a:t>
            </a:r>
            <a:r>
              <a:rPr lang="en-US" b="0" i="0" u="none" strike="noStrike" dirty="0">
                <a:solidFill>
                  <a:srgbClr val="0077AA"/>
                </a:solidFill>
                <a:effectLst/>
                <a:latin typeface="Verdana" panose="020B0604030504040204" pitchFamily="34" charset="0"/>
                <a:hlinkClick r:id="rId4"/>
              </a:rPr>
              <a:t>R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class boats built between </a:t>
            </a:r>
            <a:r>
              <a:rPr lang="en-US" b="0" i="0" dirty="0">
                <a:solidFill>
                  <a:srgbClr val="00B050"/>
                </a:solidFill>
                <a:effectLst/>
                <a:latin typeface="Verdana" panose="020B0604030504040204" pitchFamily="34" charset="0"/>
              </a:rPr>
              <a:t>1925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and </a:t>
            </a:r>
            <a:r>
              <a:rPr lang="en-US" b="0" i="0" dirty="0">
                <a:solidFill>
                  <a:srgbClr val="00B050"/>
                </a:solidFill>
                <a:effectLst/>
                <a:latin typeface="Verdana" panose="020B0604030504040204" pitchFamily="34" charset="0"/>
              </a:rPr>
              <a:t>1931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S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urface displacement of about 1400 tons, 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 x 4” gun and 8 x 21" torpedo tubes. 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S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urface range over 10,000 miles. 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An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excellent design for their time, for Pacific warfare.</a:t>
            </a:r>
          </a:p>
          <a:p>
            <a:pPr algn="l"/>
            <a:endParaRPr lang="en-US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l"/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2 x O-boats delivered to RAN in </a:t>
            </a:r>
            <a:r>
              <a:rPr lang="en-US" dirty="0">
                <a:solidFill>
                  <a:srgbClr val="00B050"/>
                </a:solidFill>
                <a:latin typeface="Verdana" panose="020B0604030504040204" pitchFamily="34" charset="0"/>
              </a:rPr>
              <a:t>1929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(Returned to UK in </a:t>
            </a:r>
            <a:r>
              <a:rPr lang="en-US" sz="2000" dirty="0">
                <a:solidFill>
                  <a:srgbClr val="00B050"/>
                </a:solidFill>
                <a:latin typeface="Verdana" panose="020B0604030504040204" pitchFamily="34" charset="0"/>
              </a:rPr>
              <a:t>1931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 due to cost.) 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4th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Flotilla (15 boats) withdrawn in June 1940 to the Mediterranean.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74915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EA77F-9BCC-4D43-9D47-3A143DEEF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>
                <a:solidFill>
                  <a:schemeClr val="accent1">
                    <a:lumMod val="75000"/>
                  </a:schemeClr>
                </a:solidFill>
              </a:rPr>
              <a:t>RN: world cruise of the Special Service Squadron, 1924.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E2754E-54CE-4102-9B6D-6AE72FBC9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408" y="1577009"/>
            <a:ext cx="6533184" cy="5280991"/>
          </a:xfrm>
        </p:spPr>
      </p:pic>
    </p:spTree>
    <p:extLst>
      <p:ext uri="{BB962C8B-B14F-4D97-AF65-F5344CB8AC3E}">
        <p14:creationId xmlns:p14="http://schemas.microsoft.com/office/powerpoint/2010/main" val="2756588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6903A-DC02-4E57-A15F-74D35C819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690689"/>
          </a:xfrm>
        </p:spPr>
        <p:txBody>
          <a:bodyPr>
            <a:normAutofit/>
          </a:bodyPr>
          <a:lstStyle/>
          <a:p>
            <a:pPr algn="ctr"/>
            <a:r>
              <a:rPr lang="en-NZ" sz="4000" b="1" dirty="0">
                <a:solidFill>
                  <a:schemeClr val="accent1">
                    <a:lumMod val="75000"/>
                  </a:schemeClr>
                </a:solidFill>
              </a:rPr>
              <a:t>Hood anchored off Napier, 9 May 1924.</a:t>
            </a:r>
            <a:br>
              <a:rPr lang="en-NZ" sz="24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NZ" sz="2400" dirty="0"/>
            </a:br>
            <a:r>
              <a:rPr lang="en-NZ" sz="2800" dirty="0"/>
              <a:t>(Napier Harbour Board launch taking local dignitaries to the ship.)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4540B1-57B1-486C-8D45-880B43A64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41" y="1484243"/>
            <a:ext cx="11613718" cy="5267739"/>
          </a:xfrm>
        </p:spPr>
      </p:pic>
    </p:spTree>
    <p:extLst>
      <p:ext uri="{BB962C8B-B14F-4D97-AF65-F5344CB8AC3E}">
        <p14:creationId xmlns:p14="http://schemas.microsoft.com/office/powerpoint/2010/main" val="3553001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78291-EB18-47CD-AF57-BB214F2D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19199"/>
          </a:xfrm>
        </p:spPr>
        <p:txBody>
          <a:bodyPr/>
          <a:lstStyle/>
          <a:p>
            <a:pPr algn="ctr"/>
            <a:r>
              <a:rPr lang="en-NZ" b="1" dirty="0">
                <a:solidFill>
                  <a:schemeClr val="accent1">
                    <a:lumMod val="75000"/>
                  </a:schemeClr>
                </a:solidFill>
              </a:rPr>
              <a:t>Special Service Squadron: HMS Dunedin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EEE46F-E27F-4340-9208-808D4B1AD5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63" y="911938"/>
            <a:ext cx="9949873" cy="5850526"/>
          </a:xfrm>
        </p:spPr>
      </p:pic>
    </p:spTree>
    <p:extLst>
      <p:ext uri="{BB962C8B-B14F-4D97-AF65-F5344CB8AC3E}">
        <p14:creationId xmlns:p14="http://schemas.microsoft.com/office/powerpoint/2010/main" val="2776715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9FCE5-9B35-4B1E-9A38-CB09EAF9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271"/>
            <a:ext cx="10515600" cy="1205946"/>
          </a:xfrm>
        </p:spPr>
        <p:txBody>
          <a:bodyPr/>
          <a:lstStyle/>
          <a:p>
            <a:r>
              <a:rPr lang="en-NZ" b="1" dirty="0">
                <a:solidFill>
                  <a:schemeClr val="accent1">
                    <a:lumMod val="75000"/>
                  </a:schemeClr>
                </a:solidFill>
              </a:rPr>
              <a:t>Politics and the base </a:t>
            </a:r>
            <a:r>
              <a:rPr lang="en-NZ" b="1" dirty="0">
                <a:solidFill>
                  <a:srgbClr val="00B050"/>
                </a:solidFill>
              </a:rPr>
              <a:t>1924- 1930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BBB1D-880B-4ACF-B0AD-15D7EB354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2696"/>
            <a:ext cx="10515600" cy="5665304"/>
          </a:xfrm>
        </p:spPr>
        <p:txBody>
          <a:bodyPr>
            <a:normAutofit lnSpcReduction="10000"/>
          </a:bodyPr>
          <a:lstStyle/>
          <a:p>
            <a:r>
              <a:rPr lang="en-NZ" dirty="0">
                <a:solidFill>
                  <a:schemeClr val="accent6"/>
                </a:solidFill>
              </a:rPr>
              <a:t>1923</a:t>
            </a:r>
            <a:r>
              <a:rPr lang="en-NZ" dirty="0"/>
              <a:t>: the project approved by UK Conservative Government</a:t>
            </a:r>
          </a:p>
          <a:p>
            <a:r>
              <a:rPr lang="en-NZ" dirty="0">
                <a:solidFill>
                  <a:schemeClr val="accent6"/>
                </a:solidFill>
              </a:rPr>
              <a:t>March 1924</a:t>
            </a:r>
            <a:r>
              <a:rPr lang="en-NZ" dirty="0"/>
              <a:t>: First British Labour Government – cancelled the project</a:t>
            </a:r>
          </a:p>
          <a:p>
            <a:r>
              <a:rPr lang="en-NZ" dirty="0">
                <a:solidFill>
                  <a:schemeClr val="accent6"/>
                </a:solidFill>
              </a:rPr>
              <a:t>December 1924</a:t>
            </a:r>
            <a:r>
              <a:rPr lang="en-NZ" dirty="0"/>
              <a:t>: Conservative Govt re-elected – proceeded with the project</a:t>
            </a:r>
          </a:p>
          <a:p>
            <a:r>
              <a:rPr lang="en-NZ" b="1" dirty="0"/>
              <a:t>New Zealand</a:t>
            </a:r>
            <a:r>
              <a:rPr lang="en-NZ" dirty="0"/>
              <a:t>: committed 1 Million pounds to the project</a:t>
            </a:r>
          </a:p>
          <a:p>
            <a:r>
              <a:rPr lang="en-NZ" b="1" dirty="0"/>
              <a:t>Australia:</a:t>
            </a:r>
            <a:r>
              <a:rPr lang="en-NZ" dirty="0"/>
              <a:t>  building 2 County-class cruisers</a:t>
            </a:r>
          </a:p>
          <a:p>
            <a:r>
              <a:rPr lang="en-NZ" dirty="0">
                <a:solidFill>
                  <a:schemeClr val="accent6"/>
                </a:solidFill>
              </a:rPr>
              <a:t> June 1929: </a:t>
            </a:r>
            <a:r>
              <a:rPr lang="en-NZ" dirty="0"/>
              <a:t>Labour Govt elected</a:t>
            </a:r>
          </a:p>
          <a:p>
            <a:r>
              <a:rPr lang="en-NZ" dirty="0"/>
              <a:t>The base’s floating dock (capacity 50,000 tons) delivered</a:t>
            </a:r>
          </a:p>
          <a:p>
            <a:r>
              <a:rPr lang="en-NZ" dirty="0">
                <a:solidFill>
                  <a:schemeClr val="accent6"/>
                </a:solidFill>
              </a:rPr>
              <a:t>October 1929: </a:t>
            </a:r>
            <a:r>
              <a:rPr lang="en-NZ" dirty="0"/>
              <a:t>Wall Street crash </a:t>
            </a:r>
          </a:p>
          <a:p>
            <a:endParaRPr lang="en-NZ" dirty="0"/>
          </a:p>
          <a:p>
            <a:r>
              <a:rPr lang="en-NZ" dirty="0">
                <a:solidFill>
                  <a:schemeClr val="accent6"/>
                </a:solidFill>
              </a:rPr>
              <a:t>1930:</a:t>
            </a:r>
            <a:r>
              <a:rPr lang="en-NZ" dirty="0"/>
              <a:t> London Naval Conference</a:t>
            </a:r>
          </a:p>
          <a:p>
            <a:r>
              <a:rPr lang="en-NZ" dirty="0"/>
              <a:t>Work on defences suspended; then work on the base suspended also.</a:t>
            </a:r>
          </a:p>
        </p:txBody>
      </p:sp>
    </p:spTree>
    <p:extLst>
      <p:ext uri="{BB962C8B-B14F-4D97-AF65-F5344CB8AC3E}">
        <p14:creationId xmlns:p14="http://schemas.microsoft.com/office/powerpoint/2010/main" val="3310322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19714-6319-4724-9438-B6EF2B678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6" y="874643"/>
            <a:ext cx="4451567" cy="4878706"/>
          </a:xfrm>
        </p:spPr>
        <p:txBody>
          <a:bodyPr>
            <a:normAutofit/>
          </a:bodyPr>
          <a:lstStyle/>
          <a:p>
            <a:r>
              <a:rPr lang="en-NZ" b="1" dirty="0">
                <a:solidFill>
                  <a:schemeClr val="accent1">
                    <a:lumMod val="75000"/>
                  </a:schemeClr>
                </a:solidFill>
              </a:rPr>
              <a:t>Hawker Horsley </a:t>
            </a:r>
            <a:br>
              <a:rPr lang="en-NZ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NZ" dirty="0">
                <a:solidFill>
                  <a:schemeClr val="accent1">
                    <a:lumMod val="75000"/>
                  </a:schemeClr>
                </a:solidFill>
              </a:rPr>
              <a:t>torpedo bomber</a:t>
            </a:r>
            <a:br>
              <a:rPr lang="en-NZ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NZ" sz="4000" dirty="0">
                <a:solidFill>
                  <a:schemeClr val="accent1">
                    <a:lumMod val="75000"/>
                  </a:schemeClr>
                </a:solidFill>
              </a:rPr>
              <a:t>660hp, 120mph, </a:t>
            </a:r>
            <a:br>
              <a:rPr lang="en-NZ" sz="4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NZ" sz="4000" dirty="0">
                <a:solidFill>
                  <a:schemeClr val="accent1">
                    <a:lumMod val="75000"/>
                  </a:schemeClr>
                </a:solidFill>
              </a:rPr>
              <a:t>1500nm</a:t>
            </a:r>
            <a:br>
              <a:rPr lang="en-NZ" sz="40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NZ" sz="4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NZ" sz="4000" dirty="0">
                <a:solidFill>
                  <a:schemeClr val="accent1">
                    <a:lumMod val="75000"/>
                  </a:schemeClr>
                </a:solidFill>
              </a:rPr>
              <a:t>2 RAF squadrons at </a:t>
            </a:r>
            <a:br>
              <a:rPr lang="en-NZ" sz="4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NZ" sz="4000" dirty="0">
                <a:solidFill>
                  <a:schemeClr val="accent1">
                    <a:lumMod val="75000"/>
                  </a:schemeClr>
                </a:solidFill>
              </a:rPr>
              <a:t>Singapore from 1928</a:t>
            </a:r>
            <a:br>
              <a:rPr lang="en-NZ" dirty="0">
                <a:solidFill>
                  <a:schemeClr val="accent1">
                    <a:lumMod val="75000"/>
                  </a:schemeClr>
                </a:solidFill>
              </a:rPr>
            </a:br>
            <a:endParaRPr lang="en-NZ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28478D6-5716-488D-AC8B-66844F3F8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794" y="1104651"/>
            <a:ext cx="7413206" cy="4648698"/>
          </a:xfrm>
        </p:spPr>
      </p:pic>
    </p:spTree>
    <p:extLst>
      <p:ext uri="{BB962C8B-B14F-4D97-AF65-F5344CB8AC3E}">
        <p14:creationId xmlns:p14="http://schemas.microsoft.com/office/powerpoint/2010/main" val="2747897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B0110-ECE1-4D13-A076-45A4916A2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3010486" cy="4671109"/>
          </a:xfrm>
        </p:spPr>
        <p:txBody>
          <a:bodyPr/>
          <a:lstStyle/>
          <a:p>
            <a:r>
              <a:rPr lang="en-NZ" dirty="0">
                <a:solidFill>
                  <a:schemeClr val="accent1">
                    <a:lumMod val="75000"/>
                  </a:schemeClr>
                </a:solidFill>
              </a:rPr>
              <a:t>The 50,000 ton capacity floating dock.</a:t>
            </a:r>
            <a:br>
              <a:rPr lang="en-NZ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NZ" dirty="0">
                <a:solidFill>
                  <a:srgbClr val="00B050"/>
                </a:solidFill>
              </a:rPr>
              <a:t>1929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36EA37-F68B-4AA8-9DC6-74070F1B2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414" y="225083"/>
            <a:ext cx="8671718" cy="6517958"/>
          </a:xfrm>
        </p:spPr>
      </p:pic>
    </p:spTree>
    <p:extLst>
      <p:ext uri="{BB962C8B-B14F-4D97-AF65-F5344CB8AC3E}">
        <p14:creationId xmlns:p14="http://schemas.microsoft.com/office/powerpoint/2010/main" val="1222866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A123-55E4-43C6-BE2D-CE444A5C0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chemeClr val="accent1"/>
                </a:solidFill>
              </a:rPr>
              <a:t>The London Naval Treaty 1930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B2BB0-289D-453C-859B-E1B54095C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NZ" dirty="0"/>
              <a:t>Battleship ‘holiday’ extended until end of 1936</a:t>
            </a:r>
          </a:p>
          <a:p>
            <a:r>
              <a:rPr lang="en-NZ" dirty="0"/>
              <a:t>Capital ship numbers reduced: 15, 15, 9</a:t>
            </a:r>
          </a:p>
          <a:p>
            <a:r>
              <a:rPr lang="en-NZ" dirty="0"/>
              <a:t>Gunnery training ships: </a:t>
            </a:r>
            <a:r>
              <a:rPr lang="en-NZ" dirty="0">
                <a:solidFill>
                  <a:schemeClr val="accent1"/>
                </a:solidFill>
              </a:rPr>
              <a:t>HMS Iron Duke</a:t>
            </a:r>
            <a:r>
              <a:rPr lang="en-NZ" dirty="0"/>
              <a:t>, </a:t>
            </a:r>
            <a:r>
              <a:rPr lang="en-NZ" dirty="0">
                <a:solidFill>
                  <a:srgbClr val="00B0F0"/>
                </a:solidFill>
              </a:rPr>
              <a:t>USS Wyoming</a:t>
            </a:r>
            <a:r>
              <a:rPr lang="en-NZ" dirty="0"/>
              <a:t>, </a:t>
            </a:r>
            <a:r>
              <a:rPr lang="en-NZ" dirty="0">
                <a:solidFill>
                  <a:srgbClr val="FF0000"/>
                </a:solidFill>
              </a:rPr>
              <a:t>IJN </a:t>
            </a:r>
            <a:r>
              <a:rPr lang="en-NZ" dirty="0" err="1">
                <a:solidFill>
                  <a:srgbClr val="FF0000"/>
                </a:solidFill>
              </a:rPr>
              <a:t>Hiei</a:t>
            </a:r>
            <a:endParaRPr lang="en-NZ" dirty="0">
              <a:solidFill>
                <a:srgbClr val="FF0000"/>
              </a:solidFill>
            </a:endParaRPr>
          </a:p>
          <a:p>
            <a:pPr lvl="1"/>
            <a:r>
              <a:rPr lang="en-NZ" sz="2800" dirty="0">
                <a:solidFill>
                  <a:srgbClr val="00B0F0"/>
                </a:solidFill>
              </a:rPr>
              <a:t>(USS Utah converted as a target ship).</a:t>
            </a:r>
          </a:p>
          <a:p>
            <a:r>
              <a:rPr lang="en-NZ" dirty="0"/>
              <a:t>New category of cruisers:  </a:t>
            </a:r>
          </a:p>
          <a:p>
            <a:pPr marL="1371600" lvl="3" indent="0">
              <a:buNone/>
            </a:pPr>
            <a:r>
              <a:rPr lang="en-NZ" sz="2800" dirty="0"/>
              <a:t>(a) = 10,000 ton and 8” guns (heavy cruisers)</a:t>
            </a:r>
          </a:p>
          <a:p>
            <a:pPr marL="1371600" lvl="3" indent="0">
              <a:buNone/>
            </a:pPr>
            <a:r>
              <a:rPr lang="en-NZ" sz="2800" dirty="0"/>
              <a:t>(b)  = up to 10,000 tons and 6” guns (light cruisers)</a:t>
            </a:r>
          </a:p>
          <a:p>
            <a:r>
              <a:rPr lang="en-NZ" dirty="0"/>
              <a:t>Submarine size constrained </a:t>
            </a:r>
          </a:p>
          <a:p>
            <a:pPr marL="0" indent="0">
              <a:buNone/>
            </a:pPr>
            <a:r>
              <a:rPr lang="en-NZ" dirty="0"/>
              <a:t>   – France the main advocate of submarines </a:t>
            </a:r>
          </a:p>
          <a:p>
            <a:pPr marL="3200400" lvl="7" indent="0">
              <a:buNone/>
            </a:pP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4200724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B72CB-88FD-4B6C-84D2-AEA1B461C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644"/>
            <a:ext cx="10515600" cy="960782"/>
          </a:xfrm>
        </p:spPr>
        <p:txBody>
          <a:bodyPr/>
          <a:lstStyle/>
          <a:p>
            <a:r>
              <a:rPr lang="en-NZ" dirty="0">
                <a:solidFill>
                  <a:srgbClr val="FF0000"/>
                </a:solidFill>
              </a:rPr>
              <a:t>The Japanese threat materialises, 1931-41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70BEE-37B4-4473-B8F5-53E12F247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2026"/>
            <a:ext cx="10515600" cy="5493330"/>
          </a:xfrm>
        </p:spPr>
        <p:txBody>
          <a:bodyPr>
            <a:normAutofit/>
          </a:bodyPr>
          <a:lstStyle/>
          <a:p>
            <a:r>
              <a:rPr lang="en-NZ" sz="3200" dirty="0">
                <a:solidFill>
                  <a:srgbClr val="00B050"/>
                </a:solidFill>
              </a:rPr>
              <a:t>Sept 1931 – March 1932</a:t>
            </a:r>
            <a:r>
              <a:rPr lang="en-NZ" sz="3200" dirty="0"/>
              <a:t>: The Manchuria ‘Incident’</a:t>
            </a:r>
          </a:p>
          <a:p>
            <a:r>
              <a:rPr lang="en-NZ" sz="3200" dirty="0">
                <a:solidFill>
                  <a:srgbClr val="00B050"/>
                </a:solidFill>
              </a:rPr>
              <a:t>Jan – March 1932</a:t>
            </a:r>
            <a:r>
              <a:rPr lang="en-NZ" sz="3200" dirty="0"/>
              <a:t>: Shanghai Incident</a:t>
            </a:r>
          </a:p>
          <a:p>
            <a:r>
              <a:rPr lang="en-NZ" sz="3200" dirty="0">
                <a:solidFill>
                  <a:srgbClr val="00B050"/>
                </a:solidFill>
              </a:rPr>
              <a:t>October 1932</a:t>
            </a:r>
            <a:r>
              <a:rPr lang="en-NZ" sz="3200" dirty="0"/>
              <a:t>: League of Nations report critical of Japan</a:t>
            </a:r>
          </a:p>
          <a:p>
            <a:r>
              <a:rPr lang="en-NZ" sz="3200" dirty="0">
                <a:solidFill>
                  <a:srgbClr val="00B050"/>
                </a:solidFill>
              </a:rPr>
              <a:t>Feb 1933 </a:t>
            </a:r>
            <a:r>
              <a:rPr lang="en-NZ" sz="3200" dirty="0"/>
              <a:t>League of Nations votes for Japan to withdraw; Japan walks out of League.  </a:t>
            </a:r>
          </a:p>
          <a:p>
            <a:r>
              <a:rPr lang="en-NZ" sz="3200" dirty="0">
                <a:solidFill>
                  <a:srgbClr val="00B050"/>
                </a:solidFill>
              </a:rPr>
              <a:t>1934</a:t>
            </a:r>
            <a:r>
              <a:rPr lang="en-NZ" sz="3200" dirty="0"/>
              <a:t> Japan gives </a:t>
            </a:r>
            <a:r>
              <a:rPr lang="en-NZ" sz="3200" dirty="0">
                <a:solidFill>
                  <a:srgbClr val="FF0000"/>
                </a:solidFill>
              </a:rPr>
              <a:t>notice to withdraw </a:t>
            </a:r>
            <a:r>
              <a:rPr lang="en-NZ" sz="3200" dirty="0"/>
              <a:t>from London Naval Treaty</a:t>
            </a:r>
          </a:p>
          <a:p>
            <a:r>
              <a:rPr lang="en-NZ" sz="3200" dirty="0">
                <a:solidFill>
                  <a:srgbClr val="00B050"/>
                </a:solidFill>
              </a:rPr>
              <a:t>1937</a:t>
            </a:r>
            <a:r>
              <a:rPr lang="en-NZ" sz="3200" dirty="0"/>
              <a:t>: </a:t>
            </a:r>
            <a:r>
              <a:rPr lang="en-NZ" sz="3200" dirty="0">
                <a:solidFill>
                  <a:srgbClr val="FF0000"/>
                </a:solidFill>
              </a:rPr>
              <a:t>Sino-Japanese War</a:t>
            </a:r>
            <a:r>
              <a:rPr lang="en-NZ" sz="3200" dirty="0"/>
              <a:t> begins</a:t>
            </a:r>
          </a:p>
          <a:p>
            <a:r>
              <a:rPr lang="en-NZ" sz="3200" dirty="0">
                <a:solidFill>
                  <a:srgbClr val="00B050"/>
                </a:solidFill>
              </a:rPr>
              <a:t>1939</a:t>
            </a:r>
            <a:r>
              <a:rPr lang="en-NZ" sz="3200" dirty="0"/>
              <a:t>: Japan occupies Hainan Island and south coast of China</a:t>
            </a:r>
          </a:p>
          <a:p>
            <a:r>
              <a:rPr lang="en-NZ" sz="3200" dirty="0">
                <a:solidFill>
                  <a:srgbClr val="00B050"/>
                </a:solidFill>
              </a:rPr>
              <a:t>1941:</a:t>
            </a:r>
            <a:r>
              <a:rPr lang="en-NZ" sz="3200" dirty="0"/>
              <a:t> Japan moves into French Indochina</a:t>
            </a:r>
          </a:p>
        </p:txBody>
      </p:sp>
    </p:spTree>
    <p:extLst>
      <p:ext uri="{BB962C8B-B14F-4D97-AF65-F5344CB8AC3E}">
        <p14:creationId xmlns:p14="http://schemas.microsoft.com/office/powerpoint/2010/main" val="140717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C12E4-8925-4662-8E80-47BDC33B4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chemeClr val="accent1">
                    <a:lumMod val="75000"/>
                  </a:schemeClr>
                </a:solidFill>
              </a:rPr>
              <a:t>The Navies of the victorious powers 1919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D744A-41A5-42BC-B839-ECFC9DF53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487"/>
            <a:ext cx="10515600" cy="5155096"/>
          </a:xfrm>
        </p:spPr>
        <p:txBody>
          <a:bodyPr>
            <a:normAutofit/>
          </a:bodyPr>
          <a:lstStyle/>
          <a:p>
            <a:r>
              <a:rPr lang="en-NZ" b="1" dirty="0"/>
              <a:t>Britain</a:t>
            </a:r>
            <a:r>
              <a:rPr lang="en-NZ" dirty="0"/>
              <a:t> (and Empire):	30 battleships + 11 (+1) battlecruisers</a:t>
            </a:r>
          </a:p>
          <a:p>
            <a:r>
              <a:rPr lang="en-NZ" b="1" dirty="0"/>
              <a:t>United States  </a:t>
            </a:r>
            <a:r>
              <a:rPr lang="en-NZ" dirty="0"/>
              <a:t>	 	17 (+2 and 4)</a:t>
            </a:r>
          </a:p>
          <a:p>
            <a:r>
              <a:rPr lang="en-NZ" b="1" dirty="0"/>
              <a:t>Japan</a:t>
            </a:r>
            <a:r>
              <a:rPr lang="en-NZ" dirty="0"/>
              <a:t>			 10 (+2)</a:t>
            </a:r>
          </a:p>
          <a:p>
            <a:r>
              <a:rPr lang="en-NZ" b="1" dirty="0"/>
              <a:t>France</a:t>
            </a:r>
            <a:r>
              <a:rPr lang="en-NZ" dirty="0"/>
              <a:t>    			  7</a:t>
            </a:r>
          </a:p>
          <a:p>
            <a:r>
              <a:rPr lang="en-NZ" b="1" dirty="0"/>
              <a:t>Italy	</a:t>
            </a:r>
            <a:r>
              <a:rPr lang="en-NZ" dirty="0"/>
              <a:t>			  5</a:t>
            </a:r>
          </a:p>
          <a:p>
            <a:endParaRPr lang="en-NZ" dirty="0"/>
          </a:p>
          <a:p>
            <a:r>
              <a:rPr lang="en-NZ" b="1" dirty="0"/>
              <a:t>USSR</a:t>
            </a:r>
            <a:r>
              <a:rPr lang="en-NZ" dirty="0"/>
              <a:t>			   7</a:t>
            </a:r>
          </a:p>
          <a:p>
            <a:r>
              <a:rPr lang="en-NZ" dirty="0"/>
              <a:t>Argentina, Chile, Brazil:    1 each</a:t>
            </a:r>
          </a:p>
          <a:p>
            <a:r>
              <a:rPr lang="en-NZ" b="1" dirty="0"/>
              <a:t>Turkey</a:t>
            </a:r>
            <a:r>
              <a:rPr lang="en-NZ" dirty="0"/>
              <a:t>			   1  (flagship until 1950; scrapped 1973)</a:t>
            </a:r>
          </a:p>
          <a:p>
            <a:r>
              <a:rPr lang="en-NZ" dirty="0"/>
              <a:t>Netherlands		       (Coast defence and cruisers only)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20540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3E29B-B58D-4511-A748-A0DBB8858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6453810" cy="623772"/>
          </a:xfrm>
        </p:spPr>
        <p:txBody>
          <a:bodyPr>
            <a:normAutofit/>
          </a:bodyPr>
          <a:lstStyle/>
          <a:p>
            <a:r>
              <a:rPr lang="en-NZ" sz="3600" b="1" dirty="0">
                <a:solidFill>
                  <a:srgbClr val="C00000"/>
                </a:solidFill>
              </a:rPr>
              <a:t>Japan’s Expansion 1874 - 1939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C175FF-900C-403D-9A50-8EE9C93C0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74" y="623773"/>
            <a:ext cx="10217426" cy="6234227"/>
          </a:xfrm>
        </p:spPr>
      </p:pic>
    </p:spTree>
    <p:extLst>
      <p:ext uri="{BB962C8B-B14F-4D97-AF65-F5344CB8AC3E}">
        <p14:creationId xmlns:p14="http://schemas.microsoft.com/office/powerpoint/2010/main" val="383464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69F4-205E-4432-BAAC-DA7BE8939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261113" cy="7341704"/>
          </a:xfrm>
        </p:spPr>
        <p:txBody>
          <a:bodyPr>
            <a:normAutofit/>
          </a:bodyPr>
          <a:lstStyle/>
          <a:p>
            <a:r>
              <a:rPr lang="en-NZ" sz="4000" dirty="0">
                <a:solidFill>
                  <a:srgbClr val="00B050"/>
                </a:solidFill>
              </a:rPr>
              <a:t>1939-41</a:t>
            </a:r>
            <a:r>
              <a:rPr lang="en-NZ" sz="4000" dirty="0"/>
              <a:t> </a:t>
            </a:r>
            <a:br>
              <a:rPr lang="en-NZ" sz="4000" dirty="0"/>
            </a:br>
            <a:r>
              <a:rPr lang="en-NZ" sz="4000" b="1" dirty="0">
                <a:solidFill>
                  <a:schemeClr val="accent1">
                    <a:lumMod val="75000"/>
                  </a:schemeClr>
                </a:solidFill>
              </a:rPr>
              <a:t>The Base Completed</a:t>
            </a:r>
            <a:br>
              <a:rPr lang="en-NZ" sz="18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NZ" sz="1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NZ" sz="2700" dirty="0">
                <a:solidFill>
                  <a:srgbClr val="00B050"/>
                </a:solidFill>
              </a:rPr>
              <a:t>1934:</a:t>
            </a:r>
            <a:r>
              <a:rPr lang="en-NZ" sz="2700" dirty="0"/>
              <a:t> </a:t>
            </a:r>
            <a:r>
              <a:rPr lang="en-NZ" sz="2700" dirty="0">
                <a:solidFill>
                  <a:schemeClr val="accent1">
                    <a:lumMod val="75000"/>
                  </a:schemeClr>
                </a:solidFill>
              </a:rPr>
              <a:t>UK Cabinet approves completion of the Base</a:t>
            </a:r>
            <a:br>
              <a:rPr lang="en-NZ" sz="27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NZ" sz="27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NZ" sz="2700" dirty="0">
                <a:solidFill>
                  <a:srgbClr val="00B050"/>
                </a:solidFill>
              </a:rPr>
              <a:t>1938</a:t>
            </a:r>
            <a:r>
              <a:rPr lang="en-NZ" sz="2700" dirty="0"/>
              <a:t>: </a:t>
            </a:r>
            <a:r>
              <a:rPr lang="en-NZ" sz="2700" dirty="0">
                <a:solidFill>
                  <a:schemeClr val="accent1">
                    <a:lumMod val="75000"/>
                  </a:schemeClr>
                </a:solidFill>
              </a:rPr>
              <a:t>King George VI dry dock opened (then the largest in the world)</a:t>
            </a:r>
            <a:br>
              <a:rPr lang="en-NZ" sz="27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NZ" sz="2700" dirty="0">
                <a:solidFill>
                  <a:schemeClr val="accent1">
                    <a:lumMod val="75000"/>
                  </a:schemeClr>
                </a:solidFill>
              </a:rPr>
              <a:t>A second, small, floating dock purchased</a:t>
            </a:r>
            <a:br>
              <a:rPr lang="en-NZ" sz="27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NZ" sz="27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NZ" sz="2700" dirty="0">
                <a:solidFill>
                  <a:srgbClr val="00B050"/>
                </a:solidFill>
              </a:rPr>
              <a:t>1939:</a:t>
            </a:r>
            <a:r>
              <a:rPr lang="en-NZ" sz="2700" dirty="0"/>
              <a:t> </a:t>
            </a:r>
            <a:r>
              <a:rPr lang="en-NZ" sz="2700" dirty="0">
                <a:solidFill>
                  <a:schemeClr val="accent1">
                    <a:lumMod val="75000"/>
                  </a:schemeClr>
                </a:solidFill>
              </a:rPr>
              <a:t>the base declared operational</a:t>
            </a:r>
            <a:br>
              <a:rPr lang="en-NZ" sz="27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NZ" sz="27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NZ" sz="2700" dirty="0">
                <a:solidFill>
                  <a:srgbClr val="00B050"/>
                </a:solidFill>
              </a:rPr>
              <a:t>1941:</a:t>
            </a:r>
            <a:r>
              <a:rPr lang="en-NZ" sz="2700" dirty="0"/>
              <a:t> </a:t>
            </a:r>
            <a:r>
              <a:rPr lang="en-NZ" sz="2700" dirty="0">
                <a:solidFill>
                  <a:schemeClr val="accent1">
                    <a:lumMod val="75000"/>
                  </a:schemeClr>
                </a:solidFill>
              </a:rPr>
              <a:t>work shops and shore facilities finally completed</a:t>
            </a:r>
            <a:br>
              <a:rPr lang="en-NZ" sz="27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NZ" sz="2700" dirty="0">
                <a:solidFill>
                  <a:schemeClr val="accent1">
                    <a:lumMod val="75000"/>
                  </a:schemeClr>
                </a:solidFill>
              </a:rPr>
              <a:t>Overall cost 60 million pounds</a:t>
            </a:r>
            <a:br>
              <a:rPr lang="en-NZ" dirty="0">
                <a:solidFill>
                  <a:schemeClr val="accent1">
                    <a:lumMod val="75000"/>
                  </a:schemeClr>
                </a:solidFill>
              </a:rPr>
            </a:br>
            <a:endParaRPr lang="en-N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182DCE-5950-447C-B413-DFBADA0B7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496" y="1119502"/>
            <a:ext cx="6812504" cy="5102699"/>
          </a:xfrm>
        </p:spPr>
      </p:pic>
    </p:spTree>
    <p:extLst>
      <p:ext uri="{BB962C8B-B14F-4D97-AF65-F5344CB8AC3E}">
        <p14:creationId xmlns:p14="http://schemas.microsoft.com/office/powerpoint/2010/main" val="1800780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9FE86-69C8-4E56-821B-7BD121CA3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E902FE-F33B-461B-BE8D-25502BD3D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2" y="-58167"/>
            <a:ext cx="10086536" cy="6974334"/>
          </a:xfrm>
        </p:spPr>
      </p:pic>
    </p:spTree>
    <p:extLst>
      <p:ext uri="{BB962C8B-B14F-4D97-AF65-F5344CB8AC3E}">
        <p14:creationId xmlns:p14="http://schemas.microsoft.com/office/powerpoint/2010/main" val="29646211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B09E9-2CE0-432A-96BB-E83D575D6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55076"/>
          </a:xfrm>
        </p:spPr>
        <p:txBody>
          <a:bodyPr/>
          <a:lstStyle/>
          <a:p>
            <a:pPr algn="ctr"/>
            <a:r>
              <a:rPr lang="en-NZ" dirty="0">
                <a:solidFill>
                  <a:schemeClr val="accent1">
                    <a:lumMod val="75000"/>
                  </a:schemeClr>
                </a:solidFill>
              </a:rPr>
              <a:t>Building the dry dock, 1930s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B1780C-7AEB-4FAE-BDA2-8A2F5E6881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866" y="1055077"/>
            <a:ext cx="9426267" cy="5732189"/>
          </a:xfrm>
        </p:spPr>
      </p:pic>
    </p:spTree>
    <p:extLst>
      <p:ext uri="{BB962C8B-B14F-4D97-AF65-F5344CB8AC3E}">
        <p14:creationId xmlns:p14="http://schemas.microsoft.com/office/powerpoint/2010/main" val="277303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55D1-31A3-4099-8AD0-CC8414985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58957"/>
          </a:xfrm>
        </p:spPr>
        <p:txBody>
          <a:bodyPr/>
          <a:lstStyle/>
          <a:p>
            <a:r>
              <a:rPr lang="en-NZ" dirty="0">
                <a:solidFill>
                  <a:srgbClr val="0070C0"/>
                </a:solidFill>
              </a:rPr>
              <a:t>Slow progress with the Island’s defences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45267-F749-498E-A1FA-474800155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3551"/>
            <a:ext cx="10515600" cy="5704449"/>
          </a:xfrm>
        </p:spPr>
        <p:txBody>
          <a:bodyPr>
            <a:normAutofit fontScale="92500" lnSpcReduction="10000"/>
          </a:bodyPr>
          <a:lstStyle/>
          <a:p>
            <a:r>
              <a:rPr lang="en-NZ" dirty="0">
                <a:solidFill>
                  <a:schemeClr val="accent6"/>
                </a:solidFill>
              </a:rPr>
              <a:t>1921</a:t>
            </a:r>
            <a:r>
              <a:rPr lang="en-NZ" dirty="0"/>
              <a:t> - Time for fleet to arrive: </a:t>
            </a:r>
            <a:r>
              <a:rPr lang="en-NZ" b="1" dirty="0"/>
              <a:t>42 days</a:t>
            </a:r>
          </a:p>
          <a:p>
            <a:r>
              <a:rPr lang="en-NZ" dirty="0"/>
              <a:t>4 x 15” proposed</a:t>
            </a:r>
          </a:p>
          <a:p>
            <a:r>
              <a:rPr lang="en-NZ" dirty="0">
                <a:solidFill>
                  <a:schemeClr val="accent6"/>
                </a:solidFill>
              </a:rPr>
              <a:t>1923</a:t>
            </a:r>
            <a:r>
              <a:rPr lang="en-NZ" dirty="0"/>
              <a:t> – Admiralty wants 6 x 15”</a:t>
            </a:r>
          </a:p>
          <a:p>
            <a:r>
              <a:rPr lang="en-NZ" dirty="0">
                <a:solidFill>
                  <a:schemeClr val="accent6"/>
                </a:solidFill>
              </a:rPr>
              <a:t>1924</a:t>
            </a:r>
            <a:r>
              <a:rPr lang="en-NZ" dirty="0"/>
              <a:t> – Air Ministry proposes RAF as principal defence </a:t>
            </a:r>
          </a:p>
          <a:p>
            <a:r>
              <a:rPr lang="en-NZ" dirty="0"/>
              <a:t>2 sqns of torpedo bombers, 1 Sqn Fighters, 1 Flight of Seaplanes</a:t>
            </a:r>
          </a:p>
          <a:p>
            <a:r>
              <a:rPr lang="en-NZ" dirty="0">
                <a:solidFill>
                  <a:schemeClr val="accent6"/>
                </a:solidFill>
              </a:rPr>
              <a:t>July 1925 </a:t>
            </a:r>
            <a:r>
              <a:rPr lang="en-NZ" dirty="0"/>
              <a:t>CAS agrees to 3 x 15” guns being mounted</a:t>
            </a:r>
          </a:p>
          <a:p>
            <a:r>
              <a:rPr lang="en-NZ" dirty="0">
                <a:solidFill>
                  <a:schemeClr val="accent6"/>
                </a:solidFill>
              </a:rPr>
              <a:t>1926</a:t>
            </a:r>
            <a:r>
              <a:rPr lang="en-NZ" dirty="0"/>
              <a:t> – three 15” formally approved, ex RN stocks, to be mounted by 1932</a:t>
            </a:r>
          </a:p>
          <a:p>
            <a:r>
              <a:rPr lang="en-NZ" dirty="0"/>
              <a:t>Also 24 x 3” AA approved.</a:t>
            </a:r>
          </a:p>
          <a:p>
            <a:r>
              <a:rPr lang="en-NZ" dirty="0">
                <a:solidFill>
                  <a:schemeClr val="accent6"/>
                </a:solidFill>
              </a:rPr>
              <a:t>1928</a:t>
            </a:r>
            <a:r>
              <a:rPr lang="en-NZ" dirty="0"/>
              <a:t> – trials in UK and Malta showed that air spotting was essential for long range coastal defence (9.2” and 15” guns). </a:t>
            </a:r>
          </a:p>
          <a:p>
            <a:r>
              <a:rPr lang="en-NZ" dirty="0">
                <a:solidFill>
                  <a:schemeClr val="accent6"/>
                </a:solidFill>
              </a:rPr>
              <a:t>1932</a:t>
            </a:r>
            <a:r>
              <a:rPr lang="en-NZ" dirty="0"/>
              <a:t> – first mounting for one 15” gun completed</a:t>
            </a:r>
          </a:p>
          <a:p>
            <a:r>
              <a:rPr lang="en-NZ" dirty="0">
                <a:solidFill>
                  <a:schemeClr val="accent6"/>
                </a:solidFill>
              </a:rPr>
              <a:t>1937</a:t>
            </a:r>
            <a:r>
              <a:rPr lang="en-NZ" dirty="0"/>
              <a:t> – Monitor HMS Terror ( 2 x 15” guns) moored off </a:t>
            </a:r>
            <a:r>
              <a:rPr lang="en-NZ" dirty="0" err="1"/>
              <a:t>Pulau</a:t>
            </a:r>
            <a:r>
              <a:rPr lang="en-NZ" dirty="0"/>
              <a:t> </a:t>
            </a:r>
            <a:r>
              <a:rPr lang="en-NZ" dirty="0" err="1"/>
              <a:t>Ubin</a:t>
            </a:r>
            <a:r>
              <a:rPr lang="en-NZ" dirty="0"/>
              <a:t> to defend Eastern end Johore Strait (until land-based guns are mounted).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99941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6E9C-C069-42C4-BAE6-87DEF67F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543"/>
            <a:ext cx="10515600" cy="1578146"/>
          </a:xfrm>
        </p:spPr>
        <p:txBody>
          <a:bodyPr/>
          <a:lstStyle/>
          <a:p>
            <a:pPr algn="ctr"/>
            <a:r>
              <a:rPr lang="en-NZ" dirty="0">
                <a:solidFill>
                  <a:schemeClr val="accent1">
                    <a:lumMod val="75000"/>
                  </a:schemeClr>
                </a:solidFill>
              </a:rPr>
              <a:t>British 9.2” coast defence gun </a:t>
            </a:r>
            <a:br>
              <a:rPr lang="en-NZ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NZ" dirty="0">
                <a:solidFill>
                  <a:schemeClr val="accent1">
                    <a:lumMod val="75000"/>
                  </a:schemeClr>
                </a:solidFill>
              </a:rPr>
              <a:t>(at Rottnest Is, Fremantle, WA)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9BFDB2-3C0A-444B-9E3C-19003562E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68" y="1690688"/>
            <a:ext cx="8509864" cy="5167312"/>
          </a:xfrm>
        </p:spPr>
      </p:pic>
    </p:spTree>
    <p:extLst>
      <p:ext uri="{BB962C8B-B14F-4D97-AF65-F5344CB8AC3E}">
        <p14:creationId xmlns:p14="http://schemas.microsoft.com/office/powerpoint/2010/main" val="7725908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B7E89-946A-4A99-AE1D-3485DC6E5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562"/>
          </a:xfrm>
        </p:spPr>
        <p:txBody>
          <a:bodyPr>
            <a:normAutofit fontScale="90000"/>
          </a:bodyPr>
          <a:lstStyle/>
          <a:p>
            <a:r>
              <a:rPr lang="en-NZ" b="1" dirty="0">
                <a:solidFill>
                  <a:srgbClr val="00B050"/>
                </a:solidFill>
              </a:rPr>
              <a:t>1935</a:t>
            </a:r>
            <a:r>
              <a:rPr lang="en-NZ" b="1" dirty="0">
                <a:solidFill>
                  <a:schemeClr val="accent1"/>
                </a:solidFill>
              </a:rPr>
              <a:t> – 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</a:rPr>
              <a:t>a turning point: Europe becomes the focus.</a:t>
            </a:r>
            <a:r>
              <a:rPr lang="en-NZ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018D2-8081-4132-82E9-200689B3C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9689"/>
            <a:ext cx="10515600" cy="5598736"/>
          </a:xfrm>
        </p:spPr>
        <p:txBody>
          <a:bodyPr>
            <a:noAutofit/>
          </a:bodyPr>
          <a:lstStyle/>
          <a:p>
            <a:r>
              <a:rPr lang="en-NZ" sz="3600" b="1" dirty="0"/>
              <a:t>Hitler</a:t>
            </a:r>
            <a:r>
              <a:rPr lang="en-NZ" sz="3600" dirty="0"/>
              <a:t> renounces Treaty of Versailles</a:t>
            </a:r>
          </a:p>
          <a:p>
            <a:r>
              <a:rPr lang="en-NZ" sz="3600" b="1" dirty="0"/>
              <a:t>Anglo-German naval agreement </a:t>
            </a:r>
          </a:p>
          <a:p>
            <a:pPr lvl="1"/>
            <a:r>
              <a:rPr lang="en-NZ" sz="2800" i="1" dirty="0"/>
              <a:t>(implies one third of RN must stay in home waters)</a:t>
            </a:r>
          </a:p>
          <a:p>
            <a:r>
              <a:rPr lang="en-NZ" sz="3600" b="1" dirty="0"/>
              <a:t>Italy</a:t>
            </a:r>
            <a:r>
              <a:rPr lang="en-NZ" sz="3600" dirty="0"/>
              <a:t> invades Abyssinia (Ethiopia)</a:t>
            </a:r>
          </a:p>
          <a:p>
            <a:pPr lvl="1"/>
            <a:r>
              <a:rPr lang="en-NZ" sz="2800" i="1" dirty="0"/>
              <a:t>(Italy now a likely enemy; RN must cooperate with France in Mediterranean – fleet moves from Malta to Alexandria)</a:t>
            </a:r>
          </a:p>
          <a:p>
            <a:r>
              <a:rPr lang="en-NZ" sz="3600" b="1" dirty="0"/>
              <a:t>Sultan of Johore </a:t>
            </a:r>
            <a:r>
              <a:rPr lang="en-NZ" sz="3600" dirty="0"/>
              <a:t>gives 500,000 pounds – allocated to Singapore’s defences</a:t>
            </a:r>
          </a:p>
          <a:p>
            <a:r>
              <a:rPr lang="en-NZ" sz="3600" dirty="0"/>
              <a:t>Also: </a:t>
            </a:r>
            <a:r>
              <a:rPr lang="en-NZ" sz="3200" dirty="0"/>
              <a:t>MGEN Dobbie appointed as Fortress Commander </a:t>
            </a:r>
          </a:p>
          <a:p>
            <a:pPr marL="0" indent="0">
              <a:buNone/>
            </a:pPr>
            <a:r>
              <a:rPr lang="en-NZ" dirty="0"/>
              <a:t>– </a:t>
            </a:r>
            <a:r>
              <a:rPr lang="en-NZ" i="1" dirty="0"/>
              <a:t>assesses that an enemy could invade from the North</a:t>
            </a:r>
          </a:p>
        </p:txBody>
      </p:sp>
    </p:spTree>
    <p:extLst>
      <p:ext uri="{BB962C8B-B14F-4D97-AF65-F5344CB8AC3E}">
        <p14:creationId xmlns:p14="http://schemas.microsoft.com/office/powerpoint/2010/main" val="24505317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9F183-E22B-4543-AA0A-8F506394B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7165"/>
            <a:ext cx="4293703" cy="5406887"/>
          </a:xfrm>
        </p:spPr>
        <p:txBody>
          <a:bodyPr>
            <a:normAutofit fontScale="90000"/>
          </a:bodyPr>
          <a:lstStyle/>
          <a:p>
            <a:r>
              <a:rPr lang="en-NZ" b="1" dirty="0">
                <a:solidFill>
                  <a:srgbClr val="FF0000"/>
                </a:solidFill>
              </a:rPr>
              <a:t>Mitsubishi G3M</a:t>
            </a:r>
            <a:br>
              <a:rPr lang="en-NZ" b="1" dirty="0">
                <a:solidFill>
                  <a:srgbClr val="FF0000"/>
                </a:solidFill>
              </a:rPr>
            </a:br>
            <a:r>
              <a:rPr lang="en-NZ" b="1" dirty="0">
                <a:solidFill>
                  <a:srgbClr val="FF0000"/>
                </a:solidFill>
              </a:rPr>
              <a:t>‘Nell’</a:t>
            </a:r>
            <a:br>
              <a:rPr lang="en-NZ" b="1" dirty="0">
                <a:solidFill>
                  <a:srgbClr val="FF0000"/>
                </a:solidFill>
              </a:rPr>
            </a:br>
            <a:r>
              <a:rPr lang="en-NZ" dirty="0">
                <a:solidFill>
                  <a:srgbClr val="FF0000"/>
                </a:solidFill>
              </a:rPr>
              <a:t>shore-based torpedo bomber, 1935-43</a:t>
            </a:r>
            <a:br>
              <a:rPr lang="en-NZ" dirty="0">
                <a:solidFill>
                  <a:srgbClr val="FF0000"/>
                </a:solidFill>
              </a:rPr>
            </a:br>
            <a:r>
              <a:rPr lang="en-NZ" dirty="0">
                <a:solidFill>
                  <a:srgbClr val="FF0000"/>
                </a:solidFill>
              </a:rPr>
              <a:t>2 x 1000hp</a:t>
            </a:r>
            <a:br>
              <a:rPr lang="en-NZ" dirty="0">
                <a:solidFill>
                  <a:srgbClr val="FF0000"/>
                </a:solidFill>
              </a:rPr>
            </a:br>
            <a:r>
              <a:rPr lang="en-NZ" dirty="0">
                <a:solidFill>
                  <a:srgbClr val="FF0000"/>
                </a:solidFill>
              </a:rPr>
              <a:t>233mph</a:t>
            </a:r>
            <a:br>
              <a:rPr lang="en-NZ" dirty="0">
                <a:solidFill>
                  <a:srgbClr val="FF0000"/>
                </a:solidFill>
              </a:rPr>
            </a:br>
            <a:r>
              <a:rPr lang="en-NZ" dirty="0">
                <a:solidFill>
                  <a:srgbClr val="FF0000"/>
                </a:solidFill>
              </a:rPr>
              <a:t>2400nm</a:t>
            </a:r>
            <a:br>
              <a:rPr lang="en-NZ" dirty="0"/>
            </a:br>
            <a:br>
              <a:rPr lang="en-NZ" dirty="0"/>
            </a:br>
            <a:r>
              <a:rPr lang="en-NZ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31F9E4-16D4-4AB8-9156-09D9629A3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95" y="1204395"/>
            <a:ext cx="8521301" cy="4646440"/>
          </a:xfrm>
        </p:spPr>
      </p:pic>
    </p:spTree>
    <p:extLst>
      <p:ext uri="{BB962C8B-B14F-4D97-AF65-F5344CB8AC3E}">
        <p14:creationId xmlns:p14="http://schemas.microsoft.com/office/powerpoint/2010/main" val="34625284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64485-7638-4D83-817D-C8B2CFCBC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56" y="365125"/>
            <a:ext cx="3312356" cy="6091946"/>
          </a:xfrm>
        </p:spPr>
        <p:txBody>
          <a:bodyPr/>
          <a:lstStyle/>
          <a:p>
            <a:r>
              <a:rPr lang="en-NZ" b="1" dirty="0">
                <a:solidFill>
                  <a:schemeClr val="accent1">
                    <a:lumMod val="75000"/>
                  </a:schemeClr>
                </a:solidFill>
              </a:rPr>
              <a:t>Vickers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</a:rPr>
              <a:t>Vildebeest</a:t>
            </a:r>
            <a:br>
              <a:rPr lang="en-NZ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NZ" dirty="0">
                <a:solidFill>
                  <a:schemeClr val="accent1">
                    <a:lumMod val="75000"/>
                  </a:schemeClr>
                </a:solidFill>
              </a:rPr>
              <a:t>1933-42</a:t>
            </a:r>
            <a:br>
              <a:rPr lang="en-NZ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NZ" sz="4000" dirty="0">
                <a:solidFill>
                  <a:schemeClr val="accent1">
                    <a:lumMod val="75000"/>
                  </a:schemeClr>
                </a:solidFill>
              </a:rPr>
              <a:t>635hp</a:t>
            </a:r>
            <a:br>
              <a:rPr lang="en-NZ" sz="4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NZ" sz="4000" dirty="0">
                <a:solidFill>
                  <a:schemeClr val="accent1">
                    <a:lumMod val="75000"/>
                  </a:schemeClr>
                </a:solidFill>
              </a:rPr>
              <a:t>143mph</a:t>
            </a:r>
            <a:br>
              <a:rPr lang="en-NZ" sz="4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NZ" sz="4000" dirty="0">
                <a:solidFill>
                  <a:schemeClr val="accent1">
                    <a:lumMod val="75000"/>
                  </a:schemeClr>
                </a:solidFill>
              </a:rPr>
              <a:t>1000nm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5C339A-86CA-408E-9C4F-4C62258CB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90" y="365126"/>
            <a:ext cx="8542055" cy="6317028"/>
          </a:xfrm>
        </p:spPr>
      </p:pic>
    </p:spTree>
    <p:extLst>
      <p:ext uri="{BB962C8B-B14F-4D97-AF65-F5344CB8AC3E}">
        <p14:creationId xmlns:p14="http://schemas.microsoft.com/office/powerpoint/2010/main" val="22865719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9E734-FBA4-47E1-B50E-7C18D4080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509"/>
            <a:ext cx="10515600" cy="1762319"/>
          </a:xfrm>
        </p:spPr>
        <p:txBody>
          <a:bodyPr/>
          <a:lstStyle/>
          <a:p>
            <a:r>
              <a:rPr lang="en-NZ" b="1" dirty="0">
                <a:solidFill>
                  <a:schemeClr val="accent1"/>
                </a:solidFill>
              </a:rPr>
              <a:t>Deploying the fleet to Singapore </a:t>
            </a:r>
            <a:r>
              <a:rPr lang="en-NZ" sz="3600" dirty="0"/>
              <a:t>– the plan</a:t>
            </a:r>
            <a:br>
              <a:rPr lang="en-NZ" sz="3600" dirty="0"/>
            </a:br>
            <a:r>
              <a:rPr lang="en-NZ" sz="3600" dirty="0"/>
              <a:t>Port T: afloat support and mobile base defence organisation.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7EBFC2-D053-4FF7-B5A5-090368C24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96" y="1867828"/>
            <a:ext cx="10062408" cy="4884664"/>
          </a:xfrm>
        </p:spPr>
      </p:pic>
    </p:spTree>
    <p:extLst>
      <p:ext uri="{BB962C8B-B14F-4D97-AF65-F5344CB8AC3E}">
        <p14:creationId xmlns:p14="http://schemas.microsoft.com/office/powerpoint/2010/main" val="3450106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FFC40-0F14-4F20-A941-8F695FA10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"/>
            <a:ext cx="9737035" cy="1285460"/>
          </a:xfrm>
        </p:spPr>
        <p:txBody>
          <a:bodyPr/>
          <a:lstStyle/>
          <a:p>
            <a:r>
              <a:rPr lang="en-NZ" b="1" dirty="0">
                <a:solidFill>
                  <a:schemeClr val="accent1">
                    <a:lumMod val="75000"/>
                  </a:schemeClr>
                </a:solidFill>
              </a:rPr>
              <a:t>The British Empire after WWI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FC327E-3459-4E2B-A5A3-9D0D87AEC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385" y="1285461"/>
            <a:ext cx="12705386" cy="5572539"/>
          </a:xfrm>
        </p:spPr>
      </p:pic>
    </p:spTree>
    <p:extLst>
      <p:ext uri="{BB962C8B-B14F-4D97-AF65-F5344CB8AC3E}">
        <p14:creationId xmlns:p14="http://schemas.microsoft.com/office/powerpoint/2010/main" val="4018060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6CBB9-1A6F-4ACF-AF37-24DE1B139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>
                <a:solidFill>
                  <a:schemeClr val="accent1">
                    <a:lumMod val="75000"/>
                  </a:schemeClr>
                </a:solidFill>
              </a:rPr>
              <a:t>RN: afloat support – the fleet at Malta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FD14E1-D9F7-4106-80E6-761D41CEF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28" y="1322362"/>
            <a:ext cx="10232743" cy="5372191"/>
          </a:xfrm>
        </p:spPr>
      </p:pic>
    </p:spTree>
    <p:extLst>
      <p:ext uri="{BB962C8B-B14F-4D97-AF65-F5344CB8AC3E}">
        <p14:creationId xmlns:p14="http://schemas.microsoft.com/office/powerpoint/2010/main" val="39186144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9E659-1667-4831-816E-1730874F8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365125"/>
            <a:ext cx="3446585" cy="5107207"/>
          </a:xfrm>
        </p:spPr>
        <p:txBody>
          <a:bodyPr/>
          <a:lstStyle/>
          <a:p>
            <a:r>
              <a:rPr lang="en-NZ" dirty="0">
                <a:solidFill>
                  <a:schemeClr val="accent1">
                    <a:lumMod val="75000"/>
                  </a:schemeClr>
                </a:solidFill>
              </a:rPr>
              <a:t>HMS Repulse leads the fleet (1920s)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54656B-0054-40AB-8BF7-445181F17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41" y="204875"/>
            <a:ext cx="8046720" cy="6448250"/>
          </a:xfrm>
        </p:spPr>
      </p:pic>
    </p:spTree>
    <p:extLst>
      <p:ext uri="{BB962C8B-B14F-4D97-AF65-F5344CB8AC3E}">
        <p14:creationId xmlns:p14="http://schemas.microsoft.com/office/powerpoint/2010/main" val="42318003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FE145-79D6-4505-AA88-6D1CD7150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43"/>
            <a:ext cx="10515600" cy="1132449"/>
          </a:xfrm>
        </p:spPr>
        <p:txBody>
          <a:bodyPr/>
          <a:lstStyle/>
          <a:p>
            <a:pPr algn="ctr"/>
            <a:r>
              <a:rPr lang="en-NZ" b="1" dirty="0">
                <a:solidFill>
                  <a:schemeClr val="accent1">
                    <a:lumMod val="75000"/>
                  </a:schemeClr>
                </a:solidFill>
              </a:rPr>
              <a:t>The Far East Combined Bureau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9F657-1B36-4D51-825F-119ABFEFD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092"/>
            <a:ext cx="10515600" cy="5591908"/>
          </a:xfrm>
        </p:spPr>
        <p:txBody>
          <a:bodyPr/>
          <a:lstStyle/>
          <a:p>
            <a:r>
              <a:rPr lang="en-NZ" dirty="0"/>
              <a:t>British Tri-Service intelligence organisation</a:t>
            </a:r>
          </a:p>
          <a:p>
            <a:r>
              <a:rPr lang="en-NZ" dirty="0"/>
              <a:t>Set up </a:t>
            </a:r>
            <a:r>
              <a:rPr lang="en-NZ" b="1" dirty="0">
                <a:solidFill>
                  <a:schemeClr val="accent6"/>
                </a:solidFill>
              </a:rPr>
              <a:t>1936</a:t>
            </a:r>
            <a:r>
              <a:rPr lang="en-NZ" dirty="0">
                <a:solidFill>
                  <a:schemeClr val="accent6"/>
                </a:solidFill>
              </a:rPr>
              <a:t>: </a:t>
            </a:r>
            <a:r>
              <a:rPr lang="en-NZ" i="1" dirty="0"/>
              <a:t>Hong Kong then Singapore; evacuated to Ceylon</a:t>
            </a:r>
          </a:p>
          <a:p>
            <a:r>
              <a:rPr lang="en-NZ" dirty="0"/>
              <a:t>Led by the Navy</a:t>
            </a:r>
          </a:p>
          <a:p>
            <a:r>
              <a:rPr lang="en-NZ" dirty="0"/>
              <a:t>All-source intelligence:</a:t>
            </a:r>
          </a:p>
          <a:p>
            <a:pPr lvl="1"/>
            <a:r>
              <a:rPr lang="en-NZ" i="1" dirty="0" err="1"/>
              <a:t>Sigint</a:t>
            </a:r>
            <a:r>
              <a:rPr lang="en-NZ" i="1" dirty="0"/>
              <a:t> – traffic analysis</a:t>
            </a:r>
          </a:p>
          <a:p>
            <a:pPr lvl="1"/>
            <a:r>
              <a:rPr lang="en-NZ" i="1" dirty="0"/>
              <a:t>Direction finding</a:t>
            </a:r>
          </a:p>
          <a:p>
            <a:pPr lvl="1"/>
            <a:r>
              <a:rPr lang="en-NZ" i="1" dirty="0"/>
              <a:t>Code breaking</a:t>
            </a:r>
          </a:p>
          <a:p>
            <a:pPr lvl="1"/>
            <a:r>
              <a:rPr lang="en-NZ" i="1" dirty="0" err="1"/>
              <a:t>Humint</a:t>
            </a:r>
            <a:r>
              <a:rPr lang="en-NZ" i="1" dirty="0"/>
              <a:t> (via China)</a:t>
            </a:r>
          </a:p>
          <a:p>
            <a:pPr lvl="1"/>
            <a:r>
              <a:rPr lang="en-NZ" i="1" dirty="0"/>
              <a:t>Defence Attaches</a:t>
            </a:r>
          </a:p>
          <a:p>
            <a:r>
              <a:rPr lang="en-NZ" dirty="0"/>
              <a:t>After 1940,  links with the Dutch</a:t>
            </a:r>
          </a:p>
          <a:p>
            <a:r>
              <a:rPr lang="en-NZ" dirty="0"/>
              <a:t>Close links with US (Station Cast in Philippines)</a:t>
            </a:r>
          </a:p>
        </p:txBody>
      </p:sp>
    </p:spTree>
    <p:extLst>
      <p:ext uri="{BB962C8B-B14F-4D97-AF65-F5344CB8AC3E}">
        <p14:creationId xmlns:p14="http://schemas.microsoft.com/office/powerpoint/2010/main" val="17167269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B667C-C1D7-4676-8729-DEB6D177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610"/>
            <a:ext cx="10515600" cy="1111348"/>
          </a:xfrm>
        </p:spPr>
        <p:txBody>
          <a:bodyPr/>
          <a:lstStyle/>
          <a:p>
            <a:pPr algn="ctr"/>
            <a:r>
              <a:rPr lang="en-NZ" b="1" dirty="0">
                <a:solidFill>
                  <a:schemeClr val="accent1"/>
                </a:solidFill>
              </a:rPr>
              <a:t>Singapore’s coastal defences </a:t>
            </a:r>
            <a:r>
              <a:rPr lang="en-NZ" b="1" dirty="0">
                <a:solidFill>
                  <a:srgbClr val="00B050"/>
                </a:solidFill>
              </a:rPr>
              <a:t>1936</a:t>
            </a:r>
            <a:r>
              <a:rPr lang="en-NZ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B4F42-06E2-4B7E-8E0D-CC755DF05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1348"/>
            <a:ext cx="10515600" cy="5746652"/>
          </a:xfrm>
        </p:spPr>
        <p:txBody>
          <a:bodyPr>
            <a:normAutofit fontScale="92500" lnSpcReduction="20000"/>
          </a:bodyPr>
          <a:lstStyle/>
          <a:p>
            <a:r>
              <a:rPr lang="en-NZ" dirty="0"/>
              <a:t>West Fire command</a:t>
            </a:r>
          </a:p>
          <a:p>
            <a:r>
              <a:rPr lang="en-NZ" dirty="0"/>
              <a:t>2 x 15”, 3 x 9.2”,  10 x 6”</a:t>
            </a:r>
          </a:p>
          <a:p>
            <a:endParaRPr lang="en-NZ" sz="1400" dirty="0"/>
          </a:p>
          <a:p>
            <a:r>
              <a:rPr lang="en-NZ" dirty="0"/>
              <a:t>East Fire Command (Changi)</a:t>
            </a:r>
          </a:p>
          <a:p>
            <a:r>
              <a:rPr lang="en-NZ" dirty="0"/>
              <a:t>3 x 15”,  3 x 9.2”,  8 x 6”</a:t>
            </a:r>
          </a:p>
          <a:p>
            <a:endParaRPr lang="en-NZ" sz="1800" dirty="0"/>
          </a:p>
          <a:p>
            <a:r>
              <a:rPr lang="en-NZ" dirty="0"/>
              <a:t>16 fighting lights  (narrow beam search lights) </a:t>
            </a:r>
          </a:p>
          <a:p>
            <a:r>
              <a:rPr lang="en-NZ" dirty="0"/>
              <a:t>All operational by </a:t>
            </a:r>
            <a:r>
              <a:rPr lang="en-NZ" dirty="0">
                <a:solidFill>
                  <a:srgbClr val="00B050"/>
                </a:solidFill>
              </a:rPr>
              <a:t>1939</a:t>
            </a:r>
          </a:p>
          <a:p>
            <a:endParaRPr lang="en-NZ" dirty="0"/>
          </a:p>
          <a:p>
            <a:r>
              <a:rPr lang="en-NZ" dirty="0">
                <a:solidFill>
                  <a:srgbClr val="00B050"/>
                </a:solidFill>
              </a:rPr>
              <a:t>1937</a:t>
            </a:r>
            <a:r>
              <a:rPr lang="en-NZ" dirty="0"/>
              <a:t>:  Anti-MTB defences approved: 19 x twin 6pdr; </a:t>
            </a:r>
          </a:p>
          <a:p>
            <a:pPr marL="0" indent="0">
              <a:buNone/>
            </a:pPr>
            <a:r>
              <a:rPr lang="en-NZ" dirty="0"/>
              <a:t>	33 lights (some fighting, some fixed)</a:t>
            </a:r>
          </a:p>
          <a:p>
            <a:endParaRPr lang="en-NZ" dirty="0"/>
          </a:p>
          <a:p>
            <a:r>
              <a:rPr lang="en-NZ" dirty="0">
                <a:solidFill>
                  <a:srgbClr val="00B050"/>
                </a:solidFill>
              </a:rPr>
              <a:t>1937</a:t>
            </a:r>
            <a:r>
              <a:rPr lang="en-NZ" dirty="0"/>
              <a:t>  Admiralty extends time for fleet to reach Singapore as </a:t>
            </a:r>
            <a:r>
              <a:rPr lang="en-NZ" b="1" dirty="0"/>
              <a:t>90 days</a:t>
            </a:r>
          </a:p>
          <a:p>
            <a:r>
              <a:rPr lang="en-NZ" dirty="0">
                <a:solidFill>
                  <a:srgbClr val="00B050"/>
                </a:solidFill>
              </a:rPr>
              <a:t>1939</a:t>
            </a:r>
            <a:r>
              <a:rPr lang="en-NZ" dirty="0"/>
              <a:t>  Time for relief by the fleet now extended to </a:t>
            </a:r>
            <a:r>
              <a:rPr lang="en-NZ" b="1" dirty="0"/>
              <a:t>180 days</a:t>
            </a:r>
            <a:r>
              <a:rPr lang="en-NZ" dirty="0"/>
              <a:t>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709529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53193-F93A-443C-8558-B87B3A399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071425" cy="5852795"/>
          </a:xfrm>
        </p:spPr>
        <p:txBody>
          <a:bodyPr/>
          <a:lstStyle/>
          <a:p>
            <a:r>
              <a:rPr lang="en-NZ" dirty="0">
                <a:solidFill>
                  <a:schemeClr val="accent1">
                    <a:lumMod val="75000"/>
                  </a:schemeClr>
                </a:solidFill>
              </a:rPr>
              <a:t>Singapore: </a:t>
            </a:r>
            <a:br>
              <a:rPr lang="en-NZ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NZ" dirty="0">
                <a:solidFill>
                  <a:schemeClr val="accent1">
                    <a:lumMod val="75000"/>
                  </a:schemeClr>
                </a:solidFill>
              </a:rPr>
              <a:t>15” mounting at max elevation.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7E8E68-E0C1-42FA-B588-2812CC341D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335" y="135908"/>
            <a:ext cx="4824647" cy="6586184"/>
          </a:xfrm>
        </p:spPr>
      </p:pic>
    </p:spTree>
    <p:extLst>
      <p:ext uri="{BB962C8B-B14F-4D97-AF65-F5344CB8AC3E}">
        <p14:creationId xmlns:p14="http://schemas.microsoft.com/office/powerpoint/2010/main" val="4568610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CA41B-5E18-4B5A-AB4C-B1F8920C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47113"/>
            <a:ext cx="3699803" cy="4979964"/>
          </a:xfrm>
        </p:spPr>
        <p:txBody>
          <a:bodyPr/>
          <a:lstStyle/>
          <a:p>
            <a:r>
              <a:rPr lang="en-NZ" dirty="0">
                <a:solidFill>
                  <a:schemeClr val="accent1">
                    <a:lumMod val="75000"/>
                  </a:schemeClr>
                </a:solidFill>
              </a:rPr>
              <a:t>The Opening of the Dry Dock, 1938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33BCAA-AAC4-40F6-BC8E-437F512DA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799" y="460082"/>
            <a:ext cx="8392201" cy="6027127"/>
          </a:xfrm>
        </p:spPr>
      </p:pic>
    </p:spTree>
    <p:extLst>
      <p:ext uri="{BB962C8B-B14F-4D97-AF65-F5344CB8AC3E}">
        <p14:creationId xmlns:p14="http://schemas.microsoft.com/office/powerpoint/2010/main" val="24262523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00013-E929-4DFC-A435-F64DD6BC7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57" y="182880"/>
            <a:ext cx="11352628" cy="1280160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chemeClr val="accent1">
                    <a:lumMod val="75000"/>
                  </a:schemeClr>
                </a:solidFill>
              </a:rPr>
              <a:t>RMS Queen Mary in the Singapore Dry dock 1940</a:t>
            </a:r>
            <a:r>
              <a:rPr lang="en-NZ" dirty="0"/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DEE7D3-6706-4ED3-B108-19C341B79D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69" y="1111621"/>
            <a:ext cx="8765662" cy="5746379"/>
          </a:xfrm>
        </p:spPr>
      </p:pic>
    </p:spTree>
    <p:extLst>
      <p:ext uri="{BB962C8B-B14F-4D97-AF65-F5344CB8AC3E}">
        <p14:creationId xmlns:p14="http://schemas.microsoft.com/office/powerpoint/2010/main" val="12691410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709DB-48D8-4624-8399-EB754D21B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32" y="365125"/>
            <a:ext cx="3350188" cy="4825853"/>
          </a:xfrm>
        </p:spPr>
        <p:txBody>
          <a:bodyPr/>
          <a:lstStyle/>
          <a:p>
            <a:r>
              <a:rPr lang="en-NZ" dirty="0">
                <a:solidFill>
                  <a:schemeClr val="accent1">
                    <a:lumMod val="75000"/>
                  </a:schemeClr>
                </a:solidFill>
              </a:rPr>
              <a:t>The Naval Base, 1966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29DA34-BE10-44ED-9ECB-D3B913F21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21" y="267183"/>
            <a:ext cx="8442547" cy="6323633"/>
          </a:xfrm>
        </p:spPr>
      </p:pic>
    </p:spTree>
    <p:extLst>
      <p:ext uri="{BB962C8B-B14F-4D97-AF65-F5344CB8AC3E}">
        <p14:creationId xmlns:p14="http://schemas.microsoft.com/office/powerpoint/2010/main" val="11478492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193BB-3D9D-4F26-A442-873F04805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18206" cy="5036869"/>
          </a:xfrm>
        </p:spPr>
        <p:txBody>
          <a:bodyPr/>
          <a:lstStyle/>
          <a:p>
            <a:r>
              <a:rPr lang="en-NZ" dirty="0">
                <a:solidFill>
                  <a:schemeClr val="accent1">
                    <a:lumMod val="75000"/>
                  </a:schemeClr>
                </a:solidFill>
              </a:rPr>
              <a:t>The west and north walls of the Base, 1953</a:t>
            </a:r>
            <a:r>
              <a:rPr lang="en-NZ" dirty="0"/>
              <a:t>.</a:t>
            </a:r>
            <a:br>
              <a:rPr lang="en-NZ" dirty="0"/>
            </a:br>
            <a:r>
              <a:rPr lang="en-NZ" sz="3600" dirty="0"/>
              <a:t>(Note sunken floating dock)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B7E13D-356A-4E1F-B6EC-E5BE279187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277" y="137648"/>
            <a:ext cx="6717043" cy="6582703"/>
          </a:xfrm>
        </p:spPr>
      </p:pic>
    </p:spTree>
    <p:extLst>
      <p:ext uri="{BB962C8B-B14F-4D97-AF65-F5344CB8AC3E}">
        <p14:creationId xmlns:p14="http://schemas.microsoft.com/office/powerpoint/2010/main" val="26583090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BA111-FC4C-4804-9647-45B900927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5" y="365125"/>
            <a:ext cx="11887200" cy="1132371"/>
          </a:xfrm>
        </p:spPr>
        <p:txBody>
          <a:bodyPr/>
          <a:lstStyle/>
          <a:p>
            <a:pPr algn="ctr"/>
            <a:r>
              <a:rPr lang="en-NZ" b="1" dirty="0">
                <a:solidFill>
                  <a:schemeClr val="accent1">
                    <a:lumMod val="75000"/>
                  </a:schemeClr>
                </a:solidFill>
              </a:rPr>
              <a:t>Singapore: Anti-MTB and AA defences </a:t>
            </a:r>
            <a:r>
              <a:rPr lang="en-NZ" b="1" dirty="0">
                <a:solidFill>
                  <a:srgbClr val="00B050"/>
                </a:solidFill>
              </a:rPr>
              <a:t>1942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</a:rPr>
              <a:t> (actual)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747CA-A530-482A-B7EA-AE113120F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496"/>
            <a:ext cx="10515600" cy="4679467"/>
          </a:xfrm>
        </p:spPr>
        <p:txBody>
          <a:bodyPr/>
          <a:lstStyle/>
          <a:p>
            <a:r>
              <a:rPr lang="en-NZ" dirty="0"/>
              <a:t>East:  4 x twin 6pdr, 1 x 12 </a:t>
            </a:r>
            <a:r>
              <a:rPr lang="en-NZ" dirty="0" err="1"/>
              <a:t>pdr</a:t>
            </a:r>
            <a:r>
              <a:rPr lang="en-NZ" dirty="0"/>
              <a:t> (3”), 1 x 18pdr field gun</a:t>
            </a:r>
          </a:p>
          <a:p>
            <a:r>
              <a:rPr lang="en-NZ" dirty="0"/>
              <a:t>West: 6 x twin 6pdr, 1 x 12pdr (3”), </a:t>
            </a:r>
          </a:p>
          <a:p>
            <a:r>
              <a:rPr lang="en-NZ" dirty="0"/>
              <a:t>Plus controlled minefields laid in 1941</a:t>
            </a:r>
          </a:p>
          <a:p>
            <a:endParaRPr lang="en-NZ" dirty="0"/>
          </a:p>
          <a:p>
            <a:pPr marL="0" indent="0">
              <a:buNone/>
            </a:pPr>
            <a:r>
              <a:rPr lang="en-NZ" b="1" dirty="0">
                <a:solidFill>
                  <a:schemeClr val="tx2">
                    <a:lumMod val="75000"/>
                  </a:schemeClr>
                </a:solidFill>
              </a:rPr>
              <a:t>AA:   </a:t>
            </a:r>
          </a:p>
          <a:p>
            <a:r>
              <a:rPr lang="en-NZ" dirty="0"/>
              <a:t>2 x 4.5” heavy AA,  41 x 3.7” HAA,  20 x 3” AA</a:t>
            </a:r>
          </a:p>
          <a:p>
            <a:r>
              <a:rPr lang="en-NZ" dirty="0"/>
              <a:t>34 x </a:t>
            </a:r>
            <a:r>
              <a:rPr lang="en-NZ" dirty="0" err="1"/>
              <a:t>Bofors</a:t>
            </a:r>
            <a:r>
              <a:rPr lang="en-NZ" dirty="0"/>
              <a:t> 40mm LAA</a:t>
            </a:r>
          </a:p>
          <a:p>
            <a:r>
              <a:rPr lang="en-NZ" dirty="0"/>
              <a:t>4 x AA searchlight batteries.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1998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466DC-40AF-4160-812F-8B7FFEF6A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67617"/>
          </a:xfrm>
        </p:spPr>
        <p:txBody>
          <a:bodyPr/>
          <a:lstStyle/>
          <a:p>
            <a:pPr algn="ctr"/>
            <a:r>
              <a:rPr lang="en-NZ" b="1" dirty="0">
                <a:solidFill>
                  <a:schemeClr val="accent1">
                    <a:lumMod val="75000"/>
                  </a:schemeClr>
                </a:solidFill>
              </a:rPr>
              <a:t>Naval Lessons of the Great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75E7B-4BED-4133-B24E-72B74BB0E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618"/>
            <a:ext cx="10515600" cy="5690382"/>
          </a:xfrm>
        </p:spPr>
        <p:txBody>
          <a:bodyPr>
            <a:normAutofit/>
          </a:bodyPr>
          <a:lstStyle/>
          <a:p>
            <a:r>
              <a:rPr lang="en-NZ" sz="3200" dirty="0" err="1"/>
              <a:t>Mahanian</a:t>
            </a:r>
            <a:r>
              <a:rPr lang="en-NZ" sz="3200" dirty="0"/>
              <a:t> navies: The importance of </a:t>
            </a:r>
            <a:r>
              <a:rPr lang="en-NZ" sz="3200" b="1" dirty="0"/>
              <a:t>the main battle fleet</a:t>
            </a:r>
          </a:p>
          <a:p>
            <a:r>
              <a:rPr lang="en-NZ" sz="3200" b="1" dirty="0"/>
              <a:t>Submarines</a:t>
            </a:r>
            <a:r>
              <a:rPr lang="en-NZ" sz="3200" dirty="0"/>
              <a:t> – The advantage of Asdic (sonar)</a:t>
            </a:r>
          </a:p>
          <a:p>
            <a:r>
              <a:rPr lang="en-NZ" dirty="0"/>
              <a:t>To be controlled by international law</a:t>
            </a:r>
          </a:p>
          <a:p>
            <a:r>
              <a:rPr lang="en-NZ" sz="3200" dirty="0"/>
              <a:t>The importance of </a:t>
            </a:r>
            <a:r>
              <a:rPr lang="en-NZ" sz="3200" b="1" dirty="0"/>
              <a:t>cruisers </a:t>
            </a:r>
            <a:r>
              <a:rPr lang="en-NZ" dirty="0"/>
              <a:t>– for trade protection and scouting</a:t>
            </a:r>
          </a:p>
          <a:p>
            <a:r>
              <a:rPr lang="en-NZ" sz="3200" b="1" dirty="0"/>
              <a:t>Aircraft over the sea</a:t>
            </a:r>
            <a:r>
              <a:rPr lang="en-NZ" sz="3200" dirty="0"/>
              <a:t>: reconnaissance; defence of the fleet; torpedo attack  </a:t>
            </a:r>
            <a:r>
              <a:rPr lang="en-NZ" dirty="0"/>
              <a:t>(</a:t>
            </a:r>
            <a:r>
              <a:rPr lang="en-NZ" i="1" dirty="0"/>
              <a:t>overlooked…land-based long-range patrol in support of convoys</a:t>
            </a:r>
            <a:r>
              <a:rPr lang="en-NZ" dirty="0"/>
              <a:t>)</a:t>
            </a:r>
            <a:r>
              <a:rPr lang="en-NZ" b="1" dirty="0"/>
              <a:t> </a:t>
            </a:r>
          </a:p>
          <a:p>
            <a:r>
              <a:rPr lang="en-NZ" sz="3200" b="1" dirty="0"/>
              <a:t>Ships against the shore</a:t>
            </a:r>
            <a:r>
              <a:rPr lang="en-NZ" sz="3600" b="1" dirty="0"/>
              <a:t> </a:t>
            </a:r>
            <a:r>
              <a:rPr lang="en-NZ" sz="3600" dirty="0"/>
              <a:t>– </a:t>
            </a:r>
            <a:r>
              <a:rPr lang="en-NZ" dirty="0"/>
              <a:t>England-East Coast Raids 1914 &amp;1916; the Dardanelles March 1915; the Belgian Coast 1917 &amp; 18. </a:t>
            </a:r>
          </a:p>
          <a:p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15302594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7412E-3E63-4BE1-A2F2-5102EB87B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>
                <a:solidFill>
                  <a:srgbClr val="00B050"/>
                </a:solidFill>
              </a:rPr>
              <a:t>1937</a:t>
            </a:r>
            <a:r>
              <a:rPr lang="en-NZ" dirty="0"/>
              <a:t>:  End of the ‘battleship holiday’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17C73-A997-41AA-8171-D60BE7915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NZ" b="1" dirty="0"/>
              <a:t>Battleships </a:t>
            </a:r>
          </a:p>
          <a:p>
            <a:r>
              <a:rPr lang="en-NZ" dirty="0">
                <a:solidFill>
                  <a:schemeClr val="accent1">
                    <a:lumMod val="75000"/>
                  </a:schemeClr>
                </a:solidFill>
              </a:rPr>
              <a:t>RN:    1 Jan – July:  5 x KGVs laid down; 35,000 tons, 10 X 14” guns</a:t>
            </a:r>
          </a:p>
          <a:p>
            <a:r>
              <a:rPr lang="en-NZ" b="1" dirty="0">
                <a:solidFill>
                  <a:srgbClr val="00B0F0"/>
                </a:solidFill>
              </a:rPr>
              <a:t>USN: October:        1 x North Carolina-class: 35,000 tons, 9 x 16”</a:t>
            </a:r>
          </a:p>
          <a:p>
            <a:r>
              <a:rPr lang="en-NZ" dirty="0">
                <a:solidFill>
                  <a:srgbClr val="FF0000"/>
                </a:solidFill>
              </a:rPr>
              <a:t>IJN:    November:   1 x Yamato: 65,000 tons, 9 x 18”</a:t>
            </a:r>
          </a:p>
          <a:p>
            <a:pPr marL="0" indent="0">
              <a:buNone/>
            </a:pPr>
            <a:r>
              <a:rPr lang="en-NZ" b="1" dirty="0"/>
              <a:t>Carriers</a:t>
            </a:r>
          </a:p>
          <a:p>
            <a:r>
              <a:rPr lang="en-NZ" dirty="0">
                <a:solidFill>
                  <a:schemeClr val="accent1">
                    <a:lumMod val="75000"/>
                  </a:schemeClr>
                </a:solidFill>
              </a:rPr>
              <a:t>RN:    April – Nov: 4 x Illustrious-class; 23,000 tons, 36 a/c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i="1" dirty="0"/>
              <a:t>Note: carriers already building under Washington/London constraints </a:t>
            </a:r>
          </a:p>
          <a:p>
            <a:r>
              <a:rPr lang="en-NZ" dirty="0">
                <a:solidFill>
                  <a:schemeClr val="accent1">
                    <a:lumMod val="75000"/>
                  </a:schemeClr>
                </a:solidFill>
              </a:rPr>
              <a:t>RN:   1935:           Ark Royal;  22,000 tons, 54 aircraft                 </a:t>
            </a:r>
          </a:p>
          <a:p>
            <a:r>
              <a:rPr lang="en-NZ" b="1" dirty="0">
                <a:solidFill>
                  <a:srgbClr val="00B0F0"/>
                </a:solidFill>
              </a:rPr>
              <a:t>USN: 1934:           2 x Yorktown-class; 25,000 tons, 80 a/c (max)</a:t>
            </a:r>
          </a:p>
          <a:p>
            <a:r>
              <a:rPr lang="en-NZ" dirty="0">
                <a:solidFill>
                  <a:srgbClr val="FF0000"/>
                </a:solidFill>
              </a:rPr>
              <a:t>IJN:   1934 &amp; 36: </a:t>
            </a:r>
            <a:r>
              <a:rPr lang="en-NZ" dirty="0" err="1">
                <a:solidFill>
                  <a:srgbClr val="FF0000"/>
                </a:solidFill>
              </a:rPr>
              <a:t>Soryu</a:t>
            </a:r>
            <a:r>
              <a:rPr lang="en-NZ" dirty="0">
                <a:solidFill>
                  <a:srgbClr val="FF0000"/>
                </a:solidFill>
              </a:rPr>
              <a:t> &amp; </a:t>
            </a:r>
            <a:r>
              <a:rPr lang="en-NZ" dirty="0" err="1">
                <a:solidFill>
                  <a:srgbClr val="FF0000"/>
                </a:solidFill>
              </a:rPr>
              <a:t>Hiryu</a:t>
            </a:r>
            <a:r>
              <a:rPr lang="en-NZ" dirty="0">
                <a:solidFill>
                  <a:srgbClr val="FF0000"/>
                </a:solidFill>
              </a:rPr>
              <a:t>; 19,000 tons, 63 a/c</a:t>
            </a:r>
          </a:p>
        </p:txBody>
      </p:sp>
    </p:spTree>
    <p:extLst>
      <p:ext uri="{BB962C8B-B14F-4D97-AF65-F5344CB8AC3E}">
        <p14:creationId xmlns:p14="http://schemas.microsoft.com/office/powerpoint/2010/main" val="22988467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363A9-174F-4809-AE9B-B3CD7CE00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/>
              <a:t>War!  </a:t>
            </a:r>
            <a:r>
              <a:rPr lang="en-NZ" b="1" dirty="0">
                <a:solidFill>
                  <a:schemeClr val="accent6"/>
                </a:solidFill>
              </a:rPr>
              <a:t>1939 - 1941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99E21-F618-43B2-AB6C-140684813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3758"/>
            <a:ext cx="10515600" cy="5022572"/>
          </a:xfrm>
        </p:spPr>
        <p:txBody>
          <a:bodyPr>
            <a:normAutofit/>
          </a:bodyPr>
          <a:lstStyle/>
          <a:p>
            <a:r>
              <a:rPr lang="en-NZ" sz="3200" dirty="0">
                <a:solidFill>
                  <a:schemeClr val="accent6"/>
                </a:solidFill>
              </a:rPr>
              <a:t>Sept 1939</a:t>
            </a:r>
            <a:r>
              <a:rPr lang="en-NZ" sz="3200" dirty="0"/>
              <a:t>: Germany invades Poland; Britain &amp; France declare war</a:t>
            </a:r>
          </a:p>
          <a:p>
            <a:r>
              <a:rPr lang="en-NZ" sz="3200" dirty="0">
                <a:solidFill>
                  <a:schemeClr val="accent6"/>
                </a:solidFill>
              </a:rPr>
              <a:t>June 1940</a:t>
            </a:r>
            <a:r>
              <a:rPr lang="en-NZ" sz="3200" dirty="0"/>
              <a:t>:  Italy joins Germany; France capitulates</a:t>
            </a:r>
          </a:p>
          <a:p>
            <a:r>
              <a:rPr lang="en-NZ" sz="3200" dirty="0">
                <a:solidFill>
                  <a:schemeClr val="accent6"/>
                </a:solidFill>
              </a:rPr>
              <a:t>June 1941</a:t>
            </a:r>
            <a:r>
              <a:rPr lang="en-NZ" sz="3200" dirty="0"/>
              <a:t>:  Germany invades USSR ( Op Barbarossa)</a:t>
            </a:r>
          </a:p>
          <a:p>
            <a:r>
              <a:rPr lang="en-NZ" sz="3200" dirty="0">
                <a:solidFill>
                  <a:schemeClr val="accent6"/>
                </a:solidFill>
              </a:rPr>
              <a:t>August 1941:  </a:t>
            </a:r>
            <a:r>
              <a:rPr lang="en-NZ" sz="3200" dirty="0"/>
              <a:t>Russian Convoys start </a:t>
            </a:r>
          </a:p>
          <a:p>
            <a:pPr marL="2286000" lvl="5" indent="0">
              <a:buNone/>
            </a:pPr>
            <a:r>
              <a:rPr lang="en-NZ" sz="3000" dirty="0"/>
              <a:t>    (&amp; Persian Gulf route prepared)</a:t>
            </a:r>
          </a:p>
          <a:p>
            <a:endParaRPr lang="en-NZ" dirty="0"/>
          </a:p>
          <a:p>
            <a:r>
              <a:rPr lang="en-NZ" sz="3200" dirty="0">
                <a:solidFill>
                  <a:schemeClr val="accent6"/>
                </a:solidFill>
              </a:rPr>
              <a:t>Nov 1941:</a:t>
            </a:r>
            <a:r>
              <a:rPr lang="en-NZ" sz="3200" dirty="0"/>
              <a:t>      Japanese forces deploy for war.</a:t>
            </a:r>
          </a:p>
          <a:p>
            <a:r>
              <a:rPr lang="en-NZ" sz="3200" dirty="0">
                <a:solidFill>
                  <a:schemeClr val="accent6"/>
                </a:solidFill>
              </a:rPr>
              <a:t>8 December</a:t>
            </a:r>
            <a:r>
              <a:rPr lang="en-NZ" sz="3200" dirty="0"/>
              <a:t>: Pacific war begins.  </a:t>
            </a:r>
            <a:r>
              <a:rPr lang="en-NZ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304412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B94C9-3381-40D7-B137-3EB87C7C2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253218"/>
            <a:ext cx="4744737" cy="6274191"/>
          </a:xfrm>
        </p:spPr>
        <p:txBody>
          <a:bodyPr>
            <a:normAutofit fontScale="90000"/>
          </a:bodyPr>
          <a:lstStyle/>
          <a:p>
            <a:r>
              <a:rPr lang="en-NZ" b="1" dirty="0">
                <a:solidFill>
                  <a:srgbClr val="00B050"/>
                </a:solidFill>
              </a:rPr>
              <a:t>August 1940</a:t>
            </a:r>
            <a:r>
              <a:rPr lang="en-NZ" b="1" dirty="0"/>
              <a:t>: </a:t>
            </a:r>
            <a:br>
              <a:rPr lang="en-NZ" dirty="0"/>
            </a:br>
            <a:r>
              <a:rPr lang="en-NZ" sz="3600" dirty="0">
                <a:solidFill>
                  <a:schemeClr val="accent1"/>
                </a:solidFill>
              </a:rPr>
              <a:t>Britain recognises:</a:t>
            </a:r>
            <a:br>
              <a:rPr lang="en-NZ" sz="3600" dirty="0">
                <a:solidFill>
                  <a:schemeClr val="accent1"/>
                </a:solidFill>
              </a:rPr>
            </a:br>
            <a:r>
              <a:rPr lang="en-NZ" sz="3600" dirty="0">
                <a:solidFill>
                  <a:schemeClr val="accent1"/>
                </a:solidFill>
              </a:rPr>
              <a:t>Defence of all Malaya</a:t>
            </a:r>
            <a:br>
              <a:rPr lang="en-NZ" sz="3600" dirty="0">
                <a:solidFill>
                  <a:schemeClr val="accent1"/>
                </a:solidFill>
              </a:rPr>
            </a:br>
            <a:r>
              <a:rPr lang="en-NZ" sz="3600" dirty="0">
                <a:solidFill>
                  <a:schemeClr val="accent1"/>
                </a:solidFill>
              </a:rPr>
              <a:t>Dependent on air power</a:t>
            </a:r>
            <a:br>
              <a:rPr lang="en-NZ" sz="3600" dirty="0"/>
            </a:br>
            <a:br>
              <a:rPr lang="en-NZ" sz="3600" dirty="0"/>
            </a:br>
            <a:r>
              <a:rPr lang="en-NZ" sz="3600" b="1" dirty="0">
                <a:solidFill>
                  <a:schemeClr val="accent1">
                    <a:lumMod val="75000"/>
                  </a:schemeClr>
                </a:solidFill>
              </a:rPr>
              <a:t>The RN’s plan…</a:t>
            </a:r>
            <a:br>
              <a:rPr lang="en-NZ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NZ" sz="3100" dirty="0">
                <a:solidFill>
                  <a:schemeClr val="accent1">
                    <a:lumMod val="75000"/>
                  </a:schemeClr>
                </a:solidFill>
              </a:rPr>
              <a:t>HMS Hood plus</a:t>
            </a:r>
            <a:br>
              <a:rPr lang="en-NZ" sz="31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NZ" sz="3100" dirty="0">
                <a:solidFill>
                  <a:schemeClr val="accent1">
                    <a:lumMod val="75000"/>
                  </a:schemeClr>
                </a:solidFill>
              </a:rPr>
              <a:t>2 x R-class battleships</a:t>
            </a:r>
            <a:br>
              <a:rPr lang="en-NZ" sz="31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NZ" sz="3100" dirty="0">
                <a:solidFill>
                  <a:schemeClr val="accent1">
                    <a:lumMod val="75000"/>
                  </a:schemeClr>
                </a:solidFill>
              </a:rPr>
              <a:t>3 x County-class </a:t>
            </a:r>
            <a:br>
              <a:rPr lang="en-NZ" sz="31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NZ" sz="3100" dirty="0">
                <a:solidFill>
                  <a:schemeClr val="accent1">
                    <a:lumMod val="75000"/>
                  </a:schemeClr>
                </a:solidFill>
              </a:rPr>
              <a:t>heavy cruisers</a:t>
            </a:r>
            <a:br>
              <a:rPr lang="en-NZ" sz="31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NZ" sz="3100" dirty="0">
                <a:solidFill>
                  <a:schemeClr val="accent1">
                    <a:lumMod val="75000"/>
                  </a:schemeClr>
                </a:solidFill>
              </a:rPr>
              <a:t>12 x destroyers</a:t>
            </a:r>
            <a:br>
              <a:rPr lang="en-NZ" sz="31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NZ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NZ" sz="3200" dirty="0">
                <a:solidFill>
                  <a:schemeClr val="accent1">
                    <a:lumMod val="75000"/>
                  </a:schemeClr>
                </a:solidFill>
              </a:rPr>
              <a:t>Resolution and Formidable, 1942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3A32D0-AA35-4270-BEF2-8D9EF2C74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736" y="636563"/>
            <a:ext cx="7287091" cy="5584873"/>
          </a:xfrm>
        </p:spPr>
      </p:pic>
    </p:spTree>
    <p:extLst>
      <p:ext uri="{BB962C8B-B14F-4D97-AF65-F5344CB8AC3E}">
        <p14:creationId xmlns:p14="http://schemas.microsoft.com/office/powerpoint/2010/main" val="5734005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3B419-549E-4410-A29F-0B88BBD64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3" y="0"/>
            <a:ext cx="11451101" cy="1111348"/>
          </a:xfrm>
        </p:spPr>
        <p:txBody>
          <a:bodyPr>
            <a:normAutofit/>
          </a:bodyPr>
          <a:lstStyle/>
          <a:p>
            <a:pPr algn="ctr"/>
            <a:r>
              <a:rPr lang="en-NZ" b="1" dirty="0">
                <a:solidFill>
                  <a:schemeClr val="accent6"/>
                </a:solidFill>
              </a:rPr>
              <a:t>August 1941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</a:rPr>
              <a:t>: The Admiralty’s plan for early 1942…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F541B-CC65-4F27-B673-FC7D02E46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4738"/>
            <a:ext cx="10515600" cy="5873262"/>
          </a:xfrm>
        </p:spPr>
        <p:txBody>
          <a:bodyPr>
            <a:normAutofit fontScale="70000" lnSpcReduction="20000"/>
          </a:bodyPr>
          <a:lstStyle/>
          <a:p>
            <a:r>
              <a:rPr lang="en-NZ" sz="4000" dirty="0">
                <a:solidFill>
                  <a:schemeClr val="accent1">
                    <a:lumMod val="75000"/>
                  </a:schemeClr>
                </a:solidFill>
              </a:rPr>
              <a:t>Trincomalee:</a:t>
            </a:r>
            <a:r>
              <a:rPr lang="en-NZ" sz="4000" dirty="0"/>
              <a:t>   	2 x Nelsons &amp; Renown</a:t>
            </a:r>
          </a:p>
          <a:p>
            <a:pPr marL="0" indent="0">
              <a:buNone/>
            </a:pPr>
            <a:r>
              <a:rPr lang="en-NZ" sz="4000" dirty="0"/>
              <a:t>		      	3 carriers: Hermes,* Indomitable plus Ark Royal* </a:t>
            </a:r>
          </a:p>
          <a:p>
            <a:pPr marL="0" indent="0">
              <a:buNone/>
            </a:pPr>
            <a:r>
              <a:rPr lang="en-NZ" sz="4000" dirty="0"/>
              <a:t>		       	(after refit)</a:t>
            </a:r>
          </a:p>
          <a:p>
            <a:r>
              <a:rPr lang="en-NZ" sz="4000" dirty="0">
                <a:solidFill>
                  <a:schemeClr val="accent1">
                    <a:lumMod val="75000"/>
                  </a:schemeClr>
                </a:solidFill>
              </a:rPr>
              <a:t>Indian </a:t>
            </a:r>
            <a:r>
              <a:rPr lang="en-NZ" sz="4000" dirty="0">
                <a:solidFill>
                  <a:schemeClr val="accent1"/>
                </a:solidFill>
              </a:rPr>
              <a:t>Ocean Troop Convoys</a:t>
            </a:r>
            <a:r>
              <a:rPr lang="en-NZ" sz="4000" dirty="0"/>
              <a:t>:  4 x R-class battleships</a:t>
            </a:r>
          </a:p>
          <a:p>
            <a:pPr marL="1828800" lvl="4" indent="0">
              <a:buNone/>
            </a:pPr>
            <a:r>
              <a:rPr lang="en-NZ" sz="4000" i="1" dirty="0"/>
              <a:t>                                  To defeat raids by Japanese cruisers</a:t>
            </a:r>
          </a:p>
          <a:p>
            <a:r>
              <a:rPr lang="en-NZ" sz="4000" dirty="0">
                <a:solidFill>
                  <a:schemeClr val="accent1">
                    <a:lumMod val="75000"/>
                  </a:schemeClr>
                </a:solidFill>
              </a:rPr>
              <a:t>Ceylon: </a:t>
            </a:r>
            <a:r>
              <a:rPr lang="en-NZ" sz="4000" dirty="0"/>
              <a:t>                 Repulse* to arrive as convoy escort, </a:t>
            </a:r>
            <a:r>
              <a:rPr lang="en-NZ" sz="4000" dirty="0">
                <a:solidFill>
                  <a:srgbClr val="00B050"/>
                </a:solidFill>
              </a:rPr>
              <a:t>Oct 41</a:t>
            </a:r>
          </a:p>
          <a:p>
            <a:pPr marL="0" indent="0">
              <a:buNone/>
            </a:pPr>
            <a:endParaRPr lang="en-NZ" sz="4000" dirty="0"/>
          </a:p>
          <a:p>
            <a:pPr marL="0" indent="0">
              <a:buNone/>
            </a:pPr>
            <a:endParaRPr lang="en-NZ" sz="4000" dirty="0"/>
          </a:p>
          <a:p>
            <a:r>
              <a:rPr lang="en-NZ" sz="4000" dirty="0">
                <a:solidFill>
                  <a:schemeClr val="accent1">
                    <a:lumMod val="75000"/>
                  </a:schemeClr>
                </a:solidFill>
              </a:rPr>
              <a:t>Eastern Mediterranean:       </a:t>
            </a:r>
            <a:r>
              <a:rPr lang="en-NZ" sz="4000" dirty="0"/>
              <a:t>4 x QE-class battleships (3*)</a:t>
            </a:r>
          </a:p>
          <a:p>
            <a:pPr marL="0" indent="0">
              <a:buNone/>
            </a:pPr>
            <a:r>
              <a:rPr lang="en-NZ" sz="4000" dirty="0"/>
              <a:t>				       plus 2 x armoured carriers </a:t>
            </a:r>
          </a:p>
          <a:p>
            <a:r>
              <a:rPr lang="en-NZ" sz="4000" dirty="0">
                <a:solidFill>
                  <a:schemeClr val="accent1">
                    <a:lumMod val="75000"/>
                  </a:schemeClr>
                </a:solidFill>
              </a:rPr>
              <a:t>Home Fleet &amp; Force H</a:t>
            </a:r>
            <a:r>
              <a:rPr lang="en-NZ" sz="4000" dirty="0"/>
              <a:t>:         3 x KGV-class battleships (1*) </a:t>
            </a:r>
          </a:p>
          <a:p>
            <a:pPr marL="0" indent="0">
              <a:buNone/>
            </a:pPr>
            <a:r>
              <a:rPr lang="en-NZ" sz="4000" dirty="0"/>
              <a:t>			                   plus 1 x QE-class (HMS Malaya) </a:t>
            </a:r>
          </a:p>
          <a:p>
            <a:pPr marL="0" indent="0">
              <a:buNone/>
            </a:pPr>
            <a:r>
              <a:rPr lang="en-NZ" sz="4000" dirty="0"/>
              <a:t>			                   &amp; 2 x carriers (Victorious and Furious)</a:t>
            </a:r>
          </a:p>
          <a:p>
            <a:pPr marL="0" indent="0">
              <a:buNone/>
            </a:pPr>
            <a:r>
              <a:rPr lang="en-NZ" dirty="0"/>
              <a:t>* </a:t>
            </a:r>
            <a:r>
              <a:rPr lang="en-NZ" i="1" dirty="0"/>
              <a:t>Ships sunk between Nov 41 and April 42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732006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7115C-D1BE-442A-9683-5360D516F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733"/>
            <a:ext cx="10515600" cy="1201563"/>
          </a:xfrm>
        </p:spPr>
        <p:txBody>
          <a:bodyPr/>
          <a:lstStyle/>
          <a:p>
            <a:pPr algn="ctr"/>
            <a:r>
              <a:rPr lang="en-NZ" dirty="0">
                <a:solidFill>
                  <a:schemeClr val="accent1">
                    <a:lumMod val="75000"/>
                  </a:schemeClr>
                </a:solidFill>
              </a:rPr>
              <a:t>HMS Repulse, October 1941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B6DB1D-6E7C-45DE-B933-10FBA250E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03" y="1308296"/>
            <a:ext cx="10074393" cy="5442971"/>
          </a:xfrm>
        </p:spPr>
      </p:pic>
    </p:spTree>
    <p:extLst>
      <p:ext uri="{BB962C8B-B14F-4D97-AF65-F5344CB8AC3E}">
        <p14:creationId xmlns:p14="http://schemas.microsoft.com/office/powerpoint/2010/main" val="31894981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01DCE-22A2-4C1D-933C-4F2A98B9F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>
                <a:solidFill>
                  <a:srgbClr val="00B050"/>
                </a:solidFill>
              </a:rPr>
              <a:t>November 1941</a:t>
            </a:r>
            <a:r>
              <a:rPr lang="en-NZ" dirty="0">
                <a:solidFill>
                  <a:srgbClr val="FF0000"/>
                </a:solidFill>
              </a:rPr>
              <a:t>: IJN Southern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B06F5-76A3-4E7B-B386-14067A58D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4566"/>
            <a:ext cx="10515600" cy="4812397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China Sea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x battleships  Kongo &amp; Haruna</a:t>
            </a:r>
            <a:endParaRPr lang="en-NZ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 x heavy cruisers</a:t>
            </a:r>
            <a:endParaRPr lang="en-NZ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x light cruiser</a:t>
            </a:r>
            <a:endParaRPr lang="en-NZ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N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x destroyers</a:t>
            </a:r>
          </a:p>
          <a:p>
            <a:endParaRPr lang="en-NZ" sz="1800" b="1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NZ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Saigon:</a:t>
            </a:r>
          </a:p>
          <a:p>
            <a:r>
              <a:rPr lang="en-NZ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Genzan</a:t>
            </a:r>
            <a:r>
              <a:rPr lang="en-NZ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Air Group      33 Nell torpedo bombers (+ 25 Zero fighters)</a:t>
            </a:r>
          </a:p>
          <a:p>
            <a:r>
              <a:rPr lang="en-NZ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Kanoya</a:t>
            </a:r>
            <a:r>
              <a:rPr lang="en-NZ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Air Group      26 G4M Betty torpedo bombers</a:t>
            </a:r>
          </a:p>
          <a:p>
            <a:r>
              <a:rPr lang="en-NZ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Mihoro</a:t>
            </a:r>
            <a:r>
              <a:rPr lang="en-NZ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Air </a:t>
            </a:r>
            <a:r>
              <a:rPr lang="en-NZ" sz="2400" dirty="0">
                <a:solidFill>
                  <a:srgbClr val="202122"/>
                </a:solidFill>
                <a:latin typeface="Arial" panose="020B0604020202020204" pitchFamily="34" charset="0"/>
              </a:rPr>
              <a:t>Group       30 G3M Nell high-level bombers</a:t>
            </a:r>
          </a:p>
          <a:p>
            <a:endParaRPr lang="en-NZ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AA3FC96-AD8E-43E7-B3DF-9324E36EF89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1223889" y="-338553"/>
            <a:ext cx="1223889" cy="3693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1616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90872-3626-42D7-98BA-B8AEF632F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27"/>
            <a:ext cx="10515600" cy="1099930"/>
          </a:xfrm>
        </p:spPr>
        <p:txBody>
          <a:bodyPr/>
          <a:lstStyle/>
          <a:p>
            <a:pPr algn="ctr"/>
            <a:r>
              <a:rPr lang="en-NZ" b="1" dirty="0">
                <a:solidFill>
                  <a:schemeClr val="accent1">
                    <a:lumMod val="75000"/>
                  </a:schemeClr>
                </a:solidFill>
              </a:rPr>
              <a:t>HMS Prince of Wales, 1941</a:t>
            </a:r>
            <a:endParaRPr lang="en-NZ" sz="36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82C235-0222-4E3B-AF6E-5C734F90E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693" y="963364"/>
            <a:ext cx="8620613" cy="5894636"/>
          </a:xfrm>
        </p:spPr>
      </p:pic>
    </p:spTree>
    <p:extLst>
      <p:ext uri="{BB962C8B-B14F-4D97-AF65-F5344CB8AC3E}">
        <p14:creationId xmlns:p14="http://schemas.microsoft.com/office/powerpoint/2010/main" val="4304169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B60EE-47C0-4BEC-8DFD-E2DCE8A51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3765452" cy="5894998"/>
          </a:xfrm>
        </p:spPr>
        <p:txBody>
          <a:bodyPr/>
          <a:lstStyle/>
          <a:p>
            <a:r>
              <a:rPr lang="en-NZ" b="1" dirty="0">
                <a:solidFill>
                  <a:schemeClr val="accent1">
                    <a:lumMod val="75000"/>
                  </a:schemeClr>
                </a:solidFill>
              </a:rPr>
              <a:t>HMS Repulse </a:t>
            </a:r>
            <a:r>
              <a:rPr lang="en-NZ" dirty="0">
                <a:solidFill>
                  <a:schemeClr val="accent1">
                    <a:lumMod val="75000"/>
                  </a:schemeClr>
                </a:solidFill>
              </a:rPr>
              <a:t>departing Singapore </a:t>
            </a:r>
            <a:br>
              <a:rPr lang="en-NZ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NZ" dirty="0">
                <a:solidFill>
                  <a:schemeClr val="accent1">
                    <a:lumMod val="75000"/>
                  </a:schemeClr>
                </a:solidFill>
              </a:rPr>
              <a:t>8 December 1941.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2744FB-F7EB-466B-A516-E801E3704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452" y="373094"/>
            <a:ext cx="8426548" cy="6119781"/>
          </a:xfrm>
        </p:spPr>
      </p:pic>
    </p:spTree>
    <p:extLst>
      <p:ext uri="{BB962C8B-B14F-4D97-AF65-F5344CB8AC3E}">
        <p14:creationId xmlns:p14="http://schemas.microsoft.com/office/powerpoint/2010/main" val="2415576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A40AB-6959-43FB-BC05-5DCD2233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>
                <a:solidFill>
                  <a:srgbClr val="00B050"/>
                </a:solidFill>
              </a:rPr>
              <a:t>15 February 1942</a:t>
            </a:r>
            <a:r>
              <a:rPr lang="en-NZ" dirty="0"/>
              <a:t>: </a:t>
            </a:r>
            <a:r>
              <a:rPr lang="en-NZ" dirty="0">
                <a:solidFill>
                  <a:schemeClr val="accent1">
                    <a:lumMod val="75000"/>
                  </a:schemeClr>
                </a:solidFill>
              </a:rPr>
              <a:t>the British Surrender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C87678-46C1-4DCE-A110-E6728244A7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604" y="1825625"/>
            <a:ext cx="7022792" cy="4836948"/>
          </a:xfrm>
        </p:spPr>
      </p:pic>
    </p:spTree>
    <p:extLst>
      <p:ext uri="{BB962C8B-B14F-4D97-AF65-F5344CB8AC3E}">
        <p14:creationId xmlns:p14="http://schemas.microsoft.com/office/powerpoint/2010/main" val="22826035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4BFA0-CE11-472C-B952-F1A903535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3573194" cy="4544500"/>
          </a:xfrm>
        </p:spPr>
        <p:txBody>
          <a:bodyPr/>
          <a:lstStyle/>
          <a:p>
            <a:r>
              <a:rPr lang="en-NZ" dirty="0">
                <a:solidFill>
                  <a:srgbClr val="00B050"/>
                </a:solidFill>
              </a:rPr>
              <a:t>1942:</a:t>
            </a:r>
            <a:r>
              <a:rPr lang="en-NZ" dirty="0"/>
              <a:t> </a:t>
            </a:r>
            <a:r>
              <a:rPr lang="en-NZ" dirty="0">
                <a:solidFill>
                  <a:srgbClr val="FF0000"/>
                </a:solidFill>
              </a:rPr>
              <a:t>the extent of Japan’s conquests</a:t>
            </a:r>
            <a:r>
              <a:rPr lang="en-NZ" dirty="0"/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4EFC44-6053-4A81-95C8-85C1C1A600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299" y="-19510"/>
            <a:ext cx="8519701" cy="6877509"/>
          </a:xfrm>
        </p:spPr>
      </p:pic>
    </p:spTree>
    <p:extLst>
      <p:ext uri="{BB962C8B-B14F-4D97-AF65-F5344CB8AC3E}">
        <p14:creationId xmlns:p14="http://schemas.microsoft.com/office/powerpoint/2010/main" val="1107009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98803-179A-44E6-ADB1-B3CF9672B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5042"/>
            <a:ext cx="4135665" cy="6031189"/>
          </a:xfrm>
        </p:spPr>
        <p:txBody>
          <a:bodyPr>
            <a:normAutofit fontScale="90000"/>
          </a:bodyPr>
          <a:lstStyle/>
          <a:p>
            <a:br>
              <a:rPr lang="en-NZ" dirty="0"/>
            </a:br>
            <a:r>
              <a:rPr lang="en-NZ" b="1" dirty="0" err="1">
                <a:solidFill>
                  <a:schemeClr val="accent1">
                    <a:lumMod val="75000"/>
                  </a:schemeClr>
                </a:solidFill>
              </a:rPr>
              <a:t>Mahanian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</a:rPr>
              <a:t> navies</a:t>
            </a:r>
            <a:r>
              <a:rPr lang="en-NZ" dirty="0"/>
              <a:t>:</a:t>
            </a:r>
            <a:br>
              <a:rPr lang="en-NZ" dirty="0"/>
            </a:br>
            <a:r>
              <a:rPr lang="en-NZ" dirty="0"/>
              <a:t>the importance of the main battle fleet.</a:t>
            </a:r>
            <a:br>
              <a:rPr lang="en-NZ" dirty="0"/>
            </a:br>
            <a:br>
              <a:rPr lang="en-NZ" dirty="0"/>
            </a:br>
            <a:r>
              <a:rPr lang="en-NZ" sz="4000" dirty="0">
                <a:solidFill>
                  <a:srgbClr val="00B0F0"/>
                </a:solidFill>
              </a:rPr>
              <a:t>USS Mississippi</a:t>
            </a:r>
            <a:br>
              <a:rPr lang="en-NZ" sz="4000" dirty="0">
                <a:solidFill>
                  <a:srgbClr val="00B0F0"/>
                </a:solidFill>
              </a:rPr>
            </a:br>
            <a:r>
              <a:rPr lang="en-NZ" sz="4000" dirty="0">
                <a:solidFill>
                  <a:srgbClr val="00B0F0"/>
                </a:solidFill>
              </a:rPr>
              <a:t>12 x 14” guns</a:t>
            </a:r>
            <a:br>
              <a:rPr lang="en-NZ" sz="4000" dirty="0">
                <a:solidFill>
                  <a:srgbClr val="00B0F0"/>
                </a:solidFill>
              </a:rPr>
            </a:br>
            <a:r>
              <a:rPr lang="en-NZ" sz="4000" dirty="0">
                <a:solidFill>
                  <a:srgbClr val="00B0F0"/>
                </a:solidFill>
              </a:rPr>
              <a:t>(completed 1917)</a:t>
            </a:r>
            <a:br>
              <a:rPr lang="en-NZ" sz="4000" dirty="0">
                <a:solidFill>
                  <a:srgbClr val="00B0F0"/>
                </a:solidFill>
              </a:rPr>
            </a:br>
            <a:br>
              <a:rPr lang="en-NZ" sz="4000" dirty="0"/>
            </a:br>
            <a:endParaRPr lang="en-NZ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9D8640-4908-4985-9403-26422B4F2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665" y="413405"/>
            <a:ext cx="7638445" cy="6031189"/>
          </a:xfrm>
        </p:spPr>
      </p:pic>
    </p:spTree>
    <p:extLst>
      <p:ext uri="{BB962C8B-B14F-4D97-AF65-F5344CB8AC3E}">
        <p14:creationId xmlns:p14="http://schemas.microsoft.com/office/powerpoint/2010/main" val="949521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1C9E7-A28E-4A81-ACAA-7D08AF413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654"/>
            <a:ext cx="10515600" cy="1000538"/>
          </a:xfrm>
        </p:spPr>
        <p:txBody>
          <a:bodyPr/>
          <a:lstStyle/>
          <a:p>
            <a:r>
              <a:rPr lang="en-NZ" b="1" dirty="0">
                <a:solidFill>
                  <a:srgbClr val="0070C0"/>
                </a:solidFill>
              </a:rPr>
              <a:t>The Jellicoe Mission, 1919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2CC87-5A58-4935-BDF0-810F66E5F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3426"/>
            <a:ext cx="10515600" cy="5618921"/>
          </a:xfrm>
        </p:spPr>
        <p:txBody>
          <a:bodyPr>
            <a:normAutofit/>
          </a:bodyPr>
          <a:lstStyle/>
          <a:p>
            <a:r>
              <a:rPr lang="en-NZ" dirty="0"/>
              <a:t>Defence advice to </a:t>
            </a:r>
            <a:r>
              <a:rPr lang="en-NZ" b="1" dirty="0"/>
              <a:t>India, Malay States, Australia, New Zealand and Canada</a:t>
            </a:r>
            <a:r>
              <a:rPr lang="en-NZ" dirty="0"/>
              <a:t>:  voluminous reports! </a:t>
            </a:r>
          </a:p>
          <a:p>
            <a:r>
              <a:rPr lang="en-NZ" dirty="0"/>
              <a:t>Identified </a:t>
            </a:r>
            <a:r>
              <a:rPr lang="en-NZ" b="1" dirty="0"/>
              <a:t>Japan</a:t>
            </a:r>
            <a:r>
              <a:rPr lang="en-NZ" dirty="0"/>
              <a:t> as the only likely opponent – at that time</a:t>
            </a:r>
          </a:p>
          <a:p>
            <a:r>
              <a:rPr lang="en-NZ" dirty="0"/>
              <a:t>Proposed an </a:t>
            </a:r>
            <a:r>
              <a:rPr lang="en-NZ" b="1" dirty="0"/>
              <a:t>Imperial Pacific Fleet </a:t>
            </a:r>
            <a:r>
              <a:rPr lang="en-NZ" dirty="0"/>
              <a:t>centred on 8 battleships and 6 battlecruisers</a:t>
            </a:r>
          </a:p>
          <a:p>
            <a:r>
              <a:rPr lang="en-NZ" dirty="0"/>
              <a:t>Encouraged Dominions to share the burden</a:t>
            </a:r>
          </a:p>
          <a:p>
            <a:r>
              <a:rPr lang="en-NZ" b="1" dirty="0"/>
              <a:t>Australian fleet </a:t>
            </a:r>
            <a:r>
              <a:rPr lang="en-NZ" dirty="0"/>
              <a:t>centred on two battlecruisers (including                HMAS Australia)</a:t>
            </a:r>
          </a:p>
          <a:p>
            <a:r>
              <a:rPr lang="en-NZ" b="1" dirty="0"/>
              <a:t>NZ:</a:t>
            </a:r>
            <a:r>
              <a:rPr lang="en-NZ" dirty="0"/>
              <a:t> 3 light cruisers, 6 submarines, 1 depot ship, 1 small aircraft carrier</a:t>
            </a:r>
          </a:p>
          <a:p>
            <a:r>
              <a:rPr lang="en-NZ" dirty="0"/>
              <a:t>Factored in the impact of submarines and aircraft; concerned for fuel supplies.</a:t>
            </a:r>
          </a:p>
          <a:p>
            <a:r>
              <a:rPr lang="en-NZ" dirty="0"/>
              <a:t>Jellicoe’s advice was consistent with the Admiralty’s thinking.</a:t>
            </a:r>
          </a:p>
        </p:txBody>
      </p:sp>
    </p:spTree>
    <p:extLst>
      <p:ext uri="{BB962C8B-B14F-4D97-AF65-F5344CB8AC3E}">
        <p14:creationId xmlns:p14="http://schemas.microsoft.com/office/powerpoint/2010/main" val="2113694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38E0D-28A4-43F7-AFEE-F6159C036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792"/>
            <a:ext cx="10515600" cy="1192696"/>
          </a:xfrm>
        </p:spPr>
        <p:txBody>
          <a:bodyPr/>
          <a:lstStyle/>
          <a:p>
            <a:r>
              <a:rPr lang="en-NZ" b="1" dirty="0">
                <a:solidFill>
                  <a:schemeClr val="accent1">
                    <a:lumMod val="75000"/>
                  </a:schemeClr>
                </a:solidFill>
              </a:rPr>
              <a:t>The Singapore 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ACEBD-C3E1-4B0C-8FB5-DFE93C02B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488"/>
            <a:ext cx="10515600" cy="5274364"/>
          </a:xfrm>
        </p:spPr>
        <p:txBody>
          <a:bodyPr>
            <a:normAutofit/>
          </a:bodyPr>
          <a:lstStyle/>
          <a:p>
            <a:r>
              <a:rPr lang="en-NZ" b="1" dirty="0"/>
              <a:t>Conceived</a:t>
            </a:r>
            <a:r>
              <a:rPr lang="en-NZ" dirty="0"/>
              <a:t>: </a:t>
            </a:r>
            <a:r>
              <a:rPr lang="en-NZ" b="1" dirty="0">
                <a:solidFill>
                  <a:schemeClr val="accent6"/>
                </a:solidFill>
              </a:rPr>
              <a:t>1920-21</a:t>
            </a:r>
            <a:r>
              <a:rPr lang="en-NZ" dirty="0"/>
              <a:t> </a:t>
            </a:r>
          </a:p>
          <a:p>
            <a:pPr lvl="1"/>
            <a:r>
              <a:rPr lang="en-NZ" dirty="0"/>
              <a:t>(Debate between Sydney, Hong Kong, Singapore or Ceylon)</a:t>
            </a:r>
          </a:p>
          <a:p>
            <a:r>
              <a:rPr lang="en-NZ" b="1" dirty="0"/>
              <a:t>Concept</a:t>
            </a:r>
            <a:r>
              <a:rPr lang="en-NZ" dirty="0"/>
              <a:t> – a base big enough for a fleet centred on 7 battleships</a:t>
            </a:r>
          </a:p>
          <a:p>
            <a:pPr lvl="1"/>
            <a:r>
              <a:rPr lang="en-NZ" dirty="0"/>
              <a:t>and protected so as to resist (sea-borne) attack for 42 days.</a:t>
            </a:r>
          </a:p>
          <a:p>
            <a:r>
              <a:rPr lang="en-NZ" dirty="0"/>
              <a:t>Singapore base approved </a:t>
            </a:r>
            <a:r>
              <a:rPr lang="en-NZ" dirty="0">
                <a:solidFill>
                  <a:schemeClr val="accent6"/>
                </a:solidFill>
              </a:rPr>
              <a:t>June 1921</a:t>
            </a:r>
          </a:p>
          <a:p>
            <a:r>
              <a:rPr lang="en-NZ" dirty="0"/>
              <a:t>[Washington Treaty: </a:t>
            </a:r>
            <a:r>
              <a:rPr lang="en-NZ" dirty="0">
                <a:solidFill>
                  <a:schemeClr val="accent6"/>
                </a:solidFill>
              </a:rPr>
              <a:t>Dec 1921 – Feb 1922</a:t>
            </a:r>
            <a:r>
              <a:rPr lang="en-NZ" dirty="0"/>
              <a:t>]</a:t>
            </a:r>
          </a:p>
          <a:p>
            <a:r>
              <a:rPr lang="en-NZ" dirty="0"/>
              <a:t>Site – </a:t>
            </a:r>
            <a:r>
              <a:rPr lang="en-NZ" b="1" dirty="0"/>
              <a:t>Sembawang</a:t>
            </a:r>
            <a:r>
              <a:rPr lang="en-NZ" dirty="0"/>
              <a:t> - agreed </a:t>
            </a:r>
            <a:r>
              <a:rPr lang="en-NZ" dirty="0">
                <a:solidFill>
                  <a:schemeClr val="accent6"/>
                </a:solidFill>
              </a:rPr>
              <a:t>December 1922</a:t>
            </a:r>
          </a:p>
          <a:p>
            <a:pPr lvl="1"/>
            <a:r>
              <a:rPr lang="en-NZ" dirty="0"/>
              <a:t>(War Office called for a 30 mile [48km] defence perimeter on the mainland)</a:t>
            </a:r>
          </a:p>
          <a:p>
            <a:r>
              <a:rPr lang="en-NZ" dirty="0"/>
              <a:t>Public announcement: </a:t>
            </a:r>
            <a:r>
              <a:rPr lang="en-NZ" dirty="0">
                <a:solidFill>
                  <a:schemeClr val="accent6"/>
                </a:solidFill>
              </a:rPr>
              <a:t>1923</a:t>
            </a:r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94054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F35E6-9883-4088-9079-10F4D2ED4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99A0F0-0B0A-4E62-9F09-7C0F4153AD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583" y="51874"/>
            <a:ext cx="9074834" cy="6806126"/>
          </a:xfrm>
        </p:spPr>
      </p:pic>
    </p:spTree>
    <p:extLst>
      <p:ext uri="{BB962C8B-B14F-4D97-AF65-F5344CB8AC3E}">
        <p14:creationId xmlns:p14="http://schemas.microsoft.com/office/powerpoint/2010/main" val="4001907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2803</Words>
  <Application>Microsoft Office PowerPoint</Application>
  <PresentationFormat>Widescreen</PresentationFormat>
  <Paragraphs>278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Calibri</vt:lpstr>
      <vt:lpstr>Calibri Light</vt:lpstr>
      <vt:lpstr>Verdana</vt:lpstr>
      <vt:lpstr>Office Theme</vt:lpstr>
      <vt:lpstr>  The Singapore Strategy  1922-42  The British Empire’s contingency plan against Japan. </vt:lpstr>
      <vt:lpstr>The structure of this talk: </vt:lpstr>
      <vt:lpstr>The Navies of the victorious powers 1919</vt:lpstr>
      <vt:lpstr>The British Empire after WWI</vt:lpstr>
      <vt:lpstr>Naval Lessons of the Great War</vt:lpstr>
      <vt:lpstr> Mahanian navies: the importance of the main battle fleet.  USS Mississippi 12 x 14” guns (completed 1917)  </vt:lpstr>
      <vt:lpstr>The Jellicoe Mission, 1919</vt:lpstr>
      <vt:lpstr>The Singapore Base</vt:lpstr>
      <vt:lpstr>PowerPoint Presentation</vt:lpstr>
      <vt:lpstr>The US Naval Act 1916 - To build a Navy second to none    1919:   17 (+2) dreadnought battleships ‘   4 x Colorado class battleships:         32,000 tons,  8 x 16” guns    6 x South Dakota class battleships  43,000 tons, 12 x 16” guns              6 x Lexington class battlecruisers    43,000 tons,   8 x 16” guns </vt:lpstr>
      <vt:lpstr>The Japanese Response</vt:lpstr>
      <vt:lpstr>The Royal Navy in 1919</vt:lpstr>
      <vt:lpstr>Summary: The Naval Arms Race 1916 - 1921</vt:lpstr>
      <vt:lpstr>RN: G3 Battlecruisers: 48,000 tons, 9 x 16” </vt:lpstr>
      <vt:lpstr>The Washington Treaty: signed February 1922</vt:lpstr>
      <vt:lpstr>Treaty results:   Longitude 110E No fortifications to the east of that line: Hong Kong, Manila, Guam, Wake Island…or Japanese Mandates.  Saigon to Singapore:  774nm *3.5 days at 10 kts *5 flying hrs at 150mph</vt:lpstr>
      <vt:lpstr>Treaty results: HMS Rodney &amp; Nelson 1927, 33,000 tons, 9 x 16”, 23 knots</vt:lpstr>
      <vt:lpstr>Treaty results: USN carriers, 1929: Lexington, Saratoga, &amp; Langley.  Lex and Sara: 36,000 tons, 78 aircraft.</vt:lpstr>
      <vt:lpstr>Treaty results: Imperial Japanese Navy Carrier (conversion) Akagi  and battleship Nagato, 1927.  Akagi: 27,000 tons, 60 aircraft</vt:lpstr>
      <vt:lpstr>Treaty results: HMS Glorious Converted 1924-30, 24000 tons, 48 aircraft.</vt:lpstr>
      <vt:lpstr> Treaty results: RN - large, long-range patrol submarines </vt:lpstr>
      <vt:lpstr>RN: world cruise of the Special Service Squadron, 1924.</vt:lpstr>
      <vt:lpstr>Hood anchored off Napier, 9 May 1924.  (Napier Harbour Board launch taking local dignitaries to the ship.)</vt:lpstr>
      <vt:lpstr>Special Service Squadron: HMS Dunedin</vt:lpstr>
      <vt:lpstr>Politics and the base 1924- 1930</vt:lpstr>
      <vt:lpstr>Hawker Horsley  torpedo bomber 660hp, 120mph,  1500nm  2 RAF squadrons at  Singapore from 1928 </vt:lpstr>
      <vt:lpstr>The 50,000 ton capacity floating dock. 1929</vt:lpstr>
      <vt:lpstr>The London Naval Treaty 1930</vt:lpstr>
      <vt:lpstr>The Japanese threat materialises, 1931-41</vt:lpstr>
      <vt:lpstr>Japan’s Expansion 1874 - 1939</vt:lpstr>
      <vt:lpstr>1939-41  The Base Completed  1934: UK Cabinet approves completion of the Base  1938: King George VI dry dock opened (then the largest in the world) A second, small, floating dock purchased  1939: the base declared operational  1941: work shops and shore facilities finally completed Overall cost 60 million pounds </vt:lpstr>
      <vt:lpstr>PowerPoint Presentation</vt:lpstr>
      <vt:lpstr>Building the dry dock, 1930s</vt:lpstr>
      <vt:lpstr>Slow progress with the Island’s defences</vt:lpstr>
      <vt:lpstr>British 9.2” coast defence gun  (at Rottnest Is, Fremantle, WA)</vt:lpstr>
      <vt:lpstr>1935 – a turning point: Europe becomes the focus..</vt:lpstr>
      <vt:lpstr>Mitsubishi G3M ‘Nell’ shore-based torpedo bomber, 1935-43 2 x 1000hp 233mph 2400nm   </vt:lpstr>
      <vt:lpstr>Vickers Vildebeest 1933-42 635hp 143mph 1000nm</vt:lpstr>
      <vt:lpstr>Deploying the fleet to Singapore – the plan Port T: afloat support and mobile base defence organisation.</vt:lpstr>
      <vt:lpstr>RN: afloat support – the fleet at Malta</vt:lpstr>
      <vt:lpstr>HMS Repulse leads the fleet (1920s)</vt:lpstr>
      <vt:lpstr>The Far East Combined Bureau</vt:lpstr>
      <vt:lpstr>Singapore’s coastal defences 1936 </vt:lpstr>
      <vt:lpstr>Singapore:  15” mounting at max elevation.</vt:lpstr>
      <vt:lpstr>The Opening of the Dry Dock, 1938</vt:lpstr>
      <vt:lpstr>RMS Queen Mary in the Singapore Dry dock 1940.</vt:lpstr>
      <vt:lpstr>The Naval Base, 1966</vt:lpstr>
      <vt:lpstr>The west and north walls of the Base, 1953. (Note sunken floating dock)</vt:lpstr>
      <vt:lpstr>Singapore: Anti-MTB and AA defences 1942 (actual)</vt:lpstr>
      <vt:lpstr>1937:  End of the ‘battleship holiday’</vt:lpstr>
      <vt:lpstr>War!  1939 - 1941</vt:lpstr>
      <vt:lpstr>August 1940:  Britain recognises: Defence of all Malaya Dependent on air power  The RN’s plan… HMS Hood plus 2 x R-class battleships 3 x County-class  heavy cruisers 12 x destroyers  Resolution and Formidable, 1942</vt:lpstr>
      <vt:lpstr>August 1941: The Admiralty’s plan for early 1942…</vt:lpstr>
      <vt:lpstr>HMS Repulse, October 1941</vt:lpstr>
      <vt:lpstr>November 1941: IJN Southern Force</vt:lpstr>
      <vt:lpstr>HMS Prince of Wales, 1941</vt:lpstr>
      <vt:lpstr>HMS Repulse departing Singapore  8 December 1941.</vt:lpstr>
      <vt:lpstr>15 February 1942: the British Surrender</vt:lpstr>
      <vt:lpstr>1942: the extent of Japan’s conquests.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Jackson</dc:creator>
  <cp:lastModifiedBy>Richard Jackson</cp:lastModifiedBy>
  <cp:revision>18</cp:revision>
  <dcterms:created xsi:type="dcterms:W3CDTF">2020-09-07T01:46:06Z</dcterms:created>
  <dcterms:modified xsi:type="dcterms:W3CDTF">2020-09-09T02:17:51Z</dcterms:modified>
</cp:coreProperties>
</file>