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81" r:id="rId3"/>
    <p:sldId id="277" r:id="rId4"/>
    <p:sldId id="278" r:id="rId5"/>
    <p:sldId id="259" r:id="rId6"/>
    <p:sldId id="265" r:id="rId7"/>
    <p:sldId id="263" r:id="rId8"/>
    <p:sldId id="264" r:id="rId9"/>
    <p:sldId id="275" r:id="rId10"/>
    <p:sldId id="276" r:id="rId11"/>
    <p:sldId id="273" r:id="rId12"/>
    <p:sldId id="258" r:id="rId13"/>
    <p:sldId id="261" r:id="rId14"/>
    <p:sldId id="268" r:id="rId15"/>
    <p:sldId id="283" r:id="rId16"/>
    <p:sldId id="274" r:id="rId17"/>
    <p:sldId id="280" r:id="rId18"/>
    <p:sldId id="284"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7FFA7B-F63B-449B-98AE-7A8CFEAAE5E5}">
          <p14:sldIdLst>
            <p14:sldId id="272"/>
            <p14:sldId id="281"/>
            <p14:sldId id="277"/>
            <p14:sldId id="278"/>
            <p14:sldId id="259"/>
            <p14:sldId id="265"/>
            <p14:sldId id="263"/>
            <p14:sldId id="264"/>
            <p14:sldId id="275"/>
            <p14:sldId id="276"/>
            <p14:sldId id="273"/>
            <p14:sldId id="258"/>
            <p14:sldId id="261"/>
            <p14:sldId id="268"/>
            <p14:sldId id="283"/>
            <p14:sldId id="274"/>
            <p14:sldId id="280"/>
            <p14:sldId id="284"/>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4996-0A37-4D19-B52F-10D779F6D4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D571A98-516F-4D6F-9398-89FB71327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7D99693-CAFF-447E-B771-82002DFB79E8}"/>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2D7D9F34-59D3-4237-B584-A5ED7DCBF8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E46B23B-F6F9-471F-8CC9-2731D911726F}"/>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395757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3BB6-042C-423B-9315-2287A1B02DB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574B33D-62D4-4906-80A9-4834B603A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340A820-EFAA-4508-8608-A15DB228C119}"/>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3DF257F8-1D00-458E-85C1-385FD18C037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0897336-1098-43F1-8CEF-A442010C251B}"/>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31941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9C656-3329-48CC-91D8-63A27905E2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CF54DE9-C142-4D37-8F25-82E944B2F3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8D493CD-B053-43CB-894D-B73FF2AEE2BE}"/>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020B7F69-0559-4580-A900-714B73F28BC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99A31B6-9C0F-4B11-ABCF-36E8E7D0D560}"/>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335121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DA16-E19E-4034-8847-F051CDD3EDF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EF9851B-19B6-431B-922A-AB627AB2A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56BC808-C347-426F-8BD0-12448C01268A}"/>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BDFC5674-80D0-421A-B02A-E66D757AA4F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E11BED8-9000-403C-9EEB-D6E6CA571C3A}"/>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212955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9841-D0E8-4F55-BB1D-E2D1B5789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472AE81-3FDB-429D-A6A9-BCFF79781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FB8D85-BBEE-42C3-AD79-B30577595509}"/>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7ACA5ED8-5B4C-4788-AE7D-C785E14B0BE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F02154C-061B-4652-9AB1-63F576C98F67}"/>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59029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B0F9-A95B-4F84-93F7-7AC885E1041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3109E43-2CA5-419B-977F-E409E9E25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88102D4-CCEE-4CE2-B954-52C967CBC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AA83E2D-1EDD-4073-9A76-AB9FB3F72B81}"/>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6" name="Footer Placeholder 5">
            <a:extLst>
              <a:ext uri="{FF2B5EF4-FFF2-40B4-BE49-F238E27FC236}">
                <a16:creationId xmlns:a16="http://schemas.microsoft.com/office/drawing/2014/main" id="{DC51B79B-D21D-4EBE-8C52-DA9F1EB5EEA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BCEC5A3-E0E0-4879-8245-48881A0F9A20}"/>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99495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40FE-F910-4029-A42B-0C6D5F15D110}"/>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76077D2-4EB8-4843-B516-A3AA406D5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AF2605-1B0C-4938-AE6A-9D3A16AD3A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78F0B37-86A3-4D87-9D6E-1ACAFF2D23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34A44-8F88-4940-A4A3-C552D36ED0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0754AD3-F042-49C1-BDBE-189BB1386850}"/>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8" name="Footer Placeholder 7">
            <a:extLst>
              <a:ext uri="{FF2B5EF4-FFF2-40B4-BE49-F238E27FC236}">
                <a16:creationId xmlns:a16="http://schemas.microsoft.com/office/drawing/2014/main" id="{8CE4F215-4EF0-49AC-85FD-C63D6E4D9C3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174068A-84DD-47F7-B835-1E48049F3223}"/>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272297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BCAE-21D4-460B-B382-EB73E49817E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9D212FE-6223-413E-AD71-3307DE4A97B3}"/>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4" name="Footer Placeholder 3">
            <a:extLst>
              <a:ext uri="{FF2B5EF4-FFF2-40B4-BE49-F238E27FC236}">
                <a16:creationId xmlns:a16="http://schemas.microsoft.com/office/drawing/2014/main" id="{A0E140F5-7D87-474B-9E45-9846B8B1434A}"/>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5456B58-F8B5-4958-8073-2566C5CF2D16}"/>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166912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70EF7-837E-4A34-97D2-EA4BF26E1547}"/>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3" name="Footer Placeholder 2">
            <a:extLst>
              <a:ext uri="{FF2B5EF4-FFF2-40B4-BE49-F238E27FC236}">
                <a16:creationId xmlns:a16="http://schemas.microsoft.com/office/drawing/2014/main" id="{1C18B5EC-5265-4D17-8F0D-FF43DA1CBBF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BBF8D6C5-EF81-48E0-A59F-1BEBCEF8F3B6}"/>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123457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DA59-BA74-4209-8A16-8EE300DF0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D88B0C5-E505-46E2-99B4-54AF471E2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E1E278D-E9FA-4125-9000-A69D44B26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79268-07F4-49E0-9844-3EABC986C44D}"/>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6" name="Footer Placeholder 5">
            <a:extLst>
              <a:ext uri="{FF2B5EF4-FFF2-40B4-BE49-F238E27FC236}">
                <a16:creationId xmlns:a16="http://schemas.microsoft.com/office/drawing/2014/main" id="{460B6FC6-353D-4421-BD15-BC639FED70C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EDB458E-F37A-4430-880D-216EDC920912}"/>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1736120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5890-7DFF-4A01-8217-1411F9A98F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0EC8BD9-0AF7-4DCA-AF88-780358C17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5ADDFB2-703E-4D2C-812F-C5A1D7F59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AE02D-DB73-4FF5-A7E7-DC28F3C4062C}"/>
              </a:ext>
            </a:extLst>
          </p:cNvPr>
          <p:cNvSpPr>
            <a:spLocks noGrp="1"/>
          </p:cNvSpPr>
          <p:nvPr>
            <p:ph type="dt" sz="half" idx="10"/>
          </p:nvPr>
        </p:nvSpPr>
        <p:spPr/>
        <p:txBody>
          <a:bodyPr/>
          <a:lstStyle/>
          <a:p>
            <a:fld id="{A39106AF-6529-48DC-823F-7AFB3246EA26}" type="datetimeFigureOut">
              <a:rPr lang="en-NZ" smtClean="0"/>
              <a:t>5/07/2020</a:t>
            </a:fld>
            <a:endParaRPr lang="en-NZ"/>
          </a:p>
        </p:txBody>
      </p:sp>
      <p:sp>
        <p:nvSpPr>
          <p:cNvPr id="6" name="Footer Placeholder 5">
            <a:extLst>
              <a:ext uri="{FF2B5EF4-FFF2-40B4-BE49-F238E27FC236}">
                <a16:creationId xmlns:a16="http://schemas.microsoft.com/office/drawing/2014/main" id="{5F964019-BF5B-46FC-AC67-F61F76EF8C4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9A23F73-5FA2-467B-BBC8-ADC3EF870369}"/>
              </a:ext>
            </a:extLst>
          </p:cNvPr>
          <p:cNvSpPr>
            <a:spLocks noGrp="1"/>
          </p:cNvSpPr>
          <p:nvPr>
            <p:ph type="sldNum" sz="quarter" idx="12"/>
          </p:nvPr>
        </p:nvSpPr>
        <p:spPr/>
        <p:txBody>
          <a:bodyPr/>
          <a:lstStyle/>
          <a:p>
            <a:fld id="{9B188B43-88E3-4ABF-97D4-084CA80AF2C3}" type="slidenum">
              <a:rPr lang="en-NZ" smtClean="0"/>
              <a:t>‹#›</a:t>
            </a:fld>
            <a:endParaRPr lang="en-NZ"/>
          </a:p>
        </p:txBody>
      </p:sp>
    </p:spTree>
    <p:extLst>
      <p:ext uri="{BB962C8B-B14F-4D97-AF65-F5344CB8AC3E}">
        <p14:creationId xmlns:p14="http://schemas.microsoft.com/office/powerpoint/2010/main" val="218648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E358D-91A0-4F98-B314-237AC66C8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0BD6548-0DEC-4AE4-84DA-4E2149555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97DE95D-43F1-4039-B871-FB020F90E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106AF-6529-48DC-823F-7AFB3246EA26}" type="datetimeFigureOut">
              <a:rPr lang="en-NZ" smtClean="0"/>
              <a:t>5/07/2020</a:t>
            </a:fld>
            <a:endParaRPr lang="en-NZ"/>
          </a:p>
        </p:txBody>
      </p:sp>
      <p:sp>
        <p:nvSpPr>
          <p:cNvPr id="5" name="Footer Placeholder 4">
            <a:extLst>
              <a:ext uri="{FF2B5EF4-FFF2-40B4-BE49-F238E27FC236}">
                <a16:creationId xmlns:a16="http://schemas.microsoft.com/office/drawing/2014/main" id="{F1380026-AD41-4B82-B71A-C328919CE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FE6DC28-7EA5-4D2F-B547-2C2236BE6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88B43-88E3-4ABF-97D4-084CA80AF2C3}" type="slidenum">
              <a:rPr lang="en-NZ" smtClean="0"/>
              <a:t>‹#›</a:t>
            </a:fld>
            <a:endParaRPr lang="en-NZ"/>
          </a:p>
        </p:txBody>
      </p:sp>
    </p:spTree>
    <p:extLst>
      <p:ext uri="{BB962C8B-B14F-4D97-AF65-F5344CB8AC3E}">
        <p14:creationId xmlns:p14="http://schemas.microsoft.com/office/powerpoint/2010/main" val="3823821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40713-32E3-4330-8D3C-1B0E2E8DD3CF}"/>
              </a:ext>
            </a:extLst>
          </p:cNvPr>
          <p:cNvPicPr>
            <a:picLocks noChangeAspect="1"/>
          </p:cNvPicPr>
          <p:nvPr/>
        </p:nvPicPr>
        <p:blipFill>
          <a:blip r:embed="rId2"/>
          <a:stretch>
            <a:fillRect/>
          </a:stretch>
        </p:blipFill>
        <p:spPr>
          <a:xfrm>
            <a:off x="3124200" y="2800350"/>
            <a:ext cx="5848350" cy="3181350"/>
          </a:xfrm>
          <a:prstGeom prst="rect">
            <a:avLst/>
          </a:prstGeom>
        </p:spPr>
      </p:pic>
      <p:sp>
        <p:nvSpPr>
          <p:cNvPr id="2" name="Title 1">
            <a:extLst>
              <a:ext uri="{FF2B5EF4-FFF2-40B4-BE49-F238E27FC236}">
                <a16:creationId xmlns:a16="http://schemas.microsoft.com/office/drawing/2014/main" id="{E8754672-15C6-4CD9-BA7A-07F72E452E56}"/>
              </a:ext>
            </a:extLst>
          </p:cNvPr>
          <p:cNvSpPr>
            <a:spLocks noGrp="1"/>
          </p:cNvSpPr>
          <p:nvPr>
            <p:ph type="ctrTitle"/>
          </p:nvPr>
        </p:nvSpPr>
        <p:spPr>
          <a:xfrm>
            <a:off x="1524000" y="876300"/>
            <a:ext cx="9144000" cy="1019175"/>
          </a:xfrm>
        </p:spPr>
        <p:txBody>
          <a:bodyPr>
            <a:normAutofit/>
          </a:bodyPr>
          <a:lstStyle/>
          <a:p>
            <a:pPr algn="l"/>
            <a:r>
              <a:rPr lang="en-NZ" sz="3200" b="1" dirty="0"/>
              <a:t>Stories of the Merchant Navy in the Second World War - and its subsequent place in the national memory</a:t>
            </a:r>
          </a:p>
        </p:txBody>
      </p:sp>
    </p:spTree>
    <p:extLst>
      <p:ext uri="{BB962C8B-B14F-4D97-AF65-F5344CB8AC3E}">
        <p14:creationId xmlns:p14="http://schemas.microsoft.com/office/powerpoint/2010/main" val="81721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87CD-1291-4595-AF74-272DB4F81D07}"/>
              </a:ext>
            </a:extLst>
          </p:cNvPr>
          <p:cNvSpPr>
            <a:spLocks noGrp="1"/>
          </p:cNvSpPr>
          <p:nvPr>
            <p:ph type="title"/>
          </p:nvPr>
        </p:nvSpPr>
        <p:spPr/>
        <p:txBody>
          <a:bodyPr>
            <a:normAutofit/>
          </a:bodyPr>
          <a:lstStyle/>
          <a:p>
            <a:r>
              <a:rPr lang="en-NZ" sz="2800" b="1" dirty="0"/>
              <a:t>Changi Camp - prisoners of the Japanese</a:t>
            </a:r>
          </a:p>
        </p:txBody>
      </p:sp>
      <p:pic>
        <p:nvPicPr>
          <p:cNvPr id="4" name="Content Placeholder 3">
            <a:extLst>
              <a:ext uri="{FF2B5EF4-FFF2-40B4-BE49-F238E27FC236}">
                <a16:creationId xmlns:a16="http://schemas.microsoft.com/office/drawing/2014/main" id="{F1C94160-1035-4AAF-A9A5-D97A93EEC404}"/>
              </a:ext>
            </a:extLst>
          </p:cNvPr>
          <p:cNvPicPr>
            <a:picLocks noGrp="1" noChangeAspect="1"/>
          </p:cNvPicPr>
          <p:nvPr>
            <p:ph idx="1"/>
          </p:nvPr>
        </p:nvPicPr>
        <p:blipFill>
          <a:blip r:embed="rId2"/>
          <a:stretch>
            <a:fillRect/>
          </a:stretch>
        </p:blipFill>
        <p:spPr>
          <a:xfrm>
            <a:off x="1485899" y="2201069"/>
            <a:ext cx="2714625" cy="3923506"/>
          </a:xfrm>
          <a:prstGeom prst="rect">
            <a:avLst/>
          </a:prstGeom>
        </p:spPr>
      </p:pic>
      <p:pic>
        <p:nvPicPr>
          <p:cNvPr id="5" name="Picture 4">
            <a:extLst>
              <a:ext uri="{FF2B5EF4-FFF2-40B4-BE49-F238E27FC236}">
                <a16:creationId xmlns:a16="http://schemas.microsoft.com/office/drawing/2014/main" id="{007E85A4-C080-446B-9B25-E205C3D965FB}"/>
              </a:ext>
            </a:extLst>
          </p:cNvPr>
          <p:cNvPicPr>
            <a:picLocks noChangeAspect="1"/>
          </p:cNvPicPr>
          <p:nvPr/>
        </p:nvPicPr>
        <p:blipFill>
          <a:blip r:embed="rId3"/>
          <a:stretch>
            <a:fillRect/>
          </a:stretch>
        </p:blipFill>
        <p:spPr>
          <a:xfrm>
            <a:off x="4886325" y="1895474"/>
            <a:ext cx="5143500" cy="4829175"/>
          </a:xfrm>
          <a:prstGeom prst="rect">
            <a:avLst/>
          </a:prstGeom>
        </p:spPr>
      </p:pic>
    </p:spTree>
    <p:extLst>
      <p:ext uri="{BB962C8B-B14F-4D97-AF65-F5344CB8AC3E}">
        <p14:creationId xmlns:p14="http://schemas.microsoft.com/office/powerpoint/2010/main" val="400799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96DE-3ACC-437F-9CB1-C63CC00AF687}"/>
              </a:ext>
            </a:extLst>
          </p:cNvPr>
          <p:cNvSpPr>
            <a:spLocks noGrp="1"/>
          </p:cNvSpPr>
          <p:nvPr>
            <p:ph type="title"/>
          </p:nvPr>
        </p:nvSpPr>
        <p:spPr/>
        <p:txBody>
          <a:bodyPr>
            <a:normAutofit/>
          </a:bodyPr>
          <a:lstStyle/>
          <a:p>
            <a:r>
              <a:rPr lang="en-NZ" sz="2800" b="1" dirty="0"/>
              <a:t>Images from the Battle of the Atlantic</a:t>
            </a:r>
          </a:p>
        </p:txBody>
      </p:sp>
      <p:pic>
        <p:nvPicPr>
          <p:cNvPr id="4" name="Content Placeholder 3">
            <a:extLst>
              <a:ext uri="{FF2B5EF4-FFF2-40B4-BE49-F238E27FC236}">
                <a16:creationId xmlns:a16="http://schemas.microsoft.com/office/drawing/2014/main" id="{D52811CB-ABCB-4A3E-AD33-2354A40E70C4}"/>
              </a:ext>
            </a:extLst>
          </p:cNvPr>
          <p:cNvPicPr>
            <a:picLocks noGrp="1" noChangeAspect="1"/>
          </p:cNvPicPr>
          <p:nvPr>
            <p:ph idx="1"/>
          </p:nvPr>
        </p:nvPicPr>
        <p:blipFill>
          <a:blip r:embed="rId2"/>
          <a:stretch>
            <a:fillRect/>
          </a:stretch>
        </p:blipFill>
        <p:spPr>
          <a:xfrm>
            <a:off x="1369616" y="1690688"/>
            <a:ext cx="4832946" cy="2651918"/>
          </a:xfrm>
          <a:prstGeom prst="rect">
            <a:avLst/>
          </a:prstGeom>
        </p:spPr>
      </p:pic>
      <p:pic>
        <p:nvPicPr>
          <p:cNvPr id="5" name="Picture 4">
            <a:extLst>
              <a:ext uri="{FF2B5EF4-FFF2-40B4-BE49-F238E27FC236}">
                <a16:creationId xmlns:a16="http://schemas.microsoft.com/office/drawing/2014/main" id="{2525C469-7E5A-45A6-B5AA-0FA53BC86618}"/>
              </a:ext>
            </a:extLst>
          </p:cNvPr>
          <p:cNvPicPr>
            <a:picLocks noChangeAspect="1"/>
          </p:cNvPicPr>
          <p:nvPr/>
        </p:nvPicPr>
        <p:blipFill>
          <a:blip r:embed="rId3"/>
          <a:stretch>
            <a:fillRect/>
          </a:stretch>
        </p:blipFill>
        <p:spPr>
          <a:xfrm>
            <a:off x="6202562" y="1690688"/>
            <a:ext cx="4217788" cy="2128837"/>
          </a:xfrm>
          <a:prstGeom prst="rect">
            <a:avLst/>
          </a:prstGeom>
        </p:spPr>
      </p:pic>
      <p:pic>
        <p:nvPicPr>
          <p:cNvPr id="6" name="Picture 5">
            <a:extLst>
              <a:ext uri="{FF2B5EF4-FFF2-40B4-BE49-F238E27FC236}">
                <a16:creationId xmlns:a16="http://schemas.microsoft.com/office/drawing/2014/main" id="{F5CD8984-155C-446B-B29C-37BE2F67A0BD}"/>
              </a:ext>
            </a:extLst>
          </p:cNvPr>
          <p:cNvPicPr>
            <a:picLocks noChangeAspect="1"/>
          </p:cNvPicPr>
          <p:nvPr/>
        </p:nvPicPr>
        <p:blipFill>
          <a:blip r:embed="rId4"/>
          <a:stretch>
            <a:fillRect/>
          </a:stretch>
        </p:blipFill>
        <p:spPr>
          <a:xfrm>
            <a:off x="6202562" y="3819525"/>
            <a:ext cx="4801591" cy="2352676"/>
          </a:xfrm>
          <a:prstGeom prst="rect">
            <a:avLst/>
          </a:prstGeom>
        </p:spPr>
      </p:pic>
      <p:pic>
        <p:nvPicPr>
          <p:cNvPr id="7" name="Picture 6">
            <a:extLst>
              <a:ext uri="{FF2B5EF4-FFF2-40B4-BE49-F238E27FC236}">
                <a16:creationId xmlns:a16="http://schemas.microsoft.com/office/drawing/2014/main" id="{C7EF31B6-8BD8-4009-9B82-BC55F8A09F71}"/>
              </a:ext>
            </a:extLst>
          </p:cNvPr>
          <p:cNvPicPr>
            <a:picLocks noChangeAspect="1"/>
          </p:cNvPicPr>
          <p:nvPr/>
        </p:nvPicPr>
        <p:blipFill>
          <a:blip r:embed="rId5"/>
          <a:stretch>
            <a:fillRect/>
          </a:stretch>
        </p:blipFill>
        <p:spPr>
          <a:xfrm>
            <a:off x="1369616" y="4342606"/>
            <a:ext cx="4832946" cy="1857374"/>
          </a:xfrm>
          <a:prstGeom prst="rect">
            <a:avLst/>
          </a:prstGeom>
        </p:spPr>
      </p:pic>
    </p:spTree>
    <p:extLst>
      <p:ext uri="{BB962C8B-B14F-4D97-AF65-F5344CB8AC3E}">
        <p14:creationId xmlns:p14="http://schemas.microsoft.com/office/powerpoint/2010/main" val="1929164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3DBA-1B23-433F-AE20-B2811723725A}"/>
              </a:ext>
            </a:extLst>
          </p:cNvPr>
          <p:cNvSpPr>
            <a:spLocks noGrp="1"/>
          </p:cNvSpPr>
          <p:nvPr>
            <p:ph type="title"/>
          </p:nvPr>
        </p:nvSpPr>
        <p:spPr/>
        <p:txBody>
          <a:bodyPr>
            <a:normAutofit/>
          </a:bodyPr>
          <a:lstStyle/>
          <a:p>
            <a:r>
              <a:rPr lang="en-NZ" sz="3200" b="1" dirty="0"/>
              <a:t>An Allied convey assembles in the Bedford Basin, Halifax, April 1942</a:t>
            </a:r>
          </a:p>
        </p:txBody>
      </p:sp>
      <p:pic>
        <p:nvPicPr>
          <p:cNvPr id="4" name="Content Placeholder 3">
            <a:extLst>
              <a:ext uri="{FF2B5EF4-FFF2-40B4-BE49-F238E27FC236}">
                <a16:creationId xmlns:a16="http://schemas.microsoft.com/office/drawing/2014/main" id="{CBD65143-8878-4B6B-AA57-BE49E2F829D8}"/>
              </a:ext>
            </a:extLst>
          </p:cNvPr>
          <p:cNvPicPr>
            <a:picLocks noGrp="1" noChangeAspect="1"/>
          </p:cNvPicPr>
          <p:nvPr>
            <p:ph idx="1"/>
          </p:nvPr>
        </p:nvPicPr>
        <p:blipFill>
          <a:blip r:embed="rId2"/>
          <a:stretch>
            <a:fillRect/>
          </a:stretch>
        </p:blipFill>
        <p:spPr>
          <a:xfrm>
            <a:off x="2524125" y="1285875"/>
            <a:ext cx="7629525" cy="5086349"/>
          </a:xfrm>
          <a:prstGeom prst="rect">
            <a:avLst/>
          </a:prstGeom>
        </p:spPr>
      </p:pic>
    </p:spTree>
    <p:extLst>
      <p:ext uri="{BB962C8B-B14F-4D97-AF65-F5344CB8AC3E}">
        <p14:creationId xmlns:p14="http://schemas.microsoft.com/office/powerpoint/2010/main" val="348068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2BB6-A3DD-4EC1-8C7F-AD7E1FF84EFB}"/>
              </a:ext>
            </a:extLst>
          </p:cNvPr>
          <p:cNvSpPr>
            <a:spLocks noGrp="1"/>
          </p:cNvSpPr>
          <p:nvPr>
            <p:ph type="title"/>
          </p:nvPr>
        </p:nvSpPr>
        <p:spPr/>
        <p:txBody>
          <a:bodyPr/>
          <a:lstStyle/>
          <a:p>
            <a:r>
              <a:rPr lang="en-NZ" sz="3200" b="1" dirty="0"/>
              <a:t>Merchant ships plough through the North Atlantic </a:t>
            </a:r>
            <a:r>
              <a:rPr lang="en-NZ" sz="3200" b="1" dirty="0" err="1"/>
              <a:t>en</a:t>
            </a:r>
            <a:r>
              <a:rPr lang="en-NZ" sz="3200" b="1" dirty="0"/>
              <a:t> route to Britain</a:t>
            </a:r>
            <a:r>
              <a:rPr lang="en-NZ" dirty="0"/>
              <a:t> </a:t>
            </a:r>
          </a:p>
        </p:txBody>
      </p:sp>
      <p:pic>
        <p:nvPicPr>
          <p:cNvPr id="4" name="Content Placeholder 3">
            <a:extLst>
              <a:ext uri="{FF2B5EF4-FFF2-40B4-BE49-F238E27FC236}">
                <a16:creationId xmlns:a16="http://schemas.microsoft.com/office/drawing/2014/main" id="{E44F7F84-5F6A-4481-8FE9-DB074342A973}"/>
              </a:ext>
            </a:extLst>
          </p:cNvPr>
          <p:cNvPicPr>
            <a:picLocks noGrp="1" noChangeAspect="1"/>
          </p:cNvPicPr>
          <p:nvPr>
            <p:ph idx="1"/>
          </p:nvPr>
        </p:nvPicPr>
        <p:blipFill>
          <a:blip r:embed="rId2"/>
          <a:stretch>
            <a:fillRect/>
          </a:stretch>
        </p:blipFill>
        <p:spPr>
          <a:xfrm>
            <a:off x="2724150" y="1562100"/>
            <a:ext cx="6057900" cy="4724400"/>
          </a:xfrm>
          <a:prstGeom prst="rect">
            <a:avLst/>
          </a:prstGeom>
        </p:spPr>
      </p:pic>
    </p:spTree>
    <p:extLst>
      <p:ext uri="{BB962C8B-B14F-4D97-AF65-F5344CB8AC3E}">
        <p14:creationId xmlns:p14="http://schemas.microsoft.com/office/powerpoint/2010/main" val="2866020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ED9A-AA5F-4760-ABCA-894EB078F663}"/>
              </a:ext>
            </a:extLst>
          </p:cNvPr>
          <p:cNvSpPr>
            <a:spLocks noGrp="1"/>
          </p:cNvSpPr>
          <p:nvPr>
            <p:ph type="title"/>
          </p:nvPr>
        </p:nvSpPr>
        <p:spPr/>
        <p:txBody>
          <a:bodyPr>
            <a:normAutofit/>
          </a:bodyPr>
          <a:lstStyle/>
          <a:p>
            <a:r>
              <a:rPr lang="en-NZ" sz="3200" b="1" dirty="0"/>
              <a:t>A German U-boat commander tracks a British merchant ship through his periscope during an attack on a convoy, June 1942</a:t>
            </a:r>
          </a:p>
        </p:txBody>
      </p:sp>
      <p:pic>
        <p:nvPicPr>
          <p:cNvPr id="4" name="Content Placeholder 3">
            <a:extLst>
              <a:ext uri="{FF2B5EF4-FFF2-40B4-BE49-F238E27FC236}">
                <a16:creationId xmlns:a16="http://schemas.microsoft.com/office/drawing/2014/main" id="{70CFA6E5-A960-4D5B-BFDF-045A12FF50DA}"/>
              </a:ext>
            </a:extLst>
          </p:cNvPr>
          <p:cNvPicPr>
            <a:picLocks noGrp="1" noChangeAspect="1"/>
          </p:cNvPicPr>
          <p:nvPr>
            <p:ph idx="1"/>
          </p:nvPr>
        </p:nvPicPr>
        <p:blipFill>
          <a:blip r:embed="rId2"/>
          <a:stretch>
            <a:fillRect/>
          </a:stretch>
        </p:blipFill>
        <p:spPr>
          <a:xfrm>
            <a:off x="2990850" y="1867694"/>
            <a:ext cx="6210300" cy="4267200"/>
          </a:xfrm>
          <a:prstGeom prst="rect">
            <a:avLst/>
          </a:prstGeom>
        </p:spPr>
      </p:pic>
    </p:spTree>
    <p:extLst>
      <p:ext uri="{BB962C8B-B14F-4D97-AF65-F5344CB8AC3E}">
        <p14:creationId xmlns:p14="http://schemas.microsoft.com/office/powerpoint/2010/main" val="190531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C705E-1901-43B1-95BA-25E5E864779B}"/>
              </a:ext>
            </a:extLst>
          </p:cNvPr>
          <p:cNvPicPr>
            <a:picLocks noChangeAspect="1"/>
          </p:cNvPicPr>
          <p:nvPr/>
        </p:nvPicPr>
        <p:blipFill>
          <a:blip r:embed="rId2"/>
          <a:stretch>
            <a:fillRect/>
          </a:stretch>
        </p:blipFill>
        <p:spPr>
          <a:xfrm>
            <a:off x="2752725" y="590550"/>
            <a:ext cx="6962775" cy="5943600"/>
          </a:xfrm>
          <a:prstGeom prst="rect">
            <a:avLst/>
          </a:prstGeom>
        </p:spPr>
      </p:pic>
    </p:spTree>
    <p:extLst>
      <p:ext uri="{BB962C8B-B14F-4D97-AF65-F5344CB8AC3E}">
        <p14:creationId xmlns:p14="http://schemas.microsoft.com/office/powerpoint/2010/main" val="295468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E1BB-6079-4781-B93F-8FD78FEED49A}"/>
              </a:ext>
            </a:extLst>
          </p:cNvPr>
          <p:cNvSpPr>
            <a:spLocks noGrp="1"/>
          </p:cNvSpPr>
          <p:nvPr>
            <p:ph type="title"/>
          </p:nvPr>
        </p:nvSpPr>
        <p:spPr/>
        <p:txBody>
          <a:bodyPr>
            <a:normAutofit/>
          </a:bodyPr>
          <a:lstStyle/>
          <a:p>
            <a:r>
              <a:rPr lang="en-NZ" sz="3200" b="1" dirty="0"/>
              <a:t>Images from the Arctic Convoys</a:t>
            </a:r>
          </a:p>
        </p:txBody>
      </p:sp>
      <p:pic>
        <p:nvPicPr>
          <p:cNvPr id="4" name="Content Placeholder 3">
            <a:extLst>
              <a:ext uri="{FF2B5EF4-FFF2-40B4-BE49-F238E27FC236}">
                <a16:creationId xmlns:a16="http://schemas.microsoft.com/office/drawing/2014/main" id="{F8EF7B14-3CC7-4934-82FF-8FE8F1851F2E}"/>
              </a:ext>
            </a:extLst>
          </p:cNvPr>
          <p:cNvPicPr>
            <a:picLocks noGrp="1" noChangeAspect="1"/>
          </p:cNvPicPr>
          <p:nvPr>
            <p:ph idx="1"/>
          </p:nvPr>
        </p:nvPicPr>
        <p:blipFill>
          <a:blip r:embed="rId2"/>
          <a:stretch>
            <a:fillRect/>
          </a:stretch>
        </p:blipFill>
        <p:spPr>
          <a:xfrm>
            <a:off x="9015412" y="1724026"/>
            <a:ext cx="2466975" cy="1890713"/>
          </a:xfrm>
          <a:prstGeom prst="rect">
            <a:avLst/>
          </a:prstGeom>
        </p:spPr>
      </p:pic>
      <p:pic>
        <p:nvPicPr>
          <p:cNvPr id="5" name="Picture 4">
            <a:extLst>
              <a:ext uri="{FF2B5EF4-FFF2-40B4-BE49-F238E27FC236}">
                <a16:creationId xmlns:a16="http://schemas.microsoft.com/office/drawing/2014/main" id="{28B99D46-3835-458B-9BED-D7032F7B3FA4}"/>
              </a:ext>
            </a:extLst>
          </p:cNvPr>
          <p:cNvPicPr>
            <a:picLocks noChangeAspect="1"/>
          </p:cNvPicPr>
          <p:nvPr/>
        </p:nvPicPr>
        <p:blipFill>
          <a:blip r:embed="rId3"/>
          <a:stretch>
            <a:fillRect/>
          </a:stretch>
        </p:blipFill>
        <p:spPr>
          <a:xfrm>
            <a:off x="838200" y="1685926"/>
            <a:ext cx="3371850" cy="2343150"/>
          </a:xfrm>
          <a:prstGeom prst="rect">
            <a:avLst/>
          </a:prstGeom>
        </p:spPr>
      </p:pic>
      <p:pic>
        <p:nvPicPr>
          <p:cNvPr id="7" name="Picture 6">
            <a:extLst>
              <a:ext uri="{FF2B5EF4-FFF2-40B4-BE49-F238E27FC236}">
                <a16:creationId xmlns:a16="http://schemas.microsoft.com/office/drawing/2014/main" id="{92330829-7FDE-4623-868B-8FD157541464}"/>
              </a:ext>
            </a:extLst>
          </p:cNvPr>
          <p:cNvPicPr>
            <a:picLocks noChangeAspect="1"/>
          </p:cNvPicPr>
          <p:nvPr/>
        </p:nvPicPr>
        <p:blipFill>
          <a:blip r:embed="rId4"/>
          <a:stretch>
            <a:fillRect/>
          </a:stretch>
        </p:blipFill>
        <p:spPr>
          <a:xfrm>
            <a:off x="838199" y="4029076"/>
            <a:ext cx="3371849" cy="1924049"/>
          </a:xfrm>
          <a:prstGeom prst="rect">
            <a:avLst/>
          </a:prstGeom>
        </p:spPr>
      </p:pic>
      <p:pic>
        <p:nvPicPr>
          <p:cNvPr id="8" name="Picture 7">
            <a:extLst>
              <a:ext uri="{FF2B5EF4-FFF2-40B4-BE49-F238E27FC236}">
                <a16:creationId xmlns:a16="http://schemas.microsoft.com/office/drawing/2014/main" id="{9624147F-32E1-4B7A-98C3-5D24874AF30E}"/>
              </a:ext>
            </a:extLst>
          </p:cNvPr>
          <p:cNvPicPr>
            <a:picLocks noChangeAspect="1"/>
          </p:cNvPicPr>
          <p:nvPr/>
        </p:nvPicPr>
        <p:blipFill>
          <a:blip r:embed="rId5"/>
          <a:stretch>
            <a:fillRect/>
          </a:stretch>
        </p:blipFill>
        <p:spPr>
          <a:xfrm>
            <a:off x="9122569" y="3614739"/>
            <a:ext cx="2359818" cy="2338386"/>
          </a:xfrm>
          <a:prstGeom prst="rect">
            <a:avLst/>
          </a:prstGeom>
        </p:spPr>
      </p:pic>
      <p:pic>
        <p:nvPicPr>
          <p:cNvPr id="9" name="Picture 8">
            <a:extLst>
              <a:ext uri="{FF2B5EF4-FFF2-40B4-BE49-F238E27FC236}">
                <a16:creationId xmlns:a16="http://schemas.microsoft.com/office/drawing/2014/main" id="{F305B5C1-DCEF-416D-ACC4-23DAF0D6FD19}"/>
              </a:ext>
            </a:extLst>
          </p:cNvPr>
          <p:cNvPicPr>
            <a:picLocks noChangeAspect="1"/>
          </p:cNvPicPr>
          <p:nvPr/>
        </p:nvPicPr>
        <p:blipFill>
          <a:blip r:embed="rId6"/>
          <a:stretch>
            <a:fillRect/>
          </a:stretch>
        </p:blipFill>
        <p:spPr>
          <a:xfrm>
            <a:off x="4219575" y="1724026"/>
            <a:ext cx="4902994" cy="4229099"/>
          </a:xfrm>
          <a:prstGeom prst="rect">
            <a:avLst/>
          </a:prstGeom>
        </p:spPr>
      </p:pic>
    </p:spTree>
    <p:extLst>
      <p:ext uri="{BB962C8B-B14F-4D97-AF65-F5344CB8AC3E}">
        <p14:creationId xmlns:p14="http://schemas.microsoft.com/office/powerpoint/2010/main" val="229100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C53B-8495-45A0-9B07-561EF3F78EF5}"/>
              </a:ext>
            </a:extLst>
          </p:cNvPr>
          <p:cNvSpPr>
            <a:spLocks noGrp="1"/>
          </p:cNvSpPr>
          <p:nvPr>
            <p:ph type="title"/>
          </p:nvPr>
        </p:nvSpPr>
        <p:spPr/>
        <p:txBody>
          <a:bodyPr>
            <a:normAutofit/>
          </a:bodyPr>
          <a:lstStyle/>
          <a:p>
            <a:r>
              <a:rPr lang="en-NZ" sz="3200" b="1" dirty="0"/>
              <a:t>Apprentice Donald Clarke(1923-1942)</a:t>
            </a:r>
          </a:p>
        </p:txBody>
      </p:sp>
      <p:pic>
        <p:nvPicPr>
          <p:cNvPr id="3" name="Picture 2">
            <a:extLst>
              <a:ext uri="{FF2B5EF4-FFF2-40B4-BE49-F238E27FC236}">
                <a16:creationId xmlns:a16="http://schemas.microsoft.com/office/drawing/2014/main" id="{043161EA-3C6B-4594-999E-1FA77ED45D57}"/>
              </a:ext>
            </a:extLst>
          </p:cNvPr>
          <p:cNvPicPr>
            <a:picLocks noChangeAspect="1"/>
          </p:cNvPicPr>
          <p:nvPr/>
        </p:nvPicPr>
        <p:blipFill>
          <a:blip r:embed="rId2"/>
          <a:stretch>
            <a:fillRect/>
          </a:stretch>
        </p:blipFill>
        <p:spPr>
          <a:xfrm>
            <a:off x="2209800" y="1795462"/>
            <a:ext cx="3248025" cy="3629025"/>
          </a:xfrm>
          <a:prstGeom prst="rect">
            <a:avLst/>
          </a:prstGeom>
        </p:spPr>
      </p:pic>
      <p:pic>
        <p:nvPicPr>
          <p:cNvPr id="4" name="Picture 3">
            <a:extLst>
              <a:ext uri="{FF2B5EF4-FFF2-40B4-BE49-F238E27FC236}">
                <a16:creationId xmlns:a16="http://schemas.microsoft.com/office/drawing/2014/main" id="{D0E39C66-B967-437B-BADC-BC34667CB00E}"/>
              </a:ext>
            </a:extLst>
          </p:cNvPr>
          <p:cNvPicPr>
            <a:picLocks noChangeAspect="1"/>
          </p:cNvPicPr>
          <p:nvPr/>
        </p:nvPicPr>
        <p:blipFill>
          <a:blip r:embed="rId3"/>
          <a:stretch>
            <a:fillRect/>
          </a:stretch>
        </p:blipFill>
        <p:spPr>
          <a:xfrm>
            <a:off x="7848600" y="1957387"/>
            <a:ext cx="1466850" cy="3590925"/>
          </a:xfrm>
          <a:prstGeom prst="rect">
            <a:avLst/>
          </a:prstGeom>
        </p:spPr>
      </p:pic>
    </p:spTree>
    <p:extLst>
      <p:ext uri="{BB962C8B-B14F-4D97-AF65-F5344CB8AC3E}">
        <p14:creationId xmlns:p14="http://schemas.microsoft.com/office/powerpoint/2010/main" val="72771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FE0A-72C6-45E0-B70E-F107D4F81713}"/>
              </a:ext>
            </a:extLst>
          </p:cNvPr>
          <p:cNvSpPr>
            <a:spLocks noGrp="1"/>
          </p:cNvSpPr>
          <p:nvPr>
            <p:ph type="title"/>
          </p:nvPr>
        </p:nvSpPr>
        <p:spPr>
          <a:xfrm>
            <a:off x="428625" y="365125"/>
            <a:ext cx="11477625" cy="1325563"/>
          </a:xfrm>
        </p:spPr>
        <p:txBody>
          <a:bodyPr>
            <a:noAutofit/>
          </a:bodyPr>
          <a:lstStyle/>
          <a:p>
            <a:r>
              <a:rPr lang="en-NZ" sz="3200" b="1" dirty="0"/>
              <a:t>Lifeboats from the American vessel </a:t>
            </a:r>
            <a:r>
              <a:rPr lang="en-NZ" sz="3200" b="1" i="1" dirty="0"/>
              <a:t>Carlton</a:t>
            </a:r>
            <a:r>
              <a:rPr lang="en-NZ" sz="3200" b="1" dirty="0"/>
              <a:t> are approached by a U-boat for interrogation purposes. The ship was torpedoed and sunk on 5 July 1942</a:t>
            </a:r>
          </a:p>
        </p:txBody>
      </p:sp>
      <p:pic>
        <p:nvPicPr>
          <p:cNvPr id="4" name="Picture 3">
            <a:extLst>
              <a:ext uri="{FF2B5EF4-FFF2-40B4-BE49-F238E27FC236}">
                <a16:creationId xmlns:a16="http://schemas.microsoft.com/office/drawing/2014/main" id="{D7F7FB60-A98C-4C77-935B-7B14A2FECBEA}"/>
              </a:ext>
            </a:extLst>
          </p:cNvPr>
          <p:cNvPicPr>
            <a:picLocks noChangeAspect="1"/>
          </p:cNvPicPr>
          <p:nvPr/>
        </p:nvPicPr>
        <p:blipFill>
          <a:blip r:embed="rId2"/>
          <a:stretch>
            <a:fillRect/>
          </a:stretch>
        </p:blipFill>
        <p:spPr>
          <a:xfrm>
            <a:off x="1495425" y="1819276"/>
            <a:ext cx="9449573" cy="4673600"/>
          </a:xfrm>
          <a:prstGeom prst="rect">
            <a:avLst/>
          </a:prstGeom>
        </p:spPr>
      </p:pic>
    </p:spTree>
    <p:extLst>
      <p:ext uri="{BB962C8B-B14F-4D97-AF65-F5344CB8AC3E}">
        <p14:creationId xmlns:p14="http://schemas.microsoft.com/office/powerpoint/2010/main" val="1610716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5A5D-2746-45DB-8956-027F474EA0C0}"/>
              </a:ext>
            </a:extLst>
          </p:cNvPr>
          <p:cNvSpPr>
            <a:spLocks noGrp="1"/>
          </p:cNvSpPr>
          <p:nvPr>
            <p:ph type="title"/>
          </p:nvPr>
        </p:nvSpPr>
        <p:spPr/>
        <p:txBody>
          <a:bodyPr>
            <a:normAutofit/>
          </a:bodyPr>
          <a:lstStyle/>
          <a:p>
            <a:r>
              <a:rPr lang="en-NZ" sz="3200" b="1" dirty="0"/>
              <a:t>Some eighty years later</a:t>
            </a:r>
          </a:p>
        </p:txBody>
      </p:sp>
      <p:pic>
        <p:nvPicPr>
          <p:cNvPr id="3" name="Picture 2">
            <a:extLst>
              <a:ext uri="{FF2B5EF4-FFF2-40B4-BE49-F238E27FC236}">
                <a16:creationId xmlns:a16="http://schemas.microsoft.com/office/drawing/2014/main" id="{E91DB964-CBEE-485D-8D4B-A652C309D1C5}"/>
              </a:ext>
            </a:extLst>
          </p:cNvPr>
          <p:cNvPicPr>
            <a:picLocks noChangeAspect="1"/>
          </p:cNvPicPr>
          <p:nvPr/>
        </p:nvPicPr>
        <p:blipFill>
          <a:blip r:embed="rId2"/>
          <a:stretch>
            <a:fillRect/>
          </a:stretch>
        </p:blipFill>
        <p:spPr>
          <a:xfrm>
            <a:off x="1857375" y="1690688"/>
            <a:ext cx="8077200" cy="4186238"/>
          </a:xfrm>
          <a:prstGeom prst="rect">
            <a:avLst/>
          </a:prstGeom>
        </p:spPr>
      </p:pic>
    </p:spTree>
    <p:extLst>
      <p:ext uri="{BB962C8B-B14F-4D97-AF65-F5344CB8AC3E}">
        <p14:creationId xmlns:p14="http://schemas.microsoft.com/office/powerpoint/2010/main" val="3841668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9E90-5327-4809-98C6-869C3FDA0EF3}"/>
              </a:ext>
            </a:extLst>
          </p:cNvPr>
          <p:cNvSpPr>
            <a:spLocks noGrp="1"/>
          </p:cNvSpPr>
          <p:nvPr>
            <p:ph type="title"/>
          </p:nvPr>
        </p:nvSpPr>
        <p:spPr>
          <a:xfrm>
            <a:off x="838200" y="365126"/>
            <a:ext cx="10515600" cy="996950"/>
          </a:xfrm>
        </p:spPr>
        <p:txBody>
          <a:bodyPr>
            <a:normAutofit/>
          </a:bodyPr>
          <a:lstStyle/>
          <a:p>
            <a:r>
              <a:rPr lang="en-NZ" sz="3200" b="1" dirty="0"/>
              <a:t>SS </a:t>
            </a:r>
            <a:r>
              <a:rPr lang="en-NZ" sz="3200" b="1" i="1" dirty="0"/>
              <a:t>Port Hunter</a:t>
            </a:r>
            <a:endParaRPr lang="en-NZ" sz="3200" b="1" dirty="0"/>
          </a:p>
        </p:txBody>
      </p:sp>
      <p:pic>
        <p:nvPicPr>
          <p:cNvPr id="5" name="Picture 4">
            <a:extLst>
              <a:ext uri="{FF2B5EF4-FFF2-40B4-BE49-F238E27FC236}">
                <a16:creationId xmlns:a16="http://schemas.microsoft.com/office/drawing/2014/main" id="{12EDF892-F89E-4E5C-815D-5E7A5357AAAC}"/>
              </a:ext>
            </a:extLst>
          </p:cNvPr>
          <p:cNvPicPr>
            <a:picLocks noChangeAspect="1"/>
          </p:cNvPicPr>
          <p:nvPr/>
        </p:nvPicPr>
        <p:blipFill>
          <a:blip r:embed="rId2"/>
          <a:stretch>
            <a:fillRect/>
          </a:stretch>
        </p:blipFill>
        <p:spPr>
          <a:xfrm>
            <a:off x="2638425" y="2219325"/>
            <a:ext cx="7353299" cy="3629025"/>
          </a:xfrm>
          <a:prstGeom prst="rect">
            <a:avLst/>
          </a:prstGeom>
        </p:spPr>
      </p:pic>
    </p:spTree>
    <p:extLst>
      <p:ext uri="{BB962C8B-B14F-4D97-AF65-F5344CB8AC3E}">
        <p14:creationId xmlns:p14="http://schemas.microsoft.com/office/powerpoint/2010/main" val="2815201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234A-DD5B-4852-B5FF-144A6E5B8E78}"/>
              </a:ext>
            </a:extLst>
          </p:cNvPr>
          <p:cNvSpPr>
            <a:spLocks noGrp="1"/>
          </p:cNvSpPr>
          <p:nvPr>
            <p:ph type="title"/>
          </p:nvPr>
        </p:nvSpPr>
        <p:spPr/>
        <p:txBody>
          <a:bodyPr>
            <a:normAutofit/>
          </a:bodyPr>
          <a:lstStyle/>
          <a:p>
            <a:r>
              <a:rPr lang="en-NZ" sz="3200" b="1" dirty="0"/>
              <a:t>1930s trade routes</a:t>
            </a:r>
          </a:p>
        </p:txBody>
      </p:sp>
      <p:pic>
        <p:nvPicPr>
          <p:cNvPr id="3" name="Picture 2">
            <a:extLst>
              <a:ext uri="{FF2B5EF4-FFF2-40B4-BE49-F238E27FC236}">
                <a16:creationId xmlns:a16="http://schemas.microsoft.com/office/drawing/2014/main" id="{773B6436-A61A-4D9A-8D89-A60F4F120F79}"/>
              </a:ext>
            </a:extLst>
          </p:cNvPr>
          <p:cNvPicPr>
            <a:picLocks noChangeAspect="1"/>
          </p:cNvPicPr>
          <p:nvPr/>
        </p:nvPicPr>
        <p:blipFill>
          <a:blip r:embed="rId2"/>
          <a:stretch>
            <a:fillRect/>
          </a:stretch>
        </p:blipFill>
        <p:spPr>
          <a:xfrm>
            <a:off x="1400175" y="1276350"/>
            <a:ext cx="9039225" cy="5216525"/>
          </a:xfrm>
          <a:prstGeom prst="rect">
            <a:avLst/>
          </a:prstGeom>
        </p:spPr>
      </p:pic>
    </p:spTree>
    <p:extLst>
      <p:ext uri="{BB962C8B-B14F-4D97-AF65-F5344CB8AC3E}">
        <p14:creationId xmlns:p14="http://schemas.microsoft.com/office/powerpoint/2010/main" val="226248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8034-4AD2-41DA-8B2B-2DB517C10E16}"/>
              </a:ext>
            </a:extLst>
          </p:cNvPr>
          <p:cNvSpPr>
            <a:spLocks noGrp="1"/>
          </p:cNvSpPr>
          <p:nvPr>
            <p:ph type="title"/>
          </p:nvPr>
        </p:nvSpPr>
        <p:spPr>
          <a:xfrm>
            <a:off x="838200" y="365125"/>
            <a:ext cx="10515600" cy="2206625"/>
          </a:xfrm>
        </p:spPr>
        <p:txBody>
          <a:bodyPr>
            <a:normAutofit fontScale="90000"/>
          </a:bodyPr>
          <a:lstStyle/>
          <a:p>
            <a:r>
              <a:rPr lang="en-NZ" sz="3200" b="1" dirty="0"/>
              <a:t>Two New Zealand ships that didn’t survive the War</a:t>
            </a:r>
            <a:br>
              <a:rPr lang="en-NZ" sz="3200" b="1" dirty="0"/>
            </a:br>
            <a:br>
              <a:rPr lang="en-NZ" sz="3200" b="1" dirty="0"/>
            </a:br>
            <a:br>
              <a:rPr lang="en-NZ" sz="3200" b="1" dirty="0"/>
            </a:br>
            <a:r>
              <a:rPr lang="en-NZ" sz="3200" b="1" dirty="0"/>
              <a:t>TSS </a:t>
            </a:r>
            <a:r>
              <a:rPr lang="en-NZ" sz="3200" b="1" i="1" dirty="0" err="1"/>
              <a:t>Awatea</a:t>
            </a:r>
            <a:r>
              <a:rPr lang="en-NZ" sz="3200" b="1" dirty="0"/>
              <a:t> 1936-1942				MV </a:t>
            </a:r>
            <a:r>
              <a:rPr lang="en-NZ" sz="3200" b="1" i="1" dirty="0"/>
              <a:t>Rangitane</a:t>
            </a:r>
            <a:r>
              <a:rPr lang="en-NZ" sz="3200" b="1" dirty="0"/>
              <a:t> 1929-1940</a:t>
            </a:r>
          </a:p>
        </p:txBody>
      </p:sp>
      <p:pic>
        <p:nvPicPr>
          <p:cNvPr id="3" name="Picture 2">
            <a:extLst>
              <a:ext uri="{FF2B5EF4-FFF2-40B4-BE49-F238E27FC236}">
                <a16:creationId xmlns:a16="http://schemas.microsoft.com/office/drawing/2014/main" id="{6E84964B-D479-4AE6-89C4-10D122561614}"/>
              </a:ext>
            </a:extLst>
          </p:cNvPr>
          <p:cNvPicPr>
            <a:picLocks noChangeAspect="1"/>
          </p:cNvPicPr>
          <p:nvPr/>
        </p:nvPicPr>
        <p:blipFill>
          <a:blip r:embed="rId2"/>
          <a:stretch>
            <a:fillRect/>
          </a:stretch>
        </p:blipFill>
        <p:spPr>
          <a:xfrm>
            <a:off x="695324" y="3124200"/>
            <a:ext cx="6134101" cy="2389186"/>
          </a:xfrm>
          <a:prstGeom prst="rect">
            <a:avLst/>
          </a:prstGeom>
        </p:spPr>
      </p:pic>
      <p:pic>
        <p:nvPicPr>
          <p:cNvPr id="4" name="Picture 3">
            <a:extLst>
              <a:ext uri="{FF2B5EF4-FFF2-40B4-BE49-F238E27FC236}">
                <a16:creationId xmlns:a16="http://schemas.microsoft.com/office/drawing/2014/main" id="{DDB271EA-6E4F-4454-845A-2ACBB9C34E1D}"/>
              </a:ext>
            </a:extLst>
          </p:cNvPr>
          <p:cNvPicPr>
            <a:picLocks noChangeAspect="1"/>
          </p:cNvPicPr>
          <p:nvPr/>
        </p:nvPicPr>
        <p:blipFill>
          <a:blip r:embed="rId3"/>
          <a:stretch>
            <a:fillRect/>
          </a:stretch>
        </p:blipFill>
        <p:spPr>
          <a:xfrm>
            <a:off x="6829425" y="2419351"/>
            <a:ext cx="4762500" cy="3057722"/>
          </a:xfrm>
          <a:prstGeom prst="rect">
            <a:avLst/>
          </a:prstGeom>
        </p:spPr>
      </p:pic>
    </p:spTree>
    <p:extLst>
      <p:ext uri="{BB962C8B-B14F-4D97-AF65-F5344CB8AC3E}">
        <p14:creationId xmlns:p14="http://schemas.microsoft.com/office/powerpoint/2010/main" val="376348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D4DC-7F3B-4629-B8D8-CC3A972F9AEE}"/>
              </a:ext>
            </a:extLst>
          </p:cNvPr>
          <p:cNvSpPr>
            <a:spLocks noGrp="1"/>
          </p:cNvSpPr>
          <p:nvPr>
            <p:ph type="title"/>
          </p:nvPr>
        </p:nvSpPr>
        <p:spPr/>
        <p:txBody>
          <a:bodyPr>
            <a:normAutofit/>
          </a:bodyPr>
          <a:lstStyle/>
          <a:p>
            <a:r>
              <a:rPr lang="en-NZ" sz="2800" b="1" dirty="0"/>
              <a:t>Merchant seafarers onboard the Union Steam Ship Company's </a:t>
            </a:r>
            <a:r>
              <a:rPr lang="en-NZ" sz="2800" b="1" i="1" dirty="0" err="1"/>
              <a:t>Kaiwarra</a:t>
            </a:r>
            <a:r>
              <a:rPr lang="en-NZ" sz="2800" b="1" dirty="0"/>
              <a:t> in Auckland in December 1940</a:t>
            </a:r>
          </a:p>
        </p:txBody>
      </p:sp>
      <p:pic>
        <p:nvPicPr>
          <p:cNvPr id="5" name="Content Placeholder 4">
            <a:extLst>
              <a:ext uri="{FF2B5EF4-FFF2-40B4-BE49-F238E27FC236}">
                <a16:creationId xmlns:a16="http://schemas.microsoft.com/office/drawing/2014/main" id="{32091163-BC45-46F3-907A-79CE5E0BDD45}"/>
              </a:ext>
            </a:extLst>
          </p:cNvPr>
          <p:cNvPicPr>
            <a:picLocks noGrp="1" noChangeAspect="1"/>
          </p:cNvPicPr>
          <p:nvPr>
            <p:ph idx="1"/>
          </p:nvPr>
        </p:nvPicPr>
        <p:blipFill>
          <a:blip r:embed="rId2"/>
          <a:stretch>
            <a:fillRect/>
          </a:stretch>
        </p:blipFill>
        <p:spPr>
          <a:xfrm>
            <a:off x="3105150" y="1857375"/>
            <a:ext cx="5829300" cy="4238625"/>
          </a:xfrm>
          <a:prstGeom prst="rect">
            <a:avLst/>
          </a:prstGeom>
        </p:spPr>
      </p:pic>
    </p:spTree>
    <p:extLst>
      <p:ext uri="{BB962C8B-B14F-4D97-AF65-F5344CB8AC3E}">
        <p14:creationId xmlns:p14="http://schemas.microsoft.com/office/powerpoint/2010/main" val="178247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D389-E646-495E-B425-006F551B78F5}"/>
              </a:ext>
            </a:extLst>
          </p:cNvPr>
          <p:cNvSpPr>
            <a:spLocks noGrp="1"/>
          </p:cNvSpPr>
          <p:nvPr>
            <p:ph type="title"/>
          </p:nvPr>
        </p:nvSpPr>
        <p:spPr/>
        <p:txBody>
          <a:bodyPr>
            <a:normAutofit/>
          </a:bodyPr>
          <a:lstStyle/>
          <a:p>
            <a:r>
              <a:rPr lang="en-NZ" sz="3200" b="1" dirty="0"/>
              <a:t>A merchant seafarer</a:t>
            </a:r>
          </a:p>
        </p:txBody>
      </p:sp>
      <p:pic>
        <p:nvPicPr>
          <p:cNvPr id="4" name="Content Placeholder 3">
            <a:extLst>
              <a:ext uri="{FF2B5EF4-FFF2-40B4-BE49-F238E27FC236}">
                <a16:creationId xmlns:a16="http://schemas.microsoft.com/office/drawing/2014/main" id="{5A5A4BA2-CB2E-4997-9E2A-B34E1D61EFAB}"/>
              </a:ext>
            </a:extLst>
          </p:cNvPr>
          <p:cNvPicPr>
            <a:picLocks noGrp="1" noChangeAspect="1"/>
          </p:cNvPicPr>
          <p:nvPr>
            <p:ph idx="1"/>
          </p:nvPr>
        </p:nvPicPr>
        <p:blipFill>
          <a:blip r:embed="rId2"/>
          <a:stretch>
            <a:fillRect/>
          </a:stretch>
        </p:blipFill>
        <p:spPr>
          <a:xfrm>
            <a:off x="4583806" y="1323975"/>
            <a:ext cx="3531494" cy="4852988"/>
          </a:xfrm>
          <a:prstGeom prst="rect">
            <a:avLst/>
          </a:prstGeom>
        </p:spPr>
      </p:pic>
    </p:spTree>
    <p:extLst>
      <p:ext uri="{BB962C8B-B14F-4D97-AF65-F5344CB8AC3E}">
        <p14:creationId xmlns:p14="http://schemas.microsoft.com/office/powerpoint/2010/main" val="331083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2492-7437-4741-9E2F-B7F030466F3A}"/>
              </a:ext>
            </a:extLst>
          </p:cNvPr>
          <p:cNvSpPr>
            <a:spLocks noGrp="1"/>
          </p:cNvSpPr>
          <p:nvPr>
            <p:ph type="title"/>
          </p:nvPr>
        </p:nvSpPr>
        <p:spPr/>
        <p:txBody>
          <a:bodyPr>
            <a:normAutofit/>
          </a:bodyPr>
          <a:lstStyle/>
          <a:p>
            <a:r>
              <a:rPr lang="en-NZ" sz="3200" b="1" dirty="0"/>
              <a:t>Working in the engine room</a:t>
            </a:r>
          </a:p>
        </p:txBody>
      </p:sp>
      <p:pic>
        <p:nvPicPr>
          <p:cNvPr id="4" name="Content Placeholder 3">
            <a:extLst>
              <a:ext uri="{FF2B5EF4-FFF2-40B4-BE49-F238E27FC236}">
                <a16:creationId xmlns:a16="http://schemas.microsoft.com/office/drawing/2014/main" id="{A5884A05-6EEF-40C9-BD26-7A9C38F813DC}"/>
              </a:ext>
            </a:extLst>
          </p:cNvPr>
          <p:cNvPicPr>
            <a:picLocks noGrp="1" noChangeAspect="1"/>
          </p:cNvPicPr>
          <p:nvPr>
            <p:ph idx="1"/>
          </p:nvPr>
        </p:nvPicPr>
        <p:blipFill>
          <a:blip r:embed="rId2"/>
          <a:stretch>
            <a:fillRect/>
          </a:stretch>
        </p:blipFill>
        <p:spPr>
          <a:xfrm>
            <a:off x="2828924" y="1933575"/>
            <a:ext cx="6124575" cy="4191000"/>
          </a:xfrm>
          <a:prstGeom prst="rect">
            <a:avLst/>
          </a:prstGeom>
        </p:spPr>
      </p:pic>
    </p:spTree>
    <p:extLst>
      <p:ext uri="{BB962C8B-B14F-4D97-AF65-F5344CB8AC3E}">
        <p14:creationId xmlns:p14="http://schemas.microsoft.com/office/powerpoint/2010/main" val="698385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C9213-6224-404E-BBC4-050860F7D116}"/>
              </a:ext>
            </a:extLst>
          </p:cNvPr>
          <p:cNvSpPr>
            <a:spLocks noGrp="1"/>
          </p:cNvSpPr>
          <p:nvPr>
            <p:ph type="title"/>
          </p:nvPr>
        </p:nvSpPr>
        <p:spPr>
          <a:xfrm>
            <a:off x="838200" y="365125"/>
            <a:ext cx="10515600" cy="1710531"/>
          </a:xfrm>
        </p:spPr>
        <p:txBody>
          <a:bodyPr>
            <a:noAutofit/>
          </a:bodyPr>
          <a:lstStyle/>
          <a:p>
            <a:br>
              <a:rPr lang="en-NZ" sz="3200" b="1" dirty="0"/>
            </a:br>
            <a:r>
              <a:rPr lang="en-NZ" sz="3200" b="1" dirty="0"/>
              <a:t>SS </a:t>
            </a:r>
            <a:r>
              <a:rPr lang="en-NZ" sz="3200" b="1" i="1" dirty="0" err="1"/>
              <a:t>Waimarama</a:t>
            </a:r>
            <a:r>
              <a:rPr lang="en-NZ" sz="3200" b="1" dirty="0"/>
              <a:t> was part of the fourteen ship convoy Operation Pedestal to the relief of the besieged island of Malta. She was sunk by German Junkers 88 dive bombers in August 1942</a:t>
            </a:r>
          </a:p>
        </p:txBody>
      </p:sp>
      <p:pic>
        <p:nvPicPr>
          <p:cNvPr id="4" name="Content Placeholder 3">
            <a:extLst>
              <a:ext uri="{FF2B5EF4-FFF2-40B4-BE49-F238E27FC236}">
                <a16:creationId xmlns:a16="http://schemas.microsoft.com/office/drawing/2014/main" id="{BDE2B5A7-74C8-49F7-80DF-04EECE215958}"/>
              </a:ext>
            </a:extLst>
          </p:cNvPr>
          <p:cNvPicPr>
            <a:picLocks noGrp="1" noChangeAspect="1"/>
          </p:cNvPicPr>
          <p:nvPr>
            <p:ph idx="1"/>
          </p:nvPr>
        </p:nvPicPr>
        <p:blipFill>
          <a:blip r:embed="rId2"/>
          <a:stretch>
            <a:fillRect/>
          </a:stretch>
        </p:blipFill>
        <p:spPr>
          <a:xfrm>
            <a:off x="5000625" y="2320726"/>
            <a:ext cx="5372100" cy="3908624"/>
          </a:xfrm>
          <a:prstGeom prst="rect">
            <a:avLst/>
          </a:prstGeom>
        </p:spPr>
      </p:pic>
      <p:pic>
        <p:nvPicPr>
          <p:cNvPr id="3" name="Picture 2">
            <a:extLst>
              <a:ext uri="{FF2B5EF4-FFF2-40B4-BE49-F238E27FC236}">
                <a16:creationId xmlns:a16="http://schemas.microsoft.com/office/drawing/2014/main" id="{E41C5E47-5B4C-4397-8E8E-4179962842C6}"/>
              </a:ext>
            </a:extLst>
          </p:cNvPr>
          <p:cNvPicPr>
            <a:picLocks noChangeAspect="1"/>
          </p:cNvPicPr>
          <p:nvPr/>
        </p:nvPicPr>
        <p:blipFill>
          <a:blip r:embed="rId3"/>
          <a:stretch>
            <a:fillRect/>
          </a:stretch>
        </p:blipFill>
        <p:spPr>
          <a:xfrm>
            <a:off x="1638299" y="3286125"/>
            <a:ext cx="2533651" cy="1710531"/>
          </a:xfrm>
          <a:prstGeom prst="rect">
            <a:avLst/>
          </a:prstGeom>
        </p:spPr>
      </p:pic>
    </p:spTree>
    <p:extLst>
      <p:ext uri="{BB962C8B-B14F-4D97-AF65-F5344CB8AC3E}">
        <p14:creationId xmlns:p14="http://schemas.microsoft.com/office/powerpoint/2010/main" val="226402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DD01-EB5C-458B-AD53-8F539A7A2570}"/>
              </a:ext>
            </a:extLst>
          </p:cNvPr>
          <p:cNvSpPr>
            <a:spLocks noGrp="1"/>
          </p:cNvSpPr>
          <p:nvPr>
            <p:ph type="title"/>
          </p:nvPr>
        </p:nvSpPr>
        <p:spPr/>
        <p:txBody>
          <a:bodyPr>
            <a:normAutofit/>
          </a:bodyPr>
          <a:lstStyle/>
          <a:p>
            <a:r>
              <a:rPr lang="en-NZ" sz="2800" b="1" dirty="0"/>
              <a:t>Poon Lim(British Empire Medal) – 133 days at sea</a:t>
            </a:r>
          </a:p>
        </p:txBody>
      </p:sp>
      <p:pic>
        <p:nvPicPr>
          <p:cNvPr id="4" name="Content Placeholder 3">
            <a:extLst>
              <a:ext uri="{FF2B5EF4-FFF2-40B4-BE49-F238E27FC236}">
                <a16:creationId xmlns:a16="http://schemas.microsoft.com/office/drawing/2014/main" id="{6A1DB702-41FF-489E-A6A8-C2A6E745B33F}"/>
              </a:ext>
            </a:extLst>
          </p:cNvPr>
          <p:cNvPicPr>
            <a:picLocks noGrp="1" noChangeAspect="1"/>
          </p:cNvPicPr>
          <p:nvPr>
            <p:ph idx="1"/>
          </p:nvPr>
        </p:nvPicPr>
        <p:blipFill>
          <a:blip r:embed="rId2"/>
          <a:stretch>
            <a:fillRect/>
          </a:stretch>
        </p:blipFill>
        <p:spPr>
          <a:xfrm>
            <a:off x="5161125" y="1968500"/>
            <a:ext cx="5260649" cy="4351338"/>
          </a:xfrm>
          <a:prstGeom prst="rect">
            <a:avLst/>
          </a:prstGeom>
        </p:spPr>
      </p:pic>
      <p:pic>
        <p:nvPicPr>
          <p:cNvPr id="5" name="Picture 4">
            <a:extLst>
              <a:ext uri="{FF2B5EF4-FFF2-40B4-BE49-F238E27FC236}">
                <a16:creationId xmlns:a16="http://schemas.microsoft.com/office/drawing/2014/main" id="{6ED43B90-487C-41F7-97E9-59CE862BCB8F}"/>
              </a:ext>
            </a:extLst>
          </p:cNvPr>
          <p:cNvPicPr>
            <a:picLocks noChangeAspect="1"/>
          </p:cNvPicPr>
          <p:nvPr/>
        </p:nvPicPr>
        <p:blipFill>
          <a:blip r:embed="rId3"/>
          <a:stretch>
            <a:fillRect/>
          </a:stretch>
        </p:blipFill>
        <p:spPr>
          <a:xfrm>
            <a:off x="1409699" y="2076450"/>
            <a:ext cx="2924175" cy="3943350"/>
          </a:xfrm>
          <a:prstGeom prst="rect">
            <a:avLst/>
          </a:prstGeom>
        </p:spPr>
      </p:pic>
    </p:spTree>
    <p:extLst>
      <p:ext uri="{BB962C8B-B14F-4D97-AF65-F5344CB8AC3E}">
        <p14:creationId xmlns:p14="http://schemas.microsoft.com/office/powerpoint/2010/main" val="2766501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5568</TotalTime>
  <Words>214</Words>
  <Application>Microsoft Office PowerPoint</Application>
  <PresentationFormat>Widescreen</PresentationFormat>
  <Paragraphs>18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Stories of the Merchant Navy in the Second World War - and its subsequent place in the national memory</vt:lpstr>
      <vt:lpstr>SS Port Hunter</vt:lpstr>
      <vt:lpstr>1930s trade routes</vt:lpstr>
      <vt:lpstr>Two New Zealand ships that didn’t survive the War   TSS Awatea 1936-1942    MV Rangitane 1929-1940</vt:lpstr>
      <vt:lpstr>Merchant seafarers onboard the Union Steam Ship Company's Kaiwarra in Auckland in December 1940</vt:lpstr>
      <vt:lpstr>A merchant seafarer</vt:lpstr>
      <vt:lpstr>Working in the engine room</vt:lpstr>
      <vt:lpstr> SS Waimarama was part of the fourteen ship convoy Operation Pedestal to the relief of the besieged island of Malta. She was sunk by German Junkers 88 dive bombers in August 1942</vt:lpstr>
      <vt:lpstr>Poon Lim(British Empire Medal) – 133 days at sea</vt:lpstr>
      <vt:lpstr>Changi Camp - prisoners of the Japanese</vt:lpstr>
      <vt:lpstr>Images from the Battle of the Atlantic</vt:lpstr>
      <vt:lpstr>An Allied convey assembles in the Bedford Basin, Halifax, April 1942</vt:lpstr>
      <vt:lpstr>Merchant ships plough through the North Atlantic en route to Britain </vt:lpstr>
      <vt:lpstr>A German U-boat commander tracks a British merchant ship through his periscope during an attack on a convoy, June 1942</vt:lpstr>
      <vt:lpstr>PowerPoint Presentation</vt:lpstr>
      <vt:lpstr>Images from the Arctic Convoys</vt:lpstr>
      <vt:lpstr>Apprentice Donald Clarke(1923-1942)</vt:lpstr>
      <vt:lpstr>Lifeboats from the American vessel Carlton are approached by a U-boat for interrogation purposes. The ship was torpedoed and sunk on 5 July 1942</vt:lpstr>
      <vt:lpstr>Some eighty years later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unidentified survivors of a torpedoed merchant ship</dc:title>
  <dc:creator>David Ledson</dc:creator>
  <cp:lastModifiedBy>David Ledson</cp:lastModifiedBy>
  <cp:revision>22</cp:revision>
  <dcterms:created xsi:type="dcterms:W3CDTF">2020-06-29T02:55:05Z</dcterms:created>
  <dcterms:modified xsi:type="dcterms:W3CDTF">2020-07-05T00:01:40Z</dcterms:modified>
</cp:coreProperties>
</file>