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70" r:id="rId4"/>
    <p:sldId id="268" r:id="rId5"/>
    <p:sldId id="314" r:id="rId6"/>
    <p:sldId id="269" r:id="rId7"/>
    <p:sldId id="262" r:id="rId8"/>
    <p:sldId id="312" r:id="rId9"/>
    <p:sldId id="315" r:id="rId10"/>
    <p:sldId id="264" r:id="rId11"/>
    <p:sldId id="310" r:id="rId12"/>
    <p:sldId id="258" r:id="rId13"/>
    <p:sldId id="282" r:id="rId14"/>
    <p:sldId id="267" r:id="rId15"/>
    <p:sldId id="272" r:id="rId16"/>
    <p:sldId id="275" r:id="rId17"/>
    <p:sldId id="276" r:id="rId18"/>
    <p:sldId id="316" r:id="rId19"/>
    <p:sldId id="290" r:id="rId20"/>
    <p:sldId id="309" r:id="rId21"/>
    <p:sldId id="307" r:id="rId22"/>
    <p:sldId id="311" r:id="rId23"/>
    <p:sldId id="308" r:id="rId24"/>
    <p:sldId id="291" r:id="rId25"/>
    <p:sldId id="259" r:id="rId26"/>
    <p:sldId id="294" r:id="rId27"/>
    <p:sldId id="260" r:id="rId28"/>
    <p:sldId id="295" r:id="rId29"/>
    <p:sldId id="301" r:id="rId30"/>
    <p:sldId id="289" r:id="rId31"/>
    <p:sldId id="302" r:id="rId32"/>
    <p:sldId id="303" r:id="rId33"/>
    <p:sldId id="279" r:id="rId34"/>
    <p:sldId id="287" r:id="rId35"/>
    <p:sldId id="286" r:id="rId36"/>
    <p:sldId id="298" r:id="rId37"/>
    <p:sldId id="293" r:id="rId38"/>
    <p:sldId id="292" r:id="rId39"/>
    <p:sldId id="278" r:id="rId40"/>
    <p:sldId id="283" r:id="rId41"/>
    <p:sldId id="284" r:id="rId42"/>
    <p:sldId id="285" r:id="rId43"/>
    <p:sldId id="299" r:id="rId44"/>
    <p:sldId id="280" r:id="rId45"/>
    <p:sldId id="281" r:id="rId46"/>
    <p:sldId id="296" r:id="rId47"/>
    <p:sldId id="313" r:id="rId48"/>
    <p:sldId id="29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 Wells" initials="BW" lastIdx="2" clrIdx="0">
    <p:extLst>
      <p:ext uri="{19B8F6BF-5375-455C-9EA6-DF929625EA0E}">
        <p15:presenceInfo xmlns:p15="http://schemas.microsoft.com/office/powerpoint/2012/main" userId="19d6b92fb06373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95" d="100"/>
          <a:sy n="95" d="100"/>
        </p:scale>
        <p:origin x="67" y="2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0844D866-36B2-4BD0-AD57-1B60309473FB}" type="datetimeFigureOut">
              <a:rPr lang="en-NZ" smtClean="0"/>
              <a:t>19/02/2020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411340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0844D866-36B2-4BD0-AD57-1B60309473FB}" type="datetimeFigureOut">
              <a:rPr lang="en-NZ" smtClean="0"/>
              <a:t>19/02/2020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270016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0844D866-36B2-4BD0-AD57-1B60309473FB}" type="datetimeFigureOut">
              <a:rPr lang="en-NZ" smtClean="0"/>
              <a:t>19/02/2020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3282639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0844D866-36B2-4BD0-AD57-1B60309473FB}" type="datetimeFigureOut">
              <a:rPr lang="en-NZ" smtClean="0"/>
              <a:t>19/02/2020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178755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44D866-36B2-4BD0-AD57-1B60309473FB}" type="datetimeFigureOut">
              <a:rPr lang="en-NZ" smtClean="0"/>
              <a:t>19/02/2020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145685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0844D866-36B2-4BD0-AD57-1B60309473FB}" type="datetimeFigureOut">
              <a:rPr lang="en-NZ" smtClean="0"/>
              <a:t>19/02/2020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2047747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0844D866-36B2-4BD0-AD57-1B60309473FB}" type="datetimeFigureOut">
              <a:rPr lang="en-NZ" smtClean="0"/>
              <a:t>19/02/2020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3879906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0844D866-36B2-4BD0-AD57-1B60309473FB}" type="datetimeFigureOut">
              <a:rPr lang="en-NZ" smtClean="0"/>
              <a:t>19/02/2020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240276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4D866-36B2-4BD0-AD57-1B60309473FB}" type="datetimeFigureOut">
              <a:rPr lang="en-NZ" smtClean="0"/>
              <a:t>19/02/2020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141218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44D866-36B2-4BD0-AD57-1B60309473FB}" type="datetimeFigureOut">
              <a:rPr lang="en-NZ" smtClean="0"/>
              <a:t>19/02/2020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3851085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44D866-36B2-4BD0-AD57-1B60309473FB}" type="datetimeFigureOut">
              <a:rPr lang="en-NZ" smtClean="0"/>
              <a:t>19/02/2020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E09FA18-C792-40D9-9850-782BDDF5C6B0}" type="slidenum">
              <a:rPr lang="en-NZ" smtClean="0"/>
              <a:t>‹#›</a:t>
            </a:fld>
            <a:endParaRPr lang="en-NZ"/>
          </a:p>
        </p:txBody>
      </p:sp>
    </p:spTree>
    <p:extLst>
      <p:ext uri="{BB962C8B-B14F-4D97-AF65-F5344CB8AC3E}">
        <p14:creationId xmlns:p14="http://schemas.microsoft.com/office/powerpoint/2010/main" val="4166729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4D866-36B2-4BD0-AD57-1B60309473FB}" type="datetimeFigureOut">
              <a:rPr lang="en-NZ" smtClean="0"/>
              <a:t>19/02/2020</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9FA18-C792-40D9-9850-782BDDF5C6B0}" type="slidenum">
              <a:rPr lang="en-NZ" smtClean="0"/>
              <a:t>‹#›</a:t>
            </a:fld>
            <a:endParaRPr lang="en-NZ"/>
          </a:p>
        </p:txBody>
      </p:sp>
    </p:spTree>
    <p:extLst>
      <p:ext uri="{BB962C8B-B14F-4D97-AF65-F5344CB8AC3E}">
        <p14:creationId xmlns:p14="http://schemas.microsoft.com/office/powerpoint/2010/main" val="1758572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616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4636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75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a:t>Boer Republics </a:t>
            </a:r>
            <a:r>
              <a:rPr lang="en-NZ" dirty="0" smtClean="0"/>
              <a:t>in </a:t>
            </a:r>
            <a:r>
              <a:rPr lang="en-NZ" dirty="0"/>
              <a:t>Southern </a:t>
            </a:r>
            <a:r>
              <a:rPr lang="en-NZ" dirty="0" smtClean="0"/>
              <a:t>Africa</a:t>
            </a:r>
            <a:br>
              <a:rPr lang="en-NZ" dirty="0" smtClean="0"/>
            </a:br>
            <a:r>
              <a:rPr lang="en-NZ" dirty="0" smtClean="0"/>
              <a:t> </a:t>
            </a:r>
            <a:r>
              <a:rPr lang="en-NZ" dirty="0"/>
              <a:t>19th century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778" y="2366211"/>
            <a:ext cx="8221575" cy="4110788"/>
          </a:xfrm>
          <a:prstGeom prst="rect">
            <a:avLst/>
          </a:prstGeom>
        </p:spPr>
      </p:pic>
    </p:spTree>
    <p:extLst>
      <p:ext uri="{BB962C8B-B14F-4D97-AF65-F5344CB8AC3E}">
        <p14:creationId xmlns:p14="http://schemas.microsoft.com/office/powerpoint/2010/main" val="3601566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Who Are the </a:t>
            </a:r>
            <a:r>
              <a:rPr lang="en-NZ" dirty="0" err="1" smtClean="0"/>
              <a:t>Griqua</a:t>
            </a:r>
            <a:r>
              <a:rPr lang="en-NZ" dirty="0" smtClean="0"/>
              <a:t>?</a:t>
            </a:r>
            <a:endParaRPr lang="en-NZ"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244451"/>
            <a:ext cx="2191512" cy="3267456"/>
          </a:xfrm>
          <a:prstGeom prst="rect">
            <a:avLst/>
          </a:prstGeom>
        </p:spPr>
      </p:pic>
      <p:sp>
        <p:nvSpPr>
          <p:cNvPr id="4" name="TextBox 3"/>
          <p:cNvSpPr txBox="1"/>
          <p:nvPr/>
        </p:nvSpPr>
        <p:spPr>
          <a:xfrm>
            <a:off x="417095" y="5791200"/>
            <a:ext cx="2991852" cy="646331"/>
          </a:xfrm>
          <a:prstGeom prst="rect">
            <a:avLst/>
          </a:prstGeom>
          <a:noFill/>
        </p:spPr>
        <p:txBody>
          <a:bodyPr wrap="square" rtlCol="0">
            <a:spAutoFit/>
          </a:bodyPr>
          <a:lstStyle/>
          <a:p>
            <a:r>
              <a:rPr lang="en-NZ"/>
              <a:t>David Arnot, a 19th-century Griqua lawyer and diplomat</a:t>
            </a:r>
            <a:endParaRPr lang="en-NZ" dirty="0"/>
          </a:p>
        </p:txBody>
      </p:sp>
      <p:sp>
        <p:nvSpPr>
          <p:cNvPr id="5" name="TextBox 4"/>
          <p:cNvSpPr txBox="1"/>
          <p:nvPr/>
        </p:nvSpPr>
        <p:spPr>
          <a:xfrm>
            <a:off x="3874168" y="1900989"/>
            <a:ext cx="8253664" cy="1569660"/>
          </a:xfrm>
          <a:prstGeom prst="rect">
            <a:avLst/>
          </a:prstGeom>
          <a:noFill/>
        </p:spPr>
        <p:txBody>
          <a:bodyPr wrap="square" rtlCol="0">
            <a:spAutoFit/>
          </a:bodyPr>
          <a:lstStyle/>
          <a:p>
            <a:r>
              <a:rPr lang="en-NZ" sz="2400" dirty="0"/>
              <a:t>The mixed-race groups that developed in the intermarriage of Dutch men and local women adopted various names for themselves – </a:t>
            </a:r>
            <a:r>
              <a:rPr lang="en-NZ" sz="2400" dirty="0" err="1"/>
              <a:t>Bastaards</a:t>
            </a:r>
            <a:r>
              <a:rPr lang="en-NZ" sz="2400" dirty="0"/>
              <a:t>, Basters, and </a:t>
            </a:r>
            <a:r>
              <a:rPr lang="en-NZ" sz="2400" dirty="0" err="1"/>
              <a:t>Griqua</a:t>
            </a:r>
            <a:r>
              <a:rPr lang="en-NZ" sz="2400" dirty="0"/>
              <a:t>. Many of these groups migrated inland to escape British colonial rule.</a:t>
            </a:r>
          </a:p>
        </p:txBody>
      </p:sp>
    </p:spTree>
    <p:extLst>
      <p:ext uri="{BB962C8B-B14F-4D97-AF65-F5344CB8AC3E}">
        <p14:creationId xmlns:p14="http://schemas.microsoft.com/office/powerpoint/2010/main" val="2593773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695" y="244391"/>
            <a:ext cx="10515600" cy="1325563"/>
          </a:xfrm>
        </p:spPr>
        <p:txBody>
          <a:bodyPr/>
          <a:lstStyle/>
          <a:p>
            <a:pPr algn="ctr"/>
            <a:r>
              <a:rPr lang="en-NZ" dirty="0" smtClean="0"/>
              <a:t>Political Divisions - 1885</a:t>
            </a:r>
            <a:endParaRPr lang="en-NZ"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1225" y="1676282"/>
            <a:ext cx="5941643" cy="5136601"/>
          </a:xfrm>
        </p:spPr>
      </p:pic>
      <p:grpSp>
        <p:nvGrpSpPr>
          <p:cNvPr id="17" name="Group 16"/>
          <p:cNvGrpSpPr/>
          <p:nvPr/>
        </p:nvGrpSpPr>
        <p:grpSpPr>
          <a:xfrm>
            <a:off x="6497055" y="3875251"/>
            <a:ext cx="5991854" cy="520471"/>
            <a:chOff x="6368718" y="4171845"/>
            <a:chExt cx="4693160" cy="520471"/>
          </a:xfrm>
        </p:grpSpPr>
        <p:sp>
          <p:nvSpPr>
            <p:cNvPr id="8" name="TextBox 7"/>
            <p:cNvSpPr txBox="1"/>
            <p:nvPr/>
          </p:nvSpPr>
          <p:spPr>
            <a:xfrm>
              <a:off x="8699540" y="4171845"/>
              <a:ext cx="2362338" cy="369332"/>
            </a:xfrm>
            <a:prstGeom prst="rect">
              <a:avLst/>
            </a:prstGeom>
            <a:noFill/>
          </p:spPr>
          <p:txBody>
            <a:bodyPr wrap="square" rtlCol="0">
              <a:spAutoFit/>
            </a:bodyPr>
            <a:lstStyle/>
            <a:p>
              <a:r>
                <a:rPr lang="en-NZ" dirty="0" smtClean="0"/>
                <a:t>Orange Free State - Boer</a:t>
              </a:r>
              <a:endParaRPr lang="en-NZ" dirty="0"/>
            </a:p>
          </p:txBody>
        </p:sp>
        <p:cxnSp>
          <p:nvCxnSpPr>
            <p:cNvPr id="10" name="Straight Arrow Connector 9"/>
            <p:cNvCxnSpPr/>
            <p:nvPr/>
          </p:nvCxnSpPr>
          <p:spPr>
            <a:xfrm flipH="1">
              <a:off x="6368718" y="4421923"/>
              <a:ext cx="2286845" cy="27039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8253663" y="2430831"/>
            <a:ext cx="3938337" cy="616417"/>
            <a:chOff x="8253663" y="2430831"/>
            <a:chExt cx="3938337" cy="616417"/>
          </a:xfrm>
        </p:grpSpPr>
        <p:sp>
          <p:nvSpPr>
            <p:cNvPr id="18" name="TextBox 17"/>
            <p:cNvSpPr txBox="1"/>
            <p:nvPr/>
          </p:nvSpPr>
          <p:spPr>
            <a:xfrm>
              <a:off x="9416716" y="2430831"/>
              <a:ext cx="2775284" cy="369332"/>
            </a:xfrm>
            <a:prstGeom prst="rect">
              <a:avLst/>
            </a:prstGeom>
            <a:noFill/>
          </p:spPr>
          <p:txBody>
            <a:bodyPr wrap="square" rtlCol="0">
              <a:spAutoFit/>
            </a:bodyPr>
            <a:lstStyle/>
            <a:p>
              <a:r>
                <a:rPr lang="en-NZ" dirty="0" smtClean="0"/>
                <a:t>Mozambique - Portugal</a:t>
              </a:r>
              <a:endParaRPr lang="en-NZ" dirty="0"/>
            </a:p>
          </p:txBody>
        </p:sp>
        <p:cxnSp>
          <p:nvCxnSpPr>
            <p:cNvPr id="20" name="Straight Arrow Connector 19"/>
            <p:cNvCxnSpPr>
              <a:stCxn id="18" idx="1"/>
            </p:cNvCxnSpPr>
            <p:nvPr/>
          </p:nvCxnSpPr>
          <p:spPr>
            <a:xfrm flipH="1">
              <a:off x="8253663" y="2615497"/>
              <a:ext cx="1163053" cy="43175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a:stCxn id="3" idx="1"/>
            <a:endCxn id="3" idx="1"/>
          </p:cNvCxnSpPr>
          <p:nvPr/>
        </p:nvCxnSpPr>
        <p:spPr>
          <a:xfrm>
            <a:off x="9318458" y="3370414"/>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004384" y="3047248"/>
            <a:ext cx="4872790" cy="646331"/>
            <a:chOff x="7050505" y="3077406"/>
            <a:chExt cx="4872790" cy="646331"/>
          </a:xfrm>
        </p:grpSpPr>
        <p:sp>
          <p:nvSpPr>
            <p:cNvPr id="3" name="TextBox 2"/>
            <p:cNvSpPr txBox="1"/>
            <p:nvPr/>
          </p:nvSpPr>
          <p:spPr>
            <a:xfrm>
              <a:off x="9364579" y="3077406"/>
              <a:ext cx="2558716" cy="646331"/>
            </a:xfrm>
            <a:prstGeom prst="rect">
              <a:avLst/>
            </a:prstGeom>
            <a:noFill/>
          </p:spPr>
          <p:txBody>
            <a:bodyPr wrap="square" rtlCol="0">
              <a:spAutoFit/>
            </a:bodyPr>
            <a:lstStyle/>
            <a:p>
              <a:r>
                <a:rPr lang="en-NZ" dirty="0" smtClean="0"/>
                <a:t>South African Republic (Transvaal) - Boer</a:t>
              </a:r>
              <a:endParaRPr lang="en-NZ" dirty="0"/>
            </a:p>
          </p:txBody>
        </p:sp>
        <p:cxnSp>
          <p:nvCxnSpPr>
            <p:cNvPr id="27" name="Straight Arrow Connector 26"/>
            <p:cNvCxnSpPr>
              <a:stCxn id="3" idx="1"/>
            </p:cNvCxnSpPr>
            <p:nvPr/>
          </p:nvCxnSpPr>
          <p:spPr>
            <a:xfrm flipH="1">
              <a:off x="7050505" y="3400572"/>
              <a:ext cx="2314074" cy="1894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p:nvPr/>
        </p:nvCxnSpPr>
        <p:spPr>
          <a:xfrm flipV="1">
            <a:off x="1431758" y="4283424"/>
            <a:ext cx="8021" cy="72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09074" y="2585339"/>
            <a:ext cx="3697705" cy="369332"/>
            <a:chOff x="409074" y="2585339"/>
            <a:chExt cx="3697705" cy="369332"/>
          </a:xfrm>
        </p:grpSpPr>
        <p:sp>
          <p:nvSpPr>
            <p:cNvPr id="28" name="TextBox 27"/>
            <p:cNvSpPr txBox="1"/>
            <p:nvPr/>
          </p:nvSpPr>
          <p:spPr>
            <a:xfrm>
              <a:off x="409074" y="2585339"/>
              <a:ext cx="1989221" cy="369332"/>
            </a:xfrm>
            <a:prstGeom prst="rect">
              <a:avLst/>
            </a:prstGeom>
            <a:noFill/>
          </p:spPr>
          <p:txBody>
            <a:bodyPr wrap="square" rtlCol="0">
              <a:spAutoFit/>
            </a:bodyPr>
            <a:lstStyle/>
            <a:p>
              <a:r>
                <a:rPr lang="en-NZ" dirty="0" smtClean="0"/>
                <a:t>Namibia - German</a:t>
              </a:r>
              <a:endParaRPr lang="en-NZ" dirty="0"/>
            </a:p>
          </p:txBody>
        </p:sp>
        <p:cxnSp>
          <p:nvCxnSpPr>
            <p:cNvPr id="32" name="Straight Arrow Connector 31"/>
            <p:cNvCxnSpPr>
              <a:stCxn id="28" idx="3"/>
            </p:cNvCxnSpPr>
            <p:nvPr/>
          </p:nvCxnSpPr>
          <p:spPr>
            <a:xfrm>
              <a:off x="2398295" y="2770005"/>
              <a:ext cx="1708484" cy="3015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465221" y="3408926"/>
            <a:ext cx="5069305" cy="369332"/>
            <a:chOff x="465221" y="3408926"/>
            <a:chExt cx="5069305" cy="369332"/>
          </a:xfrm>
        </p:grpSpPr>
        <p:sp>
          <p:nvSpPr>
            <p:cNvPr id="34" name="TextBox 33"/>
            <p:cNvSpPr txBox="1"/>
            <p:nvPr/>
          </p:nvSpPr>
          <p:spPr>
            <a:xfrm>
              <a:off x="465221" y="3408926"/>
              <a:ext cx="1933074" cy="369332"/>
            </a:xfrm>
            <a:prstGeom prst="rect">
              <a:avLst/>
            </a:prstGeom>
            <a:noFill/>
          </p:spPr>
          <p:txBody>
            <a:bodyPr wrap="square" rtlCol="0">
              <a:spAutoFit/>
            </a:bodyPr>
            <a:lstStyle/>
            <a:p>
              <a:r>
                <a:rPr lang="en-NZ" dirty="0" smtClean="0"/>
                <a:t>Botswana - British</a:t>
              </a:r>
              <a:endParaRPr lang="en-NZ" dirty="0"/>
            </a:p>
          </p:txBody>
        </p:sp>
        <p:cxnSp>
          <p:nvCxnSpPr>
            <p:cNvPr id="36" name="Straight Arrow Connector 35"/>
            <p:cNvCxnSpPr>
              <a:stCxn id="34" idx="3"/>
            </p:cNvCxnSpPr>
            <p:nvPr/>
          </p:nvCxnSpPr>
          <p:spPr>
            <a:xfrm flipV="1">
              <a:off x="2398295" y="3590036"/>
              <a:ext cx="3136231" cy="355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92983" y="5692012"/>
            <a:ext cx="4756484" cy="369332"/>
            <a:chOff x="465221" y="5301916"/>
            <a:chExt cx="4756484" cy="369332"/>
          </a:xfrm>
        </p:grpSpPr>
        <p:sp>
          <p:nvSpPr>
            <p:cNvPr id="37" name="TextBox 36"/>
            <p:cNvSpPr txBox="1"/>
            <p:nvPr/>
          </p:nvSpPr>
          <p:spPr>
            <a:xfrm>
              <a:off x="465221" y="5301916"/>
              <a:ext cx="2205790" cy="369332"/>
            </a:xfrm>
            <a:prstGeom prst="rect">
              <a:avLst/>
            </a:prstGeom>
            <a:noFill/>
          </p:spPr>
          <p:txBody>
            <a:bodyPr wrap="square" rtlCol="0">
              <a:spAutoFit/>
            </a:bodyPr>
            <a:lstStyle/>
            <a:p>
              <a:r>
                <a:rPr lang="en-NZ" dirty="0" smtClean="0"/>
                <a:t>Cape Colony - British</a:t>
              </a:r>
              <a:endParaRPr lang="en-NZ" dirty="0"/>
            </a:p>
          </p:txBody>
        </p:sp>
        <p:cxnSp>
          <p:nvCxnSpPr>
            <p:cNvPr id="39" name="Straight Arrow Connector 38"/>
            <p:cNvCxnSpPr/>
            <p:nvPr/>
          </p:nvCxnSpPr>
          <p:spPr>
            <a:xfrm flipV="1">
              <a:off x="2671011" y="5366084"/>
              <a:ext cx="2550694" cy="152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903495" y="4743450"/>
            <a:ext cx="5654842" cy="752845"/>
            <a:chOff x="5903495" y="4743450"/>
            <a:chExt cx="5654842" cy="752845"/>
          </a:xfrm>
        </p:grpSpPr>
        <p:sp>
          <p:nvSpPr>
            <p:cNvPr id="5" name="TextBox 4"/>
            <p:cNvSpPr txBox="1"/>
            <p:nvPr/>
          </p:nvSpPr>
          <p:spPr>
            <a:xfrm>
              <a:off x="10194758" y="4837435"/>
              <a:ext cx="1363579" cy="646331"/>
            </a:xfrm>
            <a:prstGeom prst="rect">
              <a:avLst/>
            </a:prstGeom>
            <a:noFill/>
          </p:spPr>
          <p:txBody>
            <a:bodyPr wrap="square" rtlCol="0">
              <a:spAutoFit/>
            </a:bodyPr>
            <a:lstStyle/>
            <a:p>
              <a:r>
                <a:rPr lang="en-NZ" dirty="0" smtClean="0"/>
                <a:t>Drakensberg Mountains </a:t>
              </a:r>
              <a:endParaRPr lang="en-NZ" dirty="0"/>
            </a:p>
          </p:txBody>
        </p:sp>
        <p:cxnSp>
          <p:nvCxnSpPr>
            <p:cNvPr id="16" name="Straight Arrow Connector 15"/>
            <p:cNvCxnSpPr/>
            <p:nvPr/>
          </p:nvCxnSpPr>
          <p:spPr>
            <a:xfrm flipH="1" flipV="1">
              <a:off x="7286625" y="4743450"/>
              <a:ext cx="2800350" cy="295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743700" y="5249210"/>
              <a:ext cx="3300614" cy="563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903495" y="5483766"/>
              <a:ext cx="4140819" cy="125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130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1+#ppt_w/2"/>
                                          </p:val>
                                        </p:tav>
                                        <p:tav tm="100000">
                                          <p:val>
                                            <p:strVal val="#ppt_x"/>
                                          </p:val>
                                        </p:tav>
                                      </p:tavLst>
                                    </p:anim>
                                    <p:anim calcmode="lin" valueType="num">
                                      <p:cBhvr additive="base">
                                        <p:cTn id="14"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0-#ppt_w/2"/>
                                          </p:val>
                                        </p:tav>
                                        <p:tav tm="100000">
                                          <p:val>
                                            <p:strVal val="#ppt_x"/>
                                          </p:val>
                                        </p:tav>
                                      </p:tavLst>
                                    </p:anim>
                                    <p:anim calcmode="lin" valueType="num">
                                      <p:cBhvr additive="base">
                                        <p:cTn id="32"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0-#ppt_w/2"/>
                                          </p:val>
                                        </p:tav>
                                        <p:tav tm="100000">
                                          <p:val>
                                            <p:strVal val="#ppt_x"/>
                                          </p:val>
                                        </p:tav>
                                      </p:tavLst>
                                    </p:anim>
                                    <p:anim calcmode="lin" valueType="num">
                                      <p:cBhvr additive="base">
                                        <p:cTn id="3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1+#ppt_w/2"/>
                                          </p:val>
                                        </p:tav>
                                        <p:tav tm="100000">
                                          <p:val>
                                            <p:strVal val="#ppt_x"/>
                                          </p:val>
                                        </p:tav>
                                      </p:tavLst>
                                    </p:anim>
                                    <p:anim calcmode="lin" valueType="num">
                                      <p:cBhvr additive="base">
                                        <p:cTn id="4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7060" y="0"/>
            <a:ext cx="8217879" cy="6858000"/>
          </a:xfrm>
          <a:prstGeom prst="rect">
            <a:avLst/>
          </a:prstGeom>
        </p:spPr>
      </p:pic>
      <p:sp>
        <p:nvSpPr>
          <p:cNvPr id="3" name="TextBox 2"/>
          <p:cNvSpPr txBox="1"/>
          <p:nvPr/>
        </p:nvSpPr>
        <p:spPr>
          <a:xfrm>
            <a:off x="4676274" y="0"/>
            <a:ext cx="1716505" cy="1200329"/>
          </a:xfrm>
          <a:prstGeom prst="rect">
            <a:avLst/>
          </a:prstGeom>
          <a:noFill/>
        </p:spPr>
        <p:txBody>
          <a:bodyPr wrap="square" rtlCol="0">
            <a:spAutoFit/>
          </a:bodyPr>
          <a:lstStyle/>
          <a:p>
            <a:r>
              <a:rPr lang="en-NZ" u="sng" dirty="0" smtClean="0"/>
              <a:t>Rail System – 1890</a:t>
            </a:r>
            <a:endParaRPr lang="en-NZ" u="sng" dirty="0"/>
          </a:p>
          <a:p>
            <a:r>
              <a:rPr lang="en-NZ" u="sng" dirty="0" smtClean="0"/>
              <a:t>The lifeblood of S. Africa</a:t>
            </a:r>
            <a:endParaRPr lang="en-NZ" u="sng" dirty="0"/>
          </a:p>
        </p:txBody>
      </p:sp>
    </p:spTree>
    <p:extLst>
      <p:ext uri="{BB962C8B-B14F-4D97-AF65-F5344CB8AC3E}">
        <p14:creationId xmlns:p14="http://schemas.microsoft.com/office/powerpoint/2010/main" val="3255945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u="sng" dirty="0" smtClean="0"/>
              <a:t>Sani Pass – Drakensberg Mountains</a:t>
            </a:r>
            <a:endParaRPr lang="en-NZ" u="sng"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98" y="2176044"/>
            <a:ext cx="12265399" cy="4032250"/>
          </a:xfrm>
          <a:prstGeom prst="rect">
            <a:avLst/>
          </a:prstGeom>
        </p:spPr>
      </p:pic>
    </p:spTree>
    <p:extLst>
      <p:ext uri="{BB962C8B-B14F-4D97-AF65-F5344CB8AC3E}">
        <p14:creationId xmlns:p14="http://schemas.microsoft.com/office/powerpoint/2010/main" val="320838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“Trekking” begins 1700</a:t>
            </a:r>
            <a:br>
              <a:rPr lang="en-US" dirty="0" smtClean="0"/>
            </a:br>
            <a:r>
              <a:rPr lang="en-US" dirty="0" smtClean="0"/>
              <a:t> (Boer trekkers escape Dutch &amp; then English)  </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84" y="1598891"/>
            <a:ext cx="6120063" cy="5002434"/>
          </a:xfrm>
          <a:prstGeom prst="rect">
            <a:avLst/>
          </a:prstGeom>
        </p:spPr>
      </p:pic>
    </p:spTree>
    <p:extLst>
      <p:ext uri="{BB962C8B-B14F-4D97-AF65-F5344CB8AC3E}">
        <p14:creationId xmlns:p14="http://schemas.microsoft.com/office/powerpoint/2010/main" val="948104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Background to the Boer War No:1</a:t>
            </a:r>
            <a:endParaRPr lang="en-NZ" dirty="0"/>
          </a:p>
        </p:txBody>
      </p:sp>
      <p:sp>
        <p:nvSpPr>
          <p:cNvPr id="3" name="TextBox 2"/>
          <p:cNvSpPr txBox="1"/>
          <p:nvPr/>
        </p:nvSpPr>
        <p:spPr>
          <a:xfrm>
            <a:off x="537410" y="1403684"/>
            <a:ext cx="11117179" cy="4801314"/>
          </a:xfrm>
          <a:prstGeom prst="rect">
            <a:avLst/>
          </a:prstGeom>
          <a:noFill/>
        </p:spPr>
        <p:txBody>
          <a:bodyPr wrap="square" rtlCol="0">
            <a:spAutoFit/>
          </a:bodyPr>
          <a:lstStyle/>
          <a:p>
            <a:pPr marL="285750" indent="-285750">
              <a:buFont typeface="Arial" panose="020B0604020202020204" pitchFamily="34" charset="0"/>
              <a:buChar char="•"/>
            </a:pPr>
            <a:r>
              <a:rPr lang="en-NZ" dirty="0" smtClean="0"/>
              <a:t>Conflict between British interests and the Boers’ desire for independence.  In the 1830s most Boers (Dutch, German and French descent, and now known as Afrikaners) rejected British rule.</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British abolition of slavery (1833) in direct contradiction to Boers belief that they were entitled by their God to own slaves. (St Paul’s admonition to  Ephesians </a:t>
            </a:r>
            <a:r>
              <a:rPr lang="en-NZ" dirty="0"/>
              <a:t>and Colossians, “slaves, obey your earthly </a:t>
            </a:r>
            <a:r>
              <a:rPr lang="en-NZ" dirty="0" smtClean="0"/>
              <a:t>master”.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Moved North in what became known as the Great Trek.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Established many Republics but later these coalesced into Orange Free State and South African Republic (Transvaal)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1877 – Britain annexed the Transvaal which was in economic decline.</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British rule was very unpopular and in 1880 the Boers of the Transvaal rebelled and threw the weak British forces out of Transvaal.</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1881 – Armistice signed and the 1</a:t>
            </a:r>
            <a:r>
              <a:rPr lang="en-NZ" baseline="30000" dirty="0" smtClean="0"/>
              <a:t>st</a:t>
            </a:r>
            <a:r>
              <a:rPr lang="en-NZ" dirty="0" smtClean="0"/>
              <a:t> NZ Contingent for the war was disbanded . </a:t>
            </a:r>
            <a:endParaRPr lang="en-NZ" dirty="0"/>
          </a:p>
        </p:txBody>
      </p:sp>
    </p:spTree>
    <p:extLst>
      <p:ext uri="{BB962C8B-B14F-4D97-AF65-F5344CB8AC3E}">
        <p14:creationId xmlns:p14="http://schemas.microsoft.com/office/powerpoint/2010/main" val="288725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a:t>Background to the Boer War </a:t>
            </a:r>
            <a:r>
              <a:rPr lang="en-NZ" dirty="0" smtClean="0"/>
              <a:t>No:2</a:t>
            </a:r>
            <a:endParaRPr lang="en-NZ" dirty="0"/>
          </a:p>
        </p:txBody>
      </p:sp>
      <p:sp>
        <p:nvSpPr>
          <p:cNvPr id="3" name="TextBox 2"/>
          <p:cNvSpPr txBox="1"/>
          <p:nvPr/>
        </p:nvSpPr>
        <p:spPr>
          <a:xfrm>
            <a:off x="200526" y="1989221"/>
            <a:ext cx="11590421" cy="3970318"/>
          </a:xfrm>
          <a:prstGeom prst="rect">
            <a:avLst/>
          </a:prstGeom>
          <a:noFill/>
        </p:spPr>
        <p:txBody>
          <a:bodyPr wrap="square" rtlCol="0">
            <a:spAutoFit/>
          </a:bodyPr>
          <a:lstStyle/>
          <a:p>
            <a:pPr marL="285750" indent="-285750">
              <a:buFont typeface="Arial" panose="020B0604020202020204" pitchFamily="34" charset="0"/>
              <a:buChar char="•"/>
            </a:pPr>
            <a:r>
              <a:rPr lang="en-NZ" dirty="0" smtClean="0"/>
              <a:t>1886 – Gold discovered in Transvaal. Huge influx of “</a:t>
            </a:r>
            <a:r>
              <a:rPr lang="en-NZ" dirty="0" err="1" smtClean="0"/>
              <a:t>uitlanders</a:t>
            </a:r>
            <a:r>
              <a:rPr lang="en-NZ" dirty="0" smtClean="0"/>
              <a:t>” mainly British. </a:t>
            </a:r>
            <a:r>
              <a:rPr lang="en-NZ" dirty="0" err="1" smtClean="0"/>
              <a:t>Uitlanders</a:t>
            </a:r>
            <a:r>
              <a:rPr lang="en-NZ" dirty="0" smtClean="0"/>
              <a:t> denied citizenship by Boers.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Cause of increasing tensions between Transvaal, Orange Free State and the British.</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1895 – Incursion into Transvaal by British inspired “Jameson Force” in attempt to instigate an uprising by </a:t>
            </a:r>
            <a:r>
              <a:rPr lang="en-NZ" dirty="0" err="1" smtClean="0"/>
              <a:t>Uitlanders</a:t>
            </a:r>
            <a:r>
              <a:rPr lang="en-NZ" dirty="0" smtClean="0"/>
              <a:t>. Jameson Force fails. Cecil Rhodes implicated in the raid &amp; resigns as PM of the Cape Colony.</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Britain determined to end Boer independence in both Boer Republics. Spurred on by discovery gold in Transvaal and diamonds in Kimberley (Orange Free State).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September 1899 – Both sides prepare for war.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September 1899 – PM Seddon offers a NZ contingent of 200 mounted infantry and Britain accepts in October 1899, stipulating that no Maoris were to be sent. This was going to be a “white man’s war”.</a:t>
            </a:r>
            <a:endParaRPr lang="en-NZ" dirty="0"/>
          </a:p>
        </p:txBody>
      </p:sp>
    </p:spTree>
    <p:extLst>
      <p:ext uri="{BB962C8B-B14F-4D97-AF65-F5344CB8AC3E}">
        <p14:creationId xmlns:p14="http://schemas.microsoft.com/office/powerpoint/2010/main" val="384631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The Boer Commando System</a:t>
            </a:r>
            <a:endParaRPr lang="en-NZ" dirty="0"/>
          </a:p>
        </p:txBody>
      </p:sp>
      <p:sp>
        <p:nvSpPr>
          <p:cNvPr id="4" name="TextBox 3"/>
          <p:cNvSpPr txBox="1"/>
          <p:nvPr/>
        </p:nvSpPr>
        <p:spPr>
          <a:xfrm>
            <a:off x="473242" y="1588169"/>
            <a:ext cx="10611853" cy="5078313"/>
          </a:xfrm>
          <a:prstGeom prst="rect">
            <a:avLst/>
          </a:prstGeom>
          <a:noFill/>
        </p:spPr>
        <p:txBody>
          <a:bodyPr wrap="square" rtlCol="0">
            <a:spAutoFit/>
          </a:bodyPr>
          <a:lstStyle/>
          <a:p>
            <a:pPr marL="285750" indent="-285750">
              <a:buFont typeface="Arial" panose="020B0604020202020204" pitchFamily="34" charset="0"/>
              <a:buChar char="•"/>
            </a:pPr>
            <a:r>
              <a:rPr lang="en-NZ" dirty="0" smtClean="0"/>
              <a:t>System dated back to the early days of “The Great Trek”.</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When danger threatened, all Boers (or “burgers” or “citizens”) between 16 and 60 were required to join local commandos.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Each man supplied his own horse, rifle, ammunition and rations for 2 weeks.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Commando members elected their own officers, and they could vote to disobey their own officers.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Commandos grouped into a larger force under the command of a General appointed by the republic’s President.</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British officers held this organisation in disdain but, for more than 200 years this system had defeated Bantu armies such as the Zulu, and the British Army in </a:t>
            </a:r>
            <a:r>
              <a:rPr lang="en-NZ" smtClean="0"/>
              <a:t>the Transvaal.</a:t>
            </a:r>
            <a:endParaRPr lang="en-NZ" dirty="0" smtClean="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Both of the final republics (Transvaal and Orange Free State) maintained good artillery units.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Boer republics bought modern weapons in Europe with revenues from newly discovered gold and diamonds</a:t>
            </a:r>
            <a:endParaRPr lang="en-NZ" dirty="0"/>
          </a:p>
        </p:txBody>
      </p:sp>
    </p:spTree>
    <p:extLst>
      <p:ext uri="{BB962C8B-B14F-4D97-AF65-F5344CB8AC3E}">
        <p14:creationId xmlns:p14="http://schemas.microsoft.com/office/powerpoint/2010/main" val="3719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 calcmode="lin" valueType="num">
                                      <p:cBhvr additive="base">
                                        <p:cTn id="3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 calcmode="lin" valueType="num">
                                      <p:cBhvr additive="base">
                                        <p:cTn id="4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 calcmode="lin" valueType="num">
                                      <p:cBhvr additive="base">
                                        <p:cTn id="4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anim calcmode="lin" valueType="num">
                                      <p:cBhvr additive="base">
                                        <p:cTn id="55"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“By God and the Mauser”</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3795239" cy="4959243"/>
          </a:xfrm>
          <a:prstGeom prst="rect">
            <a:avLst/>
          </a:prstGeom>
        </p:spPr>
      </p:pic>
      <p:sp>
        <p:nvSpPr>
          <p:cNvPr id="5" name="TextBox 4"/>
          <p:cNvSpPr txBox="1"/>
          <p:nvPr/>
        </p:nvSpPr>
        <p:spPr>
          <a:xfrm>
            <a:off x="5261811" y="1989221"/>
            <a:ext cx="7010400" cy="3693319"/>
          </a:xfrm>
          <a:prstGeom prst="rect">
            <a:avLst/>
          </a:prstGeom>
          <a:noFill/>
        </p:spPr>
        <p:txBody>
          <a:bodyPr wrap="square" rtlCol="0">
            <a:spAutoFit/>
          </a:bodyPr>
          <a:lstStyle/>
          <a:p>
            <a:pPr marL="285750" indent="-285750">
              <a:buFont typeface="Arial" panose="020B0604020202020204" pitchFamily="34" charset="0"/>
              <a:buChar char="•"/>
            </a:pPr>
            <a:r>
              <a:rPr lang="en-NZ" dirty="0" smtClean="0"/>
              <a:t>Organised as “commandos” – 100 to 200 local men in very loose groupings. Seldom coalesced into groups larger than 500. </a:t>
            </a:r>
          </a:p>
          <a:p>
            <a:pPr marL="285750" indent="-285750">
              <a:buFont typeface="Arial" panose="020B0604020202020204" pitchFamily="34" charset="0"/>
              <a:buChar char="•"/>
            </a:pPr>
            <a:endParaRPr lang="en-NZ" dirty="0" smtClean="0"/>
          </a:p>
          <a:p>
            <a:pPr marL="285750" indent="-285750">
              <a:buFont typeface="Arial" panose="020B0604020202020204" pitchFamily="34" charset="0"/>
              <a:buChar char="•"/>
            </a:pPr>
            <a:r>
              <a:rPr lang="en-NZ" dirty="0" smtClean="0"/>
              <a:t>Boer “Army” non-existent except for some artillery units. </a:t>
            </a:r>
          </a:p>
          <a:p>
            <a:pPr marL="285750" indent="-285750">
              <a:buFont typeface="Arial" panose="020B0604020202020204" pitchFamily="34" charset="0"/>
              <a:buChar char="•"/>
            </a:pPr>
            <a:endParaRPr lang="en-NZ" dirty="0" smtClean="0"/>
          </a:p>
          <a:p>
            <a:pPr marL="285750" indent="-285750">
              <a:buFont typeface="Arial" panose="020B0604020202020204" pitchFamily="34" charset="0"/>
              <a:buChar char="•"/>
            </a:pPr>
            <a:r>
              <a:rPr lang="en-NZ" dirty="0" smtClean="0"/>
              <a:t>Boers armed with latest weapons – Mauser rifles, machine guns, and rifled artillery, bought with gold &amp; diamond revenues. </a:t>
            </a:r>
          </a:p>
          <a:p>
            <a:pPr marL="285750" indent="-285750">
              <a:buFont typeface="Arial" panose="020B0604020202020204" pitchFamily="34" charset="0"/>
              <a:buChar char="•"/>
            </a:pPr>
            <a:endParaRPr lang="en-NZ" dirty="0" smtClean="0"/>
          </a:p>
          <a:p>
            <a:pPr marL="285750" indent="-285750">
              <a:buFont typeface="Arial" panose="020B0604020202020204" pitchFamily="34" charset="0"/>
              <a:buChar char="•"/>
            </a:pPr>
            <a:r>
              <a:rPr lang="en-NZ" dirty="0" smtClean="0"/>
              <a:t> No Boer infrastructure – no supply chains, no ammunition resupply, little medical facilities.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Bound together by religious and family ties, but little coordination of strategy and tactics.   </a:t>
            </a:r>
            <a:endParaRPr lang="en-NZ" dirty="0"/>
          </a:p>
        </p:txBody>
      </p:sp>
    </p:spTree>
    <p:extLst>
      <p:ext uri="{BB962C8B-B14F-4D97-AF65-F5344CB8AC3E}">
        <p14:creationId xmlns:p14="http://schemas.microsoft.com/office/powerpoint/2010/main" val="336703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additive="base">
                                        <p:cTn id="3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937" y="0"/>
            <a:ext cx="8133347" cy="7337396"/>
          </a:xfrm>
          <a:prstGeom prst="rect">
            <a:avLst/>
          </a:prstGeom>
        </p:spPr>
      </p:pic>
      <p:sp>
        <p:nvSpPr>
          <p:cNvPr id="2" name="Title 1"/>
          <p:cNvSpPr>
            <a:spLocks noGrp="1"/>
          </p:cNvSpPr>
          <p:nvPr>
            <p:ph type="ctrTitle"/>
          </p:nvPr>
        </p:nvSpPr>
        <p:spPr>
          <a:xfrm>
            <a:off x="2125578" y="-761999"/>
            <a:ext cx="8157411" cy="4010526"/>
          </a:xfrm>
        </p:spPr>
        <p:txBody>
          <a:bodyPr>
            <a:normAutofit/>
          </a:bodyPr>
          <a:lstStyle/>
          <a:p>
            <a:r>
              <a:rPr lang="en-NZ" dirty="0" smtClean="0">
                <a:solidFill>
                  <a:schemeClr val="bg2"/>
                </a:solidFill>
              </a:rPr>
              <a:t>The South African War</a:t>
            </a:r>
            <a:br>
              <a:rPr lang="en-NZ" dirty="0" smtClean="0">
                <a:solidFill>
                  <a:schemeClr val="bg2"/>
                </a:solidFill>
              </a:rPr>
            </a:br>
            <a:r>
              <a:rPr lang="en-NZ" dirty="0" smtClean="0">
                <a:solidFill>
                  <a:schemeClr val="bg2"/>
                </a:solidFill>
              </a:rPr>
              <a:t>(Boer War)</a:t>
            </a:r>
            <a:br>
              <a:rPr lang="en-NZ" dirty="0" smtClean="0">
                <a:solidFill>
                  <a:schemeClr val="bg2"/>
                </a:solidFill>
              </a:rPr>
            </a:br>
            <a:r>
              <a:rPr lang="en-NZ" dirty="0" smtClean="0">
                <a:solidFill>
                  <a:schemeClr val="bg2"/>
                </a:solidFill>
              </a:rPr>
              <a:t>1899 to 1902</a:t>
            </a:r>
            <a:br>
              <a:rPr lang="en-NZ" dirty="0" smtClean="0">
                <a:solidFill>
                  <a:schemeClr val="bg2"/>
                </a:solidFill>
              </a:rPr>
            </a:br>
            <a:r>
              <a:rPr lang="en-NZ" sz="3600" dirty="0" smtClean="0">
                <a:solidFill>
                  <a:schemeClr val="bg2"/>
                </a:solidFill>
              </a:rPr>
              <a:t>Boer Farmers Against the British Empire</a:t>
            </a:r>
            <a:endParaRPr lang="en-NZ" sz="3600" dirty="0">
              <a:solidFill>
                <a:schemeClr val="bg2"/>
              </a:solidFill>
            </a:endParaRPr>
          </a:p>
        </p:txBody>
      </p:sp>
      <p:sp>
        <p:nvSpPr>
          <p:cNvPr id="3" name="Subtitle 2"/>
          <p:cNvSpPr>
            <a:spLocks noGrp="1"/>
          </p:cNvSpPr>
          <p:nvPr>
            <p:ph type="subTitle" idx="1"/>
          </p:nvPr>
        </p:nvSpPr>
        <p:spPr/>
        <p:txBody>
          <a:bodyPr>
            <a:normAutofit/>
          </a:bodyPr>
          <a:lstStyle/>
          <a:p>
            <a:endParaRPr lang="en-NZ" sz="2800" dirty="0" smtClean="0"/>
          </a:p>
          <a:p>
            <a:endParaRPr lang="en-NZ" sz="2800" dirty="0"/>
          </a:p>
          <a:p>
            <a:r>
              <a:rPr lang="en-NZ" sz="2800" dirty="0" smtClean="0">
                <a:solidFill>
                  <a:schemeClr val="bg2"/>
                </a:solidFill>
              </a:rPr>
              <a:t>New Zealand’s contribution to an Imperial War</a:t>
            </a:r>
            <a:endParaRPr lang="en-NZ" sz="2800" dirty="0">
              <a:solidFill>
                <a:schemeClr val="bg2"/>
              </a:solidFill>
            </a:endParaRPr>
          </a:p>
        </p:txBody>
      </p:sp>
    </p:spTree>
    <p:extLst>
      <p:ext uri="{BB962C8B-B14F-4D97-AF65-F5344CB8AC3E}">
        <p14:creationId xmlns:p14="http://schemas.microsoft.com/office/powerpoint/2010/main" val="26614405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British Uniforms – Boer War</a:t>
            </a:r>
            <a:endParaRPr lang="en-NZ"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26" y="1622631"/>
            <a:ext cx="3649579" cy="498015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850" y="1622632"/>
            <a:ext cx="3993848" cy="4980155"/>
          </a:xfrm>
          <a:prstGeom prst="rect">
            <a:avLst/>
          </a:prstGeom>
        </p:spPr>
      </p:pic>
      <p:cxnSp>
        <p:nvCxnSpPr>
          <p:cNvPr id="8" name="Straight Arrow Connector 7"/>
          <p:cNvCxnSpPr>
            <a:stCxn id="5" idx="3"/>
            <a:endCxn id="6" idx="1"/>
          </p:cNvCxnSpPr>
          <p:nvPr/>
        </p:nvCxnSpPr>
        <p:spPr>
          <a:xfrm>
            <a:off x="4764505" y="4112709"/>
            <a:ext cx="24183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40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a:t>Battle of Spion Kop </a:t>
            </a:r>
            <a:r>
              <a:rPr lang="en-NZ" dirty="0" smtClean="0"/>
              <a:t>- </a:t>
            </a:r>
            <a:r>
              <a:rPr lang="en-NZ" dirty="0"/>
              <a:t>24th January 1900</a:t>
            </a:r>
          </a:p>
        </p:txBody>
      </p:sp>
      <p:sp>
        <p:nvSpPr>
          <p:cNvPr id="3" name="TextBox 2"/>
          <p:cNvSpPr txBox="1"/>
          <p:nvPr/>
        </p:nvSpPr>
        <p:spPr>
          <a:xfrm>
            <a:off x="425115" y="1812758"/>
            <a:ext cx="11109158" cy="3416320"/>
          </a:xfrm>
          <a:prstGeom prst="rect">
            <a:avLst/>
          </a:prstGeom>
          <a:noFill/>
        </p:spPr>
        <p:txBody>
          <a:bodyPr wrap="square" rtlCol="0">
            <a:spAutoFit/>
          </a:bodyPr>
          <a:lstStyle/>
          <a:p>
            <a:r>
              <a:rPr lang="en-NZ" dirty="0"/>
              <a:t>British tactics, developed on the North-West Frontier of India, Zululand, the Sudan and in other colonial wars against </a:t>
            </a:r>
            <a:r>
              <a:rPr lang="en-NZ" dirty="0" smtClean="0"/>
              <a:t>poorly </a:t>
            </a:r>
            <a:r>
              <a:rPr lang="en-NZ" dirty="0"/>
              <a:t>armed </a:t>
            </a:r>
            <a:r>
              <a:rPr lang="en-NZ" dirty="0" smtClean="0"/>
              <a:t>tribesmen.</a:t>
            </a:r>
          </a:p>
          <a:p>
            <a:endParaRPr lang="en-NZ" dirty="0"/>
          </a:p>
          <a:p>
            <a:r>
              <a:rPr lang="en-NZ" dirty="0" smtClean="0"/>
              <a:t>Shoulder to shoulder formations were effective against these types of attack.</a:t>
            </a:r>
          </a:p>
          <a:p>
            <a:endParaRPr lang="en-NZ" dirty="0"/>
          </a:p>
          <a:p>
            <a:r>
              <a:rPr lang="en-NZ" dirty="0" smtClean="0"/>
              <a:t>A disaster against modern weapons of the Boers</a:t>
            </a:r>
            <a:r>
              <a:rPr lang="en-NZ" dirty="0"/>
              <a:t>. </a:t>
            </a:r>
            <a:r>
              <a:rPr lang="en-NZ" dirty="0" smtClean="0"/>
              <a:t>British fail </a:t>
            </a:r>
            <a:r>
              <a:rPr lang="en-NZ" dirty="0"/>
              <a:t>to appreciate the effect of long </a:t>
            </a:r>
            <a:r>
              <a:rPr lang="en-NZ" dirty="0" smtClean="0"/>
              <a:t>range, </a:t>
            </a:r>
            <a:r>
              <a:rPr lang="en-NZ" dirty="0"/>
              <a:t>magazine fed rifle fire. </a:t>
            </a:r>
            <a:endParaRPr lang="en-NZ" dirty="0" smtClean="0"/>
          </a:p>
          <a:p>
            <a:endParaRPr lang="en-NZ" dirty="0"/>
          </a:p>
          <a:p>
            <a:r>
              <a:rPr lang="en-NZ" dirty="0" smtClean="0"/>
              <a:t>NZ troops using </a:t>
            </a:r>
            <a:r>
              <a:rPr lang="en-NZ" dirty="0"/>
              <a:t>their horses for rapid movement rather than the charge, advancing by fire and manoeuvre in loose formations and making use of cover, rather than the formal advance into a storm of Mauser bullets</a:t>
            </a:r>
            <a:r>
              <a:rPr lang="en-NZ" dirty="0" smtClean="0"/>
              <a:t>.</a:t>
            </a:r>
          </a:p>
          <a:p>
            <a:endParaRPr lang="en-NZ" dirty="0"/>
          </a:p>
          <a:p>
            <a:endParaRPr lang="en-NZ" dirty="0"/>
          </a:p>
        </p:txBody>
      </p:sp>
    </p:spTree>
    <p:extLst>
      <p:ext uri="{BB962C8B-B14F-4D97-AF65-F5344CB8AC3E}">
        <p14:creationId xmlns:p14="http://schemas.microsoft.com/office/powerpoint/2010/main" val="313676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u="sng" dirty="0" smtClean="0"/>
              <a:t>Spion Kop</a:t>
            </a:r>
            <a:endParaRPr lang="en-NZ" u="sng"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094" y="1961147"/>
            <a:ext cx="6529137" cy="4896853"/>
          </a:xfrm>
          <a:prstGeom prst="rect">
            <a:avLst/>
          </a:prstGeom>
        </p:spPr>
      </p:pic>
    </p:spTree>
    <p:extLst>
      <p:ext uri="{BB962C8B-B14F-4D97-AF65-F5344CB8AC3E}">
        <p14:creationId xmlns:p14="http://schemas.microsoft.com/office/powerpoint/2010/main" val="1553088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Battle of Spion Kop - 1900</a:t>
            </a:r>
            <a:endParaRPr lang="en-NZ"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8029" y="1560020"/>
            <a:ext cx="3430203" cy="4720463"/>
          </a:xfrm>
          <a:prstGeom prst="rect">
            <a:avLst/>
          </a:prstGeom>
        </p:spPr>
      </p:pic>
      <p:cxnSp>
        <p:nvCxnSpPr>
          <p:cNvPr id="6" name="Straight Arrow Connector 5"/>
          <p:cNvCxnSpPr/>
          <p:nvPr/>
        </p:nvCxnSpPr>
        <p:spPr>
          <a:xfrm flipV="1">
            <a:off x="7347284" y="4138863"/>
            <a:ext cx="1074821" cy="320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015997" y="1690688"/>
            <a:ext cx="6331287" cy="5108127"/>
            <a:chOff x="1015997" y="1690688"/>
            <a:chExt cx="6331287" cy="510812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7" y="1690688"/>
              <a:ext cx="6331287" cy="4584907"/>
            </a:xfrm>
            <a:prstGeom prst="rect">
              <a:avLst/>
            </a:prstGeom>
          </p:spPr>
        </p:pic>
        <p:sp>
          <p:nvSpPr>
            <p:cNvPr id="5" name="TextBox 4"/>
            <p:cNvSpPr txBox="1"/>
            <p:nvPr/>
          </p:nvSpPr>
          <p:spPr>
            <a:xfrm>
              <a:off x="1371600" y="6275595"/>
              <a:ext cx="5975684" cy="523220"/>
            </a:xfrm>
            <a:prstGeom prst="rect">
              <a:avLst/>
            </a:prstGeom>
            <a:noFill/>
          </p:spPr>
          <p:txBody>
            <a:bodyPr wrap="square" rtlCol="0">
              <a:spAutoFit/>
            </a:bodyPr>
            <a:lstStyle/>
            <a:p>
              <a:r>
                <a:rPr lang="en-NZ" sz="2800" smtClean="0"/>
                <a:t>Plenty of </a:t>
              </a:r>
              <a:r>
                <a:rPr lang="en-NZ" sz="2800" dirty="0" err="1" smtClean="0"/>
                <a:t>elan</a:t>
              </a:r>
              <a:r>
                <a:rPr lang="en-NZ" sz="2800" dirty="0" smtClean="0"/>
                <a:t> but too few brains</a:t>
              </a:r>
              <a:endParaRPr lang="en-NZ" sz="2800" dirty="0"/>
            </a:p>
          </p:txBody>
        </p:sp>
      </p:grpSp>
    </p:spTree>
    <p:extLst>
      <p:ext uri="{BB962C8B-B14F-4D97-AF65-F5344CB8AC3E}">
        <p14:creationId xmlns:p14="http://schemas.microsoft.com/office/powerpoint/2010/main" val="36023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Boer’s </a:t>
            </a:r>
            <a:r>
              <a:rPr lang="en-US" dirty="0" err="1" smtClean="0"/>
              <a:t>favourite</a:t>
            </a:r>
            <a:r>
              <a:rPr lang="en-US" dirty="0" smtClean="0"/>
              <a:t> weapon – Mauser </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6" y="1794704"/>
            <a:ext cx="8550442" cy="3374507"/>
          </a:xfrm>
          <a:prstGeom prst="rect">
            <a:avLst/>
          </a:prstGeom>
        </p:spPr>
      </p:pic>
      <p:sp>
        <p:nvSpPr>
          <p:cNvPr id="4" name="TextBox 3"/>
          <p:cNvSpPr txBox="1"/>
          <p:nvPr/>
        </p:nvSpPr>
        <p:spPr>
          <a:xfrm>
            <a:off x="8823158" y="1917032"/>
            <a:ext cx="3296653" cy="2308324"/>
          </a:xfrm>
          <a:prstGeom prst="rect">
            <a:avLst/>
          </a:prstGeom>
          <a:noFill/>
        </p:spPr>
        <p:txBody>
          <a:bodyPr wrap="square" rtlCol="0">
            <a:spAutoFit/>
          </a:bodyPr>
          <a:lstStyle/>
          <a:p>
            <a:r>
              <a:rPr lang="en-US" dirty="0" smtClean="0"/>
              <a:t>Specifications:</a:t>
            </a:r>
          </a:p>
          <a:p>
            <a:r>
              <a:rPr lang="en-US" dirty="0" err="1" smtClean="0"/>
              <a:t>Wt</a:t>
            </a:r>
            <a:r>
              <a:rPr lang="en-US" dirty="0" smtClean="0"/>
              <a:t> = 3.9 Kgs</a:t>
            </a:r>
          </a:p>
          <a:p>
            <a:r>
              <a:rPr lang="en-US" dirty="0" smtClean="0"/>
              <a:t>Length = 1.220 mms</a:t>
            </a:r>
          </a:p>
          <a:p>
            <a:r>
              <a:rPr lang="en-US" dirty="0" smtClean="0"/>
              <a:t>Muzzle Velocity = 700 m/s (2297 f/s)</a:t>
            </a:r>
          </a:p>
          <a:p>
            <a:r>
              <a:rPr lang="en-US" dirty="0" smtClean="0"/>
              <a:t>Effective range = 500 m or 550 </a:t>
            </a:r>
            <a:r>
              <a:rPr lang="en-US" dirty="0" err="1" smtClean="0"/>
              <a:t>yds</a:t>
            </a:r>
            <a:endParaRPr lang="en-US" dirty="0" smtClean="0"/>
          </a:p>
          <a:p>
            <a:endParaRPr lang="en-NZ" dirty="0"/>
          </a:p>
        </p:txBody>
      </p:sp>
      <p:grpSp>
        <p:nvGrpSpPr>
          <p:cNvPr id="9" name="Group 8"/>
          <p:cNvGrpSpPr/>
          <p:nvPr/>
        </p:nvGrpSpPr>
        <p:grpSpPr>
          <a:xfrm>
            <a:off x="838200" y="5169211"/>
            <a:ext cx="7784432" cy="1571013"/>
            <a:chOff x="838200" y="5169211"/>
            <a:chExt cx="7784432" cy="157101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716" y="5273227"/>
              <a:ext cx="1896979" cy="1466997"/>
            </a:xfrm>
            <a:prstGeom prst="rect">
              <a:avLst/>
            </a:prstGeom>
          </p:spPr>
        </p:pic>
        <p:sp>
          <p:nvSpPr>
            <p:cNvPr id="6" name="TextBox 5"/>
            <p:cNvSpPr txBox="1"/>
            <p:nvPr/>
          </p:nvSpPr>
          <p:spPr>
            <a:xfrm>
              <a:off x="838200" y="5935579"/>
              <a:ext cx="2029326" cy="369332"/>
            </a:xfrm>
            <a:prstGeom prst="rect">
              <a:avLst/>
            </a:prstGeom>
            <a:noFill/>
          </p:spPr>
          <p:txBody>
            <a:bodyPr wrap="square" rtlCol="0">
              <a:spAutoFit/>
            </a:bodyPr>
            <a:lstStyle/>
            <a:p>
              <a:r>
                <a:rPr lang="en-US" dirty="0" smtClean="0"/>
                <a:t>Mauser 7 x 57 mm</a:t>
              </a:r>
              <a:endParaRPr lang="en-NZ" dirty="0"/>
            </a:p>
          </p:txBody>
        </p:sp>
        <p:cxnSp>
          <p:nvCxnSpPr>
            <p:cNvPr id="8" name="Straight Arrow Connector 7"/>
            <p:cNvCxnSpPr/>
            <p:nvPr/>
          </p:nvCxnSpPr>
          <p:spPr>
            <a:xfrm flipV="1">
              <a:off x="2893595" y="5764761"/>
              <a:ext cx="669758" cy="3611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3"/>
            </p:cNvCxnSpPr>
            <p:nvPr/>
          </p:nvCxnSpPr>
          <p:spPr>
            <a:xfrm>
              <a:off x="2867526" y="6120245"/>
              <a:ext cx="990600" cy="3607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90148" y="5169211"/>
              <a:ext cx="3232484" cy="1477328"/>
            </a:xfrm>
            <a:prstGeom prst="rect">
              <a:avLst/>
            </a:prstGeom>
            <a:noFill/>
          </p:spPr>
          <p:txBody>
            <a:bodyPr wrap="square" rtlCol="0">
              <a:spAutoFit/>
            </a:bodyPr>
            <a:lstStyle/>
            <a:p>
              <a:r>
                <a:rPr lang="en-US" dirty="0" smtClean="0"/>
                <a:t>7.5 x 57 mm</a:t>
              </a:r>
            </a:p>
            <a:p>
              <a:endParaRPr lang="en-US" dirty="0" smtClean="0"/>
            </a:p>
            <a:p>
              <a:r>
                <a:rPr lang="en-US" dirty="0" smtClean="0"/>
                <a:t>.308 mm Winchester</a:t>
              </a:r>
            </a:p>
            <a:p>
              <a:endParaRPr lang="en-US" dirty="0" smtClean="0"/>
            </a:p>
            <a:p>
              <a:r>
                <a:rPr lang="en-US" dirty="0" smtClean="0"/>
                <a:t>.223 mm Remington</a:t>
              </a:r>
              <a:endParaRPr lang="en-NZ" dirty="0"/>
            </a:p>
          </p:txBody>
        </p:sp>
        <p:cxnSp>
          <p:nvCxnSpPr>
            <p:cNvPr id="13" name="Straight Arrow Connector 12"/>
            <p:cNvCxnSpPr/>
            <p:nvPr/>
          </p:nvCxnSpPr>
          <p:spPr>
            <a:xfrm flipH="1">
              <a:off x="4269206" y="5345674"/>
              <a:ext cx="1145005" cy="1728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676274" y="5582653"/>
              <a:ext cx="890336" cy="2646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981074" y="6216316"/>
              <a:ext cx="433137" cy="1925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43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Scorched Earth Policy</a:t>
            </a:r>
            <a:br>
              <a:rPr lang="en-NZ" dirty="0" smtClean="0"/>
            </a:br>
            <a:r>
              <a:rPr lang="en-NZ" dirty="0" smtClean="0"/>
              <a:t>Kitchener’s Strategy</a:t>
            </a:r>
            <a:endParaRPr lang="en-NZ" dirty="0"/>
          </a:p>
        </p:txBody>
      </p:sp>
      <p:sp>
        <p:nvSpPr>
          <p:cNvPr id="3" name="TextBox 2"/>
          <p:cNvSpPr txBox="1"/>
          <p:nvPr/>
        </p:nvSpPr>
        <p:spPr>
          <a:xfrm>
            <a:off x="794084" y="2125579"/>
            <a:ext cx="10435390" cy="4401205"/>
          </a:xfrm>
          <a:prstGeom prst="rect">
            <a:avLst/>
          </a:prstGeom>
          <a:noFill/>
        </p:spPr>
        <p:txBody>
          <a:bodyPr wrap="square" rtlCol="0">
            <a:spAutoFit/>
          </a:bodyPr>
          <a:lstStyle/>
          <a:p>
            <a:pPr marL="285750" indent="-285750">
              <a:buFont typeface="Arial" panose="020B0604020202020204" pitchFamily="34" charset="0"/>
              <a:buChar char="•"/>
            </a:pPr>
            <a:r>
              <a:rPr lang="en-NZ" sz="2800" dirty="0" smtClean="0"/>
              <a:t>When Lord Kitchener became the </a:t>
            </a:r>
            <a:r>
              <a:rPr lang="en-NZ" sz="2800" dirty="0" err="1" smtClean="0"/>
              <a:t>CinC</a:t>
            </a:r>
            <a:r>
              <a:rPr lang="en-NZ" sz="2800" dirty="0" smtClean="0"/>
              <a:t> (Nov 1900) he ordered:</a:t>
            </a:r>
          </a:p>
          <a:p>
            <a:pPr marL="742950" lvl="1" indent="-285750">
              <a:buFont typeface="Arial" panose="020B0604020202020204" pitchFamily="34" charset="0"/>
              <a:buChar char="•"/>
            </a:pPr>
            <a:r>
              <a:rPr lang="en-NZ" sz="2800" dirty="0" smtClean="0"/>
              <a:t> whole-scale destruction of farms</a:t>
            </a:r>
          </a:p>
          <a:p>
            <a:pPr marL="742950" lvl="1" indent="-285750">
              <a:buFont typeface="Arial" panose="020B0604020202020204" pitchFamily="34" charset="0"/>
              <a:buChar char="•"/>
            </a:pPr>
            <a:r>
              <a:rPr lang="en-NZ" sz="2800" dirty="0" smtClean="0"/>
              <a:t>All farms buildings burnt to the ground.</a:t>
            </a:r>
          </a:p>
          <a:p>
            <a:pPr marL="742950" lvl="1" indent="-285750">
              <a:buFont typeface="Arial" panose="020B0604020202020204" pitchFamily="34" charset="0"/>
              <a:buChar char="•"/>
            </a:pPr>
            <a:r>
              <a:rPr lang="en-NZ" sz="2800" dirty="0" smtClean="0"/>
              <a:t>All crops destroyed.</a:t>
            </a:r>
          </a:p>
          <a:p>
            <a:pPr marL="742950" lvl="1" indent="-285750">
              <a:buFont typeface="Arial" panose="020B0604020202020204" pitchFamily="34" charset="0"/>
              <a:buChar char="•"/>
            </a:pPr>
            <a:r>
              <a:rPr lang="en-NZ" sz="2800" dirty="0" smtClean="0"/>
              <a:t>All animals to be slaughtered</a:t>
            </a:r>
          </a:p>
          <a:p>
            <a:pPr marL="285750" indent="-285750">
              <a:buFont typeface="Arial" panose="020B0604020202020204" pitchFamily="34" charset="0"/>
              <a:buChar char="•"/>
            </a:pPr>
            <a:r>
              <a:rPr lang="en-NZ" sz="2800" dirty="0" smtClean="0"/>
              <a:t>Result was:</a:t>
            </a:r>
          </a:p>
          <a:p>
            <a:pPr marL="742950" lvl="1" indent="-285750">
              <a:buFont typeface="Arial" panose="020B0604020202020204" pitchFamily="34" charset="0"/>
              <a:buChar char="•"/>
            </a:pPr>
            <a:r>
              <a:rPr lang="en-NZ" sz="2800" dirty="0" smtClean="0"/>
              <a:t>90% (or 30,000)  of all Boer farms destroyed</a:t>
            </a:r>
          </a:p>
          <a:p>
            <a:pPr marL="742950" lvl="1" indent="-285750">
              <a:buFont typeface="Arial" panose="020B0604020202020204" pitchFamily="34" charset="0"/>
              <a:buChar char="•"/>
            </a:pPr>
            <a:r>
              <a:rPr lang="en-NZ" sz="2800" dirty="0" smtClean="0"/>
              <a:t>40 towns totally or partially destroyed</a:t>
            </a:r>
          </a:p>
          <a:p>
            <a:pPr marL="742950" lvl="1" indent="-285750">
              <a:buFont typeface="Arial" panose="020B0604020202020204" pitchFamily="34" charset="0"/>
              <a:buChar char="•"/>
            </a:pPr>
            <a:r>
              <a:rPr lang="en-NZ" sz="2800" dirty="0" smtClean="0"/>
              <a:t>Over 3.6 million sheep slaughtered.</a:t>
            </a:r>
          </a:p>
          <a:p>
            <a:pPr marL="742950" lvl="1" indent="-285750">
              <a:buFont typeface="Arial" panose="020B0604020202020204" pitchFamily="34" charset="0"/>
              <a:buChar char="•"/>
            </a:pPr>
            <a:r>
              <a:rPr lang="en-NZ" sz="2800" dirty="0" smtClean="0"/>
              <a:t>Concentration camps appear for the first time in history. </a:t>
            </a:r>
            <a:endParaRPr lang="en-NZ" sz="2800" dirty="0"/>
          </a:p>
        </p:txBody>
      </p:sp>
    </p:spTree>
    <p:extLst>
      <p:ext uri="{BB962C8B-B14F-4D97-AF65-F5344CB8AC3E}">
        <p14:creationId xmlns:p14="http://schemas.microsoft.com/office/powerpoint/2010/main" val="292581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600" dirty="0" smtClean="0"/>
              <a:t>Members of NZ 6</a:t>
            </a:r>
            <a:r>
              <a:rPr lang="en-NZ" sz="3600" baseline="30000" dirty="0" smtClean="0"/>
              <a:t>th</a:t>
            </a:r>
            <a:r>
              <a:rPr lang="en-NZ" sz="3600" dirty="0" smtClean="0"/>
              <a:t> Contingent burn a Boer farm -1901</a:t>
            </a:r>
            <a:endParaRPr lang="en-NZ"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071" y="2021305"/>
            <a:ext cx="5601784" cy="4836695"/>
          </a:xfrm>
          <a:prstGeom prst="rect">
            <a:avLst/>
          </a:prstGeom>
        </p:spPr>
      </p:pic>
      <p:sp>
        <p:nvSpPr>
          <p:cNvPr id="4" name="TextBox 3"/>
          <p:cNvSpPr txBox="1"/>
          <p:nvPr/>
        </p:nvSpPr>
        <p:spPr>
          <a:xfrm>
            <a:off x="8895347" y="2253916"/>
            <a:ext cx="3023937" cy="369332"/>
          </a:xfrm>
          <a:prstGeom prst="rect">
            <a:avLst/>
          </a:prstGeom>
          <a:noFill/>
        </p:spPr>
        <p:txBody>
          <a:bodyPr wrap="square" rtlCol="0">
            <a:spAutoFit/>
          </a:bodyPr>
          <a:lstStyle/>
          <a:p>
            <a:r>
              <a:rPr lang="en-NZ" dirty="0" smtClean="0"/>
              <a:t>Note the slaughtered sheep </a:t>
            </a:r>
            <a:endParaRPr lang="en-NZ" dirty="0"/>
          </a:p>
        </p:txBody>
      </p:sp>
    </p:spTree>
    <p:extLst>
      <p:ext uri="{BB962C8B-B14F-4D97-AF65-F5344CB8AC3E}">
        <p14:creationId xmlns:p14="http://schemas.microsoft.com/office/powerpoint/2010/main" val="21314740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Concentration camps</a:t>
            </a:r>
            <a:endParaRPr lang="en-NZ" dirty="0"/>
          </a:p>
        </p:txBody>
      </p:sp>
      <p:sp>
        <p:nvSpPr>
          <p:cNvPr id="3" name="TextBox 2"/>
          <p:cNvSpPr txBox="1"/>
          <p:nvPr/>
        </p:nvSpPr>
        <p:spPr>
          <a:xfrm>
            <a:off x="838200" y="2045368"/>
            <a:ext cx="10254916" cy="3416320"/>
          </a:xfrm>
          <a:prstGeom prst="rect">
            <a:avLst/>
          </a:prstGeom>
          <a:noFill/>
        </p:spPr>
        <p:txBody>
          <a:bodyPr wrap="square" rtlCol="0">
            <a:spAutoFit/>
          </a:bodyPr>
          <a:lstStyle/>
          <a:p>
            <a:pPr marL="285750" indent="-285750">
              <a:buFont typeface="Arial" panose="020B0604020202020204" pitchFamily="34" charset="0"/>
              <a:buChar char="•"/>
            </a:pPr>
            <a:r>
              <a:rPr lang="en-NZ" dirty="0" smtClean="0"/>
              <a:t>As direct result of the Scorched Earth Policy  all non-combatant Boers were placed in concentration camps.</a:t>
            </a:r>
          </a:p>
          <a:p>
            <a:pPr marL="285750" indent="-285750">
              <a:buFont typeface="Arial" panose="020B0604020202020204" pitchFamily="34" charset="0"/>
              <a:buChar char="•"/>
            </a:pPr>
            <a:r>
              <a:rPr lang="en-NZ" dirty="0" smtClean="0"/>
              <a:t>Over 130,000 Boer women &amp; children, as well as older men interned in over 55 camps</a:t>
            </a:r>
          </a:p>
          <a:p>
            <a:pPr marL="285750" indent="-285750">
              <a:buFont typeface="Arial" panose="020B0604020202020204" pitchFamily="34" charset="0"/>
              <a:buChar char="•"/>
            </a:pPr>
            <a:r>
              <a:rPr lang="en-NZ" dirty="0" smtClean="0"/>
              <a:t>Suffering and disease were rampant</a:t>
            </a:r>
          </a:p>
          <a:p>
            <a:pPr marL="285750" indent="-285750">
              <a:buFont typeface="Arial" panose="020B0604020202020204" pitchFamily="34" charset="0"/>
              <a:buChar char="•"/>
            </a:pPr>
            <a:r>
              <a:rPr lang="en-NZ" dirty="0" smtClean="0"/>
              <a:t>Estimated that 27,000 died from starvation and disease epidemics.</a:t>
            </a:r>
          </a:p>
          <a:p>
            <a:pPr marL="285750" indent="-285750">
              <a:buFont typeface="Arial" panose="020B0604020202020204" pitchFamily="34" charset="0"/>
              <a:buChar char="•"/>
            </a:pPr>
            <a:r>
              <a:rPr lang="en-NZ" dirty="0" smtClean="0"/>
              <a:t>Of total Boer fatalities only 12% died in battle, but; 65% of the casualties died in concentration camps.</a:t>
            </a:r>
          </a:p>
          <a:p>
            <a:pPr marL="285750" indent="-285750">
              <a:buFont typeface="Arial" panose="020B0604020202020204" pitchFamily="34" charset="0"/>
              <a:buChar char="•"/>
            </a:pPr>
            <a:r>
              <a:rPr lang="en-NZ" dirty="0" smtClean="0"/>
              <a:t>65 Separate concentration camps for Africans </a:t>
            </a:r>
            <a:r>
              <a:rPr lang="en-NZ" dirty="0"/>
              <a:t>were </a:t>
            </a:r>
            <a:r>
              <a:rPr lang="en-NZ" dirty="0" smtClean="0"/>
              <a:t>also established. (Boer labourers and tenant farmers)</a:t>
            </a:r>
          </a:p>
          <a:p>
            <a:pPr marL="285750" indent="-285750">
              <a:buFont typeface="Arial" panose="020B0604020202020204" pitchFamily="34" charset="0"/>
              <a:buChar char="•"/>
            </a:pPr>
            <a:r>
              <a:rPr lang="en-NZ" dirty="0" smtClean="0"/>
              <a:t>Up to 14,000 Africans died in these camps.</a:t>
            </a:r>
          </a:p>
          <a:p>
            <a:pPr marL="285750" indent="-285750">
              <a:buFont typeface="Arial" panose="020B0604020202020204" pitchFamily="34" charset="0"/>
              <a:buChar char="•"/>
            </a:pPr>
            <a:r>
              <a:rPr lang="en-NZ" dirty="0" smtClean="0"/>
              <a:t>Captured Boer officers interned in St Helena (Napoleon’s prison island) , or modern Sri Lanka (Ceylon) – most never returned to Africa.</a:t>
            </a:r>
          </a:p>
          <a:p>
            <a:pPr marL="285750" indent="-285750">
              <a:buFont typeface="Arial" panose="020B0604020202020204" pitchFamily="34" charset="0"/>
              <a:buChar char="•"/>
            </a:pPr>
            <a:r>
              <a:rPr lang="en-NZ" dirty="0" smtClean="0"/>
              <a:t>British reformer, Emily </a:t>
            </a:r>
            <a:r>
              <a:rPr lang="en-NZ" dirty="0" err="1" smtClean="0"/>
              <a:t>Hobhouse</a:t>
            </a:r>
            <a:r>
              <a:rPr lang="en-NZ" dirty="0" smtClean="0"/>
              <a:t>, visited all camps and campaigned to ease the suffering. </a:t>
            </a:r>
          </a:p>
          <a:p>
            <a:pPr marL="285750" indent="-285750">
              <a:buFont typeface="Arial" panose="020B0604020202020204" pitchFamily="34" charset="0"/>
              <a:buChar char="•"/>
            </a:pPr>
            <a:r>
              <a:rPr lang="en-NZ" dirty="0" smtClean="0"/>
              <a:t>Her efforts were not liked by Kitchener and staff, but gradually received recognition in the UK</a:t>
            </a:r>
            <a:endParaRPr lang="en-NZ" dirty="0"/>
          </a:p>
        </p:txBody>
      </p:sp>
    </p:spTree>
    <p:extLst>
      <p:ext uri="{BB962C8B-B14F-4D97-AF65-F5344CB8AC3E}">
        <p14:creationId xmlns:p14="http://schemas.microsoft.com/office/powerpoint/2010/main" val="244533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 calcmode="lin" valueType="num">
                                      <p:cBhvr additive="base">
                                        <p:cTn id="6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Concentration Camp – Bloemfontein 1901</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173" y="1690689"/>
            <a:ext cx="7127327" cy="5167312"/>
          </a:xfrm>
          <a:prstGeom prst="rect">
            <a:avLst/>
          </a:prstGeom>
        </p:spPr>
      </p:pic>
      <p:sp>
        <p:nvSpPr>
          <p:cNvPr id="4" name="TextBox 3"/>
          <p:cNvSpPr txBox="1"/>
          <p:nvPr/>
        </p:nvSpPr>
        <p:spPr>
          <a:xfrm>
            <a:off x="8953500" y="2037347"/>
            <a:ext cx="2983317" cy="923330"/>
          </a:xfrm>
          <a:prstGeom prst="rect">
            <a:avLst/>
          </a:prstGeom>
          <a:noFill/>
        </p:spPr>
        <p:txBody>
          <a:bodyPr wrap="none" rtlCol="0">
            <a:spAutoFit/>
          </a:bodyPr>
          <a:lstStyle/>
          <a:p>
            <a:r>
              <a:rPr lang="en-US" dirty="0"/>
              <a:t>POWs were then sent to </a:t>
            </a:r>
            <a:r>
              <a:rPr lang="en-US" dirty="0" smtClean="0"/>
              <a:t>POW</a:t>
            </a:r>
          </a:p>
          <a:p>
            <a:r>
              <a:rPr lang="en-US" dirty="0" smtClean="0"/>
              <a:t> </a:t>
            </a:r>
            <a:r>
              <a:rPr lang="en-US" dirty="0"/>
              <a:t>camps on St </a:t>
            </a:r>
            <a:r>
              <a:rPr lang="en-US" dirty="0" smtClean="0"/>
              <a:t>Helena</a:t>
            </a:r>
          </a:p>
          <a:p>
            <a:r>
              <a:rPr lang="en-US" dirty="0" smtClean="0"/>
              <a:t> </a:t>
            </a:r>
            <a:r>
              <a:rPr lang="en-US" dirty="0"/>
              <a:t>or Ceylon (Sri Lanka)</a:t>
            </a:r>
            <a:endParaRPr lang="en-NZ" dirty="0"/>
          </a:p>
        </p:txBody>
      </p:sp>
    </p:spTree>
    <p:extLst>
      <p:ext uri="{BB962C8B-B14F-4D97-AF65-F5344CB8AC3E}">
        <p14:creationId xmlns:p14="http://schemas.microsoft.com/office/powerpoint/2010/main" val="2523174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Barbed Wire and Blockhouses -1902</a:t>
            </a:r>
            <a:endParaRPr lang="en-NZ" dirty="0"/>
          </a:p>
        </p:txBody>
      </p:sp>
      <p:grpSp>
        <p:nvGrpSpPr>
          <p:cNvPr id="7" name="Group 6"/>
          <p:cNvGrpSpPr/>
          <p:nvPr/>
        </p:nvGrpSpPr>
        <p:grpSpPr>
          <a:xfrm>
            <a:off x="1439778" y="1756611"/>
            <a:ext cx="3268579" cy="5013157"/>
            <a:chOff x="1439778" y="1756611"/>
            <a:chExt cx="3268579" cy="5013157"/>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778" y="2114831"/>
              <a:ext cx="3268579" cy="4654937"/>
            </a:xfrm>
            <a:prstGeom prst="rect">
              <a:avLst/>
            </a:prstGeom>
          </p:spPr>
        </p:pic>
        <p:sp>
          <p:nvSpPr>
            <p:cNvPr id="5" name="TextBox 4"/>
            <p:cNvSpPr txBox="1"/>
            <p:nvPr/>
          </p:nvSpPr>
          <p:spPr>
            <a:xfrm>
              <a:off x="1917032" y="1756611"/>
              <a:ext cx="2358189" cy="369332"/>
            </a:xfrm>
            <a:prstGeom prst="rect">
              <a:avLst/>
            </a:prstGeom>
            <a:noFill/>
          </p:spPr>
          <p:txBody>
            <a:bodyPr wrap="square" rtlCol="0">
              <a:spAutoFit/>
            </a:bodyPr>
            <a:lstStyle/>
            <a:p>
              <a:r>
                <a:rPr lang="en-NZ" dirty="0" smtClean="0"/>
                <a:t>Blockhouses and Wire</a:t>
              </a:r>
              <a:endParaRPr lang="en-NZ" dirty="0"/>
            </a:p>
          </p:txBody>
        </p:sp>
      </p:grpSp>
      <p:grpSp>
        <p:nvGrpSpPr>
          <p:cNvPr id="8" name="Group 7"/>
          <p:cNvGrpSpPr/>
          <p:nvPr/>
        </p:nvGrpSpPr>
        <p:grpSpPr>
          <a:xfrm>
            <a:off x="5775832" y="1836821"/>
            <a:ext cx="5577968" cy="5021178"/>
            <a:chOff x="5775832" y="1836821"/>
            <a:chExt cx="5577968" cy="5021178"/>
          </a:xfrm>
        </p:grpSpPr>
        <p:pic>
          <p:nvPicPr>
            <p:cNvPr id="4" name="Picture 3"/>
            <p:cNvPicPr>
              <a:picLocks noChangeAspect="1"/>
            </p:cNvPicPr>
            <p:nvPr/>
          </p:nvPicPr>
          <p:blipFill>
            <a:blip r:embed="rId3"/>
            <a:stretch>
              <a:fillRect/>
            </a:stretch>
          </p:blipFill>
          <p:spPr>
            <a:xfrm>
              <a:off x="5775832" y="2203063"/>
              <a:ext cx="5577968" cy="4654936"/>
            </a:xfrm>
            <a:prstGeom prst="rect">
              <a:avLst/>
            </a:prstGeom>
          </p:spPr>
        </p:pic>
        <p:sp>
          <p:nvSpPr>
            <p:cNvPr id="6" name="TextBox 5"/>
            <p:cNvSpPr txBox="1"/>
            <p:nvPr/>
          </p:nvSpPr>
          <p:spPr>
            <a:xfrm>
              <a:off x="6825916" y="1836821"/>
              <a:ext cx="3769895" cy="369332"/>
            </a:xfrm>
            <a:prstGeom prst="rect">
              <a:avLst/>
            </a:prstGeom>
            <a:noFill/>
          </p:spPr>
          <p:txBody>
            <a:bodyPr wrap="square" rtlCol="0">
              <a:spAutoFit/>
            </a:bodyPr>
            <a:lstStyle/>
            <a:p>
              <a:r>
                <a:rPr lang="en-NZ" dirty="0" smtClean="0"/>
                <a:t>Railways South Africa </a:t>
              </a:r>
              <a:r>
                <a:rPr lang="en-NZ" smtClean="0"/>
                <a:t>- 1902</a:t>
              </a:r>
              <a:endParaRPr lang="en-NZ" dirty="0"/>
            </a:p>
          </p:txBody>
        </p:sp>
      </p:grpSp>
    </p:spTree>
    <p:extLst>
      <p:ext uri="{BB962C8B-B14F-4D97-AF65-F5344CB8AC3E}">
        <p14:creationId xmlns:p14="http://schemas.microsoft.com/office/powerpoint/2010/main" val="425473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8884" y="850231"/>
            <a:ext cx="10491537" cy="4401205"/>
          </a:xfrm>
          <a:prstGeom prst="rect">
            <a:avLst/>
          </a:prstGeom>
          <a:noFill/>
        </p:spPr>
        <p:txBody>
          <a:bodyPr wrap="square" rtlCol="0">
            <a:spAutoFit/>
          </a:bodyPr>
          <a:lstStyle/>
          <a:p>
            <a:pPr marL="571500" indent="-571500">
              <a:buFont typeface="Arial" panose="020B0604020202020204" pitchFamily="34" charset="0"/>
              <a:buChar char="•"/>
            </a:pPr>
            <a:r>
              <a:rPr lang="en-US" sz="4000" dirty="0" smtClean="0">
                <a:latin typeface="Times New Roman" panose="02020603050405020304" pitchFamily="18" charset="0"/>
                <a:cs typeface="Times New Roman" panose="02020603050405020304" pitchFamily="18" charset="0"/>
              </a:rPr>
              <a:t>Hard to understand this war without a context!!</a:t>
            </a:r>
          </a:p>
          <a:p>
            <a:pPr marL="571500" indent="-57150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Let us go right back to the 15</a:t>
            </a:r>
            <a:r>
              <a:rPr lang="en-US" sz="4000" baseline="30000" dirty="0">
                <a:latin typeface="Times New Roman" panose="02020603050405020304" pitchFamily="18" charset="0"/>
                <a:cs typeface="Times New Roman" panose="02020603050405020304" pitchFamily="18" charset="0"/>
              </a:rPr>
              <a:t>th</a:t>
            </a:r>
            <a:r>
              <a:rPr lang="en-US" sz="4000" dirty="0">
                <a:latin typeface="Times New Roman" panose="02020603050405020304" pitchFamily="18" charset="0"/>
                <a:cs typeface="Times New Roman" panose="02020603050405020304" pitchFamily="18" charset="0"/>
              </a:rPr>
              <a:t> Century in order to put the early 20</a:t>
            </a:r>
            <a:r>
              <a:rPr lang="en-US" sz="4000" baseline="30000" dirty="0">
                <a:latin typeface="Times New Roman" panose="02020603050405020304" pitchFamily="18" charset="0"/>
                <a:cs typeface="Times New Roman" panose="02020603050405020304" pitchFamily="18" charset="0"/>
              </a:rPr>
              <a:t>th</a:t>
            </a:r>
            <a:r>
              <a:rPr lang="en-US" sz="4000" dirty="0">
                <a:latin typeface="Times New Roman" panose="02020603050405020304" pitchFamily="18" charset="0"/>
                <a:cs typeface="Times New Roman" panose="02020603050405020304" pitchFamily="18" charset="0"/>
              </a:rPr>
              <a:t> Century into perspective</a:t>
            </a:r>
            <a:r>
              <a:rPr lang="en-US" sz="4000" dirty="0" smtClean="0">
                <a:latin typeface="Times New Roman" panose="02020603050405020304" pitchFamily="18" charset="0"/>
                <a:cs typeface="Times New Roman" panose="02020603050405020304" pitchFamily="18" charset="0"/>
              </a:rPr>
              <a:t>.</a:t>
            </a:r>
          </a:p>
          <a:p>
            <a:endParaRPr lang="en-US" sz="4000" dirty="0" smtClean="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000" dirty="0" smtClean="0">
                <a:latin typeface="Times New Roman" panose="02020603050405020304" pitchFamily="18" charset="0"/>
                <a:cs typeface="Times New Roman" panose="02020603050405020304" pitchFamily="18" charset="0"/>
              </a:rPr>
              <a:t>Let us go back to the start of the Colonial Era – back 500 years</a:t>
            </a:r>
            <a:endParaRPr lang="en-NZ"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26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Typical blockhouse</a:t>
            </a:r>
            <a:endParaRPr lang="en-NZ"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7010" y="2062747"/>
            <a:ext cx="2638927" cy="3518569"/>
          </a:xfrm>
          <a:prstGeom prst="rect">
            <a:avLst/>
          </a:prstGeom>
        </p:spPr>
      </p:pic>
      <p:sp>
        <p:nvSpPr>
          <p:cNvPr id="4" name="TextBox 3"/>
          <p:cNvSpPr txBox="1"/>
          <p:nvPr/>
        </p:nvSpPr>
        <p:spPr>
          <a:xfrm>
            <a:off x="7948863" y="1973179"/>
            <a:ext cx="3898232" cy="2308324"/>
          </a:xfrm>
          <a:prstGeom prst="rect">
            <a:avLst/>
          </a:prstGeom>
          <a:noFill/>
        </p:spPr>
        <p:txBody>
          <a:bodyPr wrap="square" rtlCol="0">
            <a:spAutoFit/>
          </a:bodyPr>
          <a:lstStyle/>
          <a:p>
            <a:r>
              <a:rPr lang="en-NZ" dirty="0" smtClean="0"/>
              <a:t>Prefabbed in Cape Town and brought in by rail.</a:t>
            </a:r>
          </a:p>
          <a:p>
            <a:endParaRPr lang="en-NZ" dirty="0" smtClean="0"/>
          </a:p>
          <a:p>
            <a:r>
              <a:rPr lang="en-NZ" dirty="0" smtClean="0"/>
              <a:t>50,000 British + 16,000 African troops defended these blockhouses. </a:t>
            </a:r>
          </a:p>
          <a:p>
            <a:endParaRPr lang="en-NZ" dirty="0" smtClean="0"/>
          </a:p>
          <a:p>
            <a:r>
              <a:rPr lang="en-NZ" dirty="0" smtClean="0"/>
              <a:t>Total Boers in the field = 30,000.</a:t>
            </a:r>
          </a:p>
          <a:p>
            <a:endParaRPr lang="en-NZ"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611" y="2667001"/>
            <a:ext cx="4371473" cy="2914315"/>
          </a:xfrm>
          <a:prstGeom prst="rect">
            <a:avLst/>
          </a:prstGeom>
        </p:spPr>
      </p:pic>
    </p:spTree>
    <p:extLst>
      <p:ext uri="{BB962C8B-B14F-4D97-AF65-F5344CB8AC3E}">
        <p14:creationId xmlns:p14="http://schemas.microsoft.com/office/powerpoint/2010/main" val="284130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Boers Attack a Blockhouse</a:t>
            </a:r>
            <a:br>
              <a:rPr lang="en-NZ" dirty="0" smtClean="0"/>
            </a:br>
            <a:r>
              <a:rPr lang="en-NZ" dirty="0" smtClean="0"/>
              <a:t>Guerrilla Phase of War - 1902</a:t>
            </a:r>
            <a:endParaRPr lang="en-NZ"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1843" y="1999061"/>
            <a:ext cx="4763989" cy="4666433"/>
          </a:xfrm>
          <a:prstGeom prst="rect">
            <a:avLst/>
          </a:prstGeom>
        </p:spPr>
      </p:pic>
    </p:spTree>
    <p:extLst>
      <p:ext uri="{BB962C8B-B14F-4D97-AF65-F5344CB8AC3E}">
        <p14:creationId xmlns:p14="http://schemas.microsoft.com/office/powerpoint/2010/main" val="264844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Losses – Boer War – Oct 1899 to May 1902</a:t>
            </a:r>
            <a:endParaRPr lang="en-NZ" dirty="0"/>
          </a:p>
        </p:txBody>
      </p:sp>
      <p:sp>
        <p:nvSpPr>
          <p:cNvPr id="4" name="TextBox 3"/>
          <p:cNvSpPr txBox="1"/>
          <p:nvPr/>
        </p:nvSpPr>
        <p:spPr>
          <a:xfrm>
            <a:off x="1205162" y="2454443"/>
            <a:ext cx="9990221" cy="2031325"/>
          </a:xfrm>
          <a:prstGeom prst="rect">
            <a:avLst/>
          </a:prstGeom>
          <a:noFill/>
        </p:spPr>
        <p:txBody>
          <a:bodyPr wrap="square" rtlCol="0">
            <a:spAutoFit/>
          </a:bodyPr>
          <a:lstStyle/>
          <a:p>
            <a:r>
              <a:rPr lang="en-NZ" dirty="0" smtClean="0"/>
              <a:t>British Losses = 28,000</a:t>
            </a:r>
          </a:p>
          <a:p>
            <a:endParaRPr lang="en-NZ" dirty="0" smtClean="0"/>
          </a:p>
          <a:p>
            <a:endParaRPr lang="en-NZ" dirty="0" smtClean="0"/>
          </a:p>
          <a:p>
            <a:r>
              <a:rPr lang="en-NZ" dirty="0" smtClean="0"/>
              <a:t>Boer Losses = 4000 + over 26,000 civilians in Concentration Camps</a:t>
            </a:r>
          </a:p>
          <a:p>
            <a:r>
              <a:rPr lang="en-NZ" dirty="0" smtClean="0"/>
              <a:t> </a:t>
            </a:r>
          </a:p>
          <a:p>
            <a:endParaRPr lang="en-NZ" dirty="0" smtClean="0"/>
          </a:p>
          <a:p>
            <a:r>
              <a:rPr lang="en-NZ" dirty="0" smtClean="0"/>
              <a:t>African (Boer servants, tenant farmers and camp followers ) Losses = 28,000 </a:t>
            </a:r>
            <a:endParaRPr lang="en-NZ" dirty="0"/>
          </a:p>
        </p:txBody>
      </p:sp>
    </p:spTree>
    <p:extLst>
      <p:ext uri="{BB962C8B-B14F-4D97-AF65-F5344CB8AC3E}">
        <p14:creationId xmlns:p14="http://schemas.microsoft.com/office/powerpoint/2010/main" val="516290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p:cNvSpPr txBox="1"/>
          <p:nvPr/>
        </p:nvSpPr>
        <p:spPr>
          <a:xfrm>
            <a:off x="3585410" y="2350168"/>
            <a:ext cx="5662863" cy="923330"/>
          </a:xfrm>
          <a:prstGeom prst="rect">
            <a:avLst/>
          </a:prstGeom>
          <a:solidFill>
            <a:schemeClr val="tx1"/>
          </a:solidFill>
        </p:spPr>
        <p:txBody>
          <a:bodyPr wrap="square" rtlCol="0">
            <a:spAutoFit/>
          </a:bodyPr>
          <a:lstStyle/>
          <a:p>
            <a:pPr algn="ctr"/>
            <a:r>
              <a:rPr lang="en-NZ" sz="5400" dirty="0" smtClean="0">
                <a:solidFill>
                  <a:schemeClr val="bg1"/>
                </a:solidFill>
              </a:rPr>
              <a:t>END OF PART ONE</a:t>
            </a:r>
            <a:endParaRPr lang="en-NZ" sz="5400" dirty="0">
              <a:solidFill>
                <a:schemeClr val="bg1"/>
              </a:solidFill>
            </a:endParaRPr>
          </a:p>
        </p:txBody>
      </p:sp>
    </p:spTree>
    <p:extLst>
      <p:ext uri="{BB962C8B-B14F-4D97-AF65-F5344CB8AC3E}">
        <p14:creationId xmlns:p14="http://schemas.microsoft.com/office/powerpoint/2010/main" val="676010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To Fight for the Empire</a:t>
            </a:r>
            <a:br>
              <a:rPr lang="en-NZ" dirty="0" smtClean="0"/>
            </a:br>
            <a:r>
              <a:rPr lang="en-NZ" dirty="0" smtClean="0"/>
              <a:t>South African War 1899 to 1902</a:t>
            </a:r>
            <a:endParaRPr lang="en-NZ" dirty="0"/>
          </a:p>
        </p:txBody>
      </p:sp>
      <p:pic>
        <p:nvPicPr>
          <p:cNvPr id="3" name="Picture 2"/>
          <p:cNvPicPr>
            <a:picLocks noChangeAspect="1"/>
          </p:cNvPicPr>
          <p:nvPr/>
        </p:nvPicPr>
        <p:blipFill>
          <a:blip r:embed="rId2"/>
          <a:stretch>
            <a:fillRect/>
          </a:stretch>
        </p:blipFill>
        <p:spPr>
          <a:xfrm>
            <a:off x="3684312" y="2168169"/>
            <a:ext cx="3251250" cy="3692734"/>
          </a:xfrm>
          <a:prstGeom prst="rect">
            <a:avLst/>
          </a:prstGeom>
        </p:spPr>
      </p:pic>
      <p:sp>
        <p:nvSpPr>
          <p:cNvPr id="4" name="TextBox 3"/>
          <p:cNvSpPr txBox="1"/>
          <p:nvPr/>
        </p:nvSpPr>
        <p:spPr>
          <a:xfrm>
            <a:off x="1925052" y="5969052"/>
            <a:ext cx="7355306" cy="369332"/>
          </a:xfrm>
          <a:prstGeom prst="rect">
            <a:avLst/>
          </a:prstGeom>
          <a:noFill/>
        </p:spPr>
        <p:txBody>
          <a:bodyPr wrap="square" rtlCol="0">
            <a:spAutoFit/>
          </a:bodyPr>
          <a:lstStyle/>
          <a:p>
            <a:r>
              <a:rPr lang="en-NZ" dirty="0" smtClean="0"/>
              <a:t>Note the crossed British and New Zealand flags – a recurring theme in 1899</a:t>
            </a:r>
            <a:endParaRPr lang="en-NZ" dirty="0"/>
          </a:p>
        </p:txBody>
      </p:sp>
    </p:spTree>
    <p:extLst>
      <p:ext uri="{BB962C8B-B14F-4D97-AF65-F5344CB8AC3E}">
        <p14:creationId xmlns:p14="http://schemas.microsoft.com/office/powerpoint/2010/main" val="6105251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3600" dirty="0" smtClean="0"/>
              <a:t>The Link Between New Zealand and the Motherland</a:t>
            </a:r>
            <a:endParaRPr lang="en-NZ" sz="3600" dirty="0"/>
          </a:p>
        </p:txBody>
      </p:sp>
      <p:pic>
        <p:nvPicPr>
          <p:cNvPr id="3" name="Picture 2"/>
          <p:cNvPicPr>
            <a:picLocks noChangeAspect="1"/>
          </p:cNvPicPr>
          <p:nvPr/>
        </p:nvPicPr>
        <p:blipFill>
          <a:blip r:embed="rId2"/>
          <a:stretch>
            <a:fillRect/>
          </a:stretch>
        </p:blipFill>
        <p:spPr>
          <a:xfrm>
            <a:off x="400035" y="1753434"/>
            <a:ext cx="7807519" cy="4944146"/>
          </a:xfrm>
          <a:prstGeom prst="rect">
            <a:avLst/>
          </a:prstGeom>
        </p:spPr>
      </p:pic>
      <p:sp>
        <p:nvSpPr>
          <p:cNvPr id="4" name="TextBox 3"/>
          <p:cNvSpPr txBox="1"/>
          <p:nvPr/>
        </p:nvSpPr>
        <p:spPr>
          <a:xfrm>
            <a:off x="8406063" y="1909011"/>
            <a:ext cx="3465095" cy="2862322"/>
          </a:xfrm>
          <a:prstGeom prst="rect">
            <a:avLst/>
          </a:prstGeom>
          <a:noFill/>
        </p:spPr>
        <p:txBody>
          <a:bodyPr wrap="square" rtlCol="0">
            <a:spAutoFit/>
          </a:bodyPr>
          <a:lstStyle/>
          <a:p>
            <a:r>
              <a:rPr lang="en-NZ" u="sng" dirty="0" smtClean="0"/>
              <a:t>Haka written for NZ Contingents</a:t>
            </a:r>
          </a:p>
          <a:p>
            <a:endParaRPr lang="en-NZ" dirty="0"/>
          </a:p>
          <a:p>
            <a:r>
              <a:rPr lang="en-NZ" dirty="0" smtClean="0">
                <a:solidFill>
                  <a:srgbClr val="FF0000"/>
                </a:solidFill>
              </a:rPr>
              <a:t>Solo: Kia </a:t>
            </a:r>
            <a:r>
              <a:rPr lang="en-NZ" dirty="0" err="1" smtClean="0">
                <a:solidFill>
                  <a:srgbClr val="FF0000"/>
                </a:solidFill>
              </a:rPr>
              <a:t>Kaha</a:t>
            </a:r>
            <a:r>
              <a:rPr lang="en-NZ" dirty="0" smtClean="0">
                <a:solidFill>
                  <a:srgbClr val="FF0000"/>
                </a:solidFill>
              </a:rPr>
              <a:t> – (Be Strong)</a:t>
            </a:r>
          </a:p>
          <a:p>
            <a:r>
              <a:rPr lang="en-NZ" dirty="0" smtClean="0">
                <a:solidFill>
                  <a:srgbClr val="00B0F0"/>
                </a:solidFill>
              </a:rPr>
              <a:t>All: Hi - (Yes)</a:t>
            </a:r>
          </a:p>
          <a:p>
            <a:r>
              <a:rPr lang="en-NZ" dirty="0" smtClean="0">
                <a:solidFill>
                  <a:srgbClr val="FF0000"/>
                </a:solidFill>
              </a:rPr>
              <a:t>Solo: Kia Toa – (Be Brave)</a:t>
            </a:r>
          </a:p>
          <a:p>
            <a:r>
              <a:rPr lang="en-NZ" dirty="0" smtClean="0">
                <a:solidFill>
                  <a:srgbClr val="00B0F0"/>
                </a:solidFill>
              </a:rPr>
              <a:t>All: Hi – (Yes)</a:t>
            </a:r>
          </a:p>
          <a:p>
            <a:r>
              <a:rPr lang="en-NZ" dirty="0" smtClean="0">
                <a:solidFill>
                  <a:srgbClr val="FF0000"/>
                </a:solidFill>
              </a:rPr>
              <a:t>Solo: </a:t>
            </a:r>
            <a:r>
              <a:rPr lang="en-NZ" dirty="0" err="1" smtClean="0">
                <a:solidFill>
                  <a:srgbClr val="FF0000"/>
                </a:solidFill>
              </a:rPr>
              <a:t>Puritea</a:t>
            </a:r>
            <a:r>
              <a:rPr lang="en-NZ" dirty="0" smtClean="0">
                <a:solidFill>
                  <a:srgbClr val="FF0000"/>
                </a:solidFill>
              </a:rPr>
              <a:t> </a:t>
            </a:r>
            <a:r>
              <a:rPr lang="en-NZ" dirty="0" err="1" smtClean="0">
                <a:solidFill>
                  <a:srgbClr val="FF0000"/>
                </a:solidFill>
              </a:rPr>
              <a:t>te</a:t>
            </a:r>
            <a:r>
              <a:rPr lang="en-NZ" dirty="0" smtClean="0">
                <a:solidFill>
                  <a:srgbClr val="FF0000"/>
                </a:solidFill>
              </a:rPr>
              <a:t> mana o </a:t>
            </a:r>
            <a:r>
              <a:rPr lang="en-NZ" dirty="0" err="1" smtClean="0">
                <a:solidFill>
                  <a:srgbClr val="FF0000"/>
                </a:solidFill>
              </a:rPr>
              <a:t>Kuini</a:t>
            </a:r>
            <a:r>
              <a:rPr lang="en-NZ" dirty="0" smtClean="0">
                <a:solidFill>
                  <a:srgbClr val="FF0000"/>
                </a:solidFill>
              </a:rPr>
              <a:t> – (Uphold the supremacy of the Queen)</a:t>
            </a:r>
          </a:p>
          <a:p>
            <a:r>
              <a:rPr lang="en-NZ" dirty="0" smtClean="0">
                <a:solidFill>
                  <a:srgbClr val="00B0F0"/>
                </a:solidFill>
              </a:rPr>
              <a:t>All: Hi, Ha, Ha – (Yes, Yes, Yes) </a:t>
            </a:r>
            <a:endParaRPr lang="en-NZ" dirty="0">
              <a:solidFill>
                <a:srgbClr val="00B0F0"/>
              </a:solidFill>
            </a:endParaRPr>
          </a:p>
        </p:txBody>
      </p:sp>
    </p:spTree>
    <p:extLst>
      <p:ext uri="{BB962C8B-B14F-4D97-AF65-F5344CB8AC3E}">
        <p14:creationId xmlns:p14="http://schemas.microsoft.com/office/powerpoint/2010/main" val="3521045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Patriotism or Jingoism?</a:t>
            </a:r>
            <a:endParaRPr lang="en-NZ" dirty="0"/>
          </a:p>
        </p:txBody>
      </p:sp>
      <p:sp>
        <p:nvSpPr>
          <p:cNvPr id="4" name="TextBox 3"/>
          <p:cNvSpPr txBox="1"/>
          <p:nvPr/>
        </p:nvSpPr>
        <p:spPr>
          <a:xfrm>
            <a:off x="2141621" y="4784086"/>
            <a:ext cx="8109284" cy="1200329"/>
          </a:xfrm>
          <a:prstGeom prst="rect">
            <a:avLst/>
          </a:prstGeom>
          <a:noFill/>
        </p:spPr>
        <p:txBody>
          <a:bodyPr wrap="square" rtlCol="0">
            <a:spAutoFit/>
          </a:bodyPr>
          <a:lstStyle/>
          <a:p>
            <a:r>
              <a:rPr lang="en-NZ" dirty="0" smtClean="0"/>
              <a:t>Patriotism – national pride, love, devotion and sense of attachment to a homeland.</a:t>
            </a:r>
          </a:p>
          <a:p>
            <a:endParaRPr lang="en-NZ" dirty="0"/>
          </a:p>
          <a:p>
            <a:r>
              <a:rPr lang="en-NZ" dirty="0" smtClean="0"/>
              <a:t>Jingoism – excessive bias in judging one’s own country as superior to others  - an extreme type of patriotism </a:t>
            </a:r>
            <a:endParaRPr lang="en-NZ" dirty="0"/>
          </a:p>
        </p:txBody>
      </p:sp>
      <p:pic>
        <p:nvPicPr>
          <p:cNvPr id="5" name="Picture 4"/>
          <p:cNvPicPr>
            <a:picLocks noChangeAspect="1"/>
          </p:cNvPicPr>
          <p:nvPr/>
        </p:nvPicPr>
        <p:blipFill>
          <a:blip r:embed="rId2"/>
          <a:stretch>
            <a:fillRect/>
          </a:stretch>
        </p:blipFill>
        <p:spPr>
          <a:xfrm>
            <a:off x="4002505" y="1747818"/>
            <a:ext cx="3803503" cy="2545010"/>
          </a:xfrm>
          <a:prstGeom prst="rect">
            <a:avLst/>
          </a:prstGeom>
        </p:spPr>
      </p:pic>
    </p:spTree>
    <p:extLst>
      <p:ext uri="{BB962C8B-B14F-4D97-AF65-F5344CB8AC3E}">
        <p14:creationId xmlns:p14="http://schemas.microsoft.com/office/powerpoint/2010/main" val="346110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Maori in the Boer War</a:t>
            </a:r>
            <a:br>
              <a:rPr lang="en-US" dirty="0" smtClean="0"/>
            </a:br>
            <a:r>
              <a:rPr lang="en-US" dirty="0" smtClean="0"/>
              <a:t>A “White Man’s” War</a:t>
            </a:r>
            <a:endParaRPr lang="en-NZ" dirty="0"/>
          </a:p>
        </p:txBody>
      </p:sp>
      <p:sp>
        <p:nvSpPr>
          <p:cNvPr id="3" name="TextBox 2"/>
          <p:cNvSpPr txBox="1"/>
          <p:nvPr/>
        </p:nvSpPr>
        <p:spPr>
          <a:xfrm>
            <a:off x="681789" y="2133600"/>
            <a:ext cx="10820400" cy="2308324"/>
          </a:xfrm>
          <a:prstGeom prst="rect">
            <a:avLst/>
          </a:prstGeom>
          <a:noFill/>
        </p:spPr>
        <p:txBody>
          <a:bodyPr wrap="square" rtlCol="0">
            <a:spAutoFit/>
          </a:bodyPr>
          <a:lstStyle/>
          <a:p>
            <a:r>
              <a:rPr lang="en-NZ" dirty="0" smtClean="0">
                <a:solidFill>
                  <a:srgbClr val="FF0000"/>
                </a:solidFill>
              </a:rPr>
              <a:t>“If </a:t>
            </a:r>
            <a:r>
              <a:rPr lang="en-NZ" dirty="0">
                <a:solidFill>
                  <a:srgbClr val="FF0000"/>
                </a:solidFill>
              </a:rPr>
              <a:t>the white races of the world are to employ yellow and black troops in their wars with one another, the end of European civilisation would be within measurable distance</a:t>
            </a:r>
            <a:r>
              <a:rPr lang="en-NZ" dirty="0" smtClean="0">
                <a:solidFill>
                  <a:srgbClr val="FF0000"/>
                </a:solidFill>
              </a:rPr>
              <a:t>.”</a:t>
            </a:r>
          </a:p>
          <a:p>
            <a:endParaRPr lang="en-US" dirty="0"/>
          </a:p>
          <a:p>
            <a:r>
              <a:rPr lang="en-US" dirty="0" smtClean="0"/>
              <a:t>Editor of the Evening Post (</a:t>
            </a:r>
            <a:r>
              <a:rPr lang="en-NZ" dirty="0" smtClean="0"/>
              <a:t>27 </a:t>
            </a:r>
            <a:r>
              <a:rPr lang="en-NZ" dirty="0"/>
              <a:t>December </a:t>
            </a:r>
            <a:r>
              <a:rPr lang="en-NZ" dirty="0" smtClean="0"/>
              <a:t>1900)</a:t>
            </a:r>
            <a:endParaRPr lang="en-NZ" dirty="0"/>
          </a:p>
          <a:p>
            <a:endParaRPr lang="en-US" dirty="0" smtClean="0"/>
          </a:p>
          <a:p>
            <a:r>
              <a:rPr lang="en-US" dirty="0" smtClean="0"/>
              <a:t>NZ Premier Richard Seddon offers a Maori Contingent – Refused</a:t>
            </a:r>
          </a:p>
          <a:p>
            <a:endParaRPr lang="en-US" dirty="0" smtClean="0"/>
          </a:p>
          <a:p>
            <a:r>
              <a:rPr lang="en-US" dirty="0" smtClean="0"/>
              <a:t>Maori MP offers to recruit and train 500 Maori to fight in South Africa – refused. </a:t>
            </a:r>
            <a:endParaRPr lang="en-NZ" dirty="0"/>
          </a:p>
        </p:txBody>
      </p:sp>
    </p:spTree>
    <p:extLst>
      <p:ext uri="{BB962C8B-B14F-4D97-AF65-F5344CB8AC3E}">
        <p14:creationId xmlns:p14="http://schemas.microsoft.com/office/powerpoint/2010/main" val="318975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a:t>
            </a:r>
            <a:r>
              <a:rPr lang="en-US" baseline="30000" dirty="0" smtClean="0"/>
              <a:t>st</a:t>
            </a:r>
            <a:r>
              <a:rPr lang="en-US" dirty="0" smtClean="0"/>
              <a:t> NZ Contingent</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673" y="1940770"/>
            <a:ext cx="6546182" cy="4707680"/>
          </a:xfrm>
          <a:prstGeom prst="rect">
            <a:avLst/>
          </a:prstGeom>
        </p:spPr>
      </p:pic>
      <p:sp>
        <p:nvSpPr>
          <p:cNvPr id="4" name="TextBox 3"/>
          <p:cNvSpPr txBox="1"/>
          <p:nvPr/>
        </p:nvSpPr>
        <p:spPr>
          <a:xfrm>
            <a:off x="7194884" y="2157663"/>
            <a:ext cx="4876800" cy="923330"/>
          </a:xfrm>
          <a:prstGeom prst="rect">
            <a:avLst/>
          </a:prstGeom>
          <a:noFill/>
        </p:spPr>
        <p:txBody>
          <a:bodyPr wrap="square" rtlCol="0">
            <a:spAutoFit/>
          </a:bodyPr>
          <a:lstStyle/>
          <a:p>
            <a:r>
              <a:rPr lang="en-US" dirty="0" smtClean="0"/>
              <a:t>Men of the 1</a:t>
            </a:r>
            <a:r>
              <a:rPr lang="en-US" baseline="30000" dirty="0" smtClean="0"/>
              <a:t>st</a:t>
            </a:r>
            <a:r>
              <a:rPr lang="en-US" dirty="0" smtClean="0"/>
              <a:t> Contingent march down </a:t>
            </a:r>
            <a:r>
              <a:rPr lang="en-US" dirty="0" err="1" smtClean="0"/>
              <a:t>Karori</a:t>
            </a:r>
            <a:r>
              <a:rPr lang="en-US" dirty="0" smtClean="0"/>
              <a:t> Road , Wellington on their way to embarkation.</a:t>
            </a:r>
          </a:p>
          <a:p>
            <a:r>
              <a:rPr lang="en-NZ" dirty="0"/>
              <a:t>21 October </a:t>
            </a:r>
            <a:r>
              <a:rPr lang="en-NZ" dirty="0" smtClean="0"/>
              <a:t>1899.</a:t>
            </a:r>
            <a:endParaRPr lang="en-NZ" dirty="0"/>
          </a:p>
        </p:txBody>
      </p:sp>
    </p:spTree>
    <p:extLst>
      <p:ext uri="{BB962C8B-B14F-4D97-AF65-F5344CB8AC3E}">
        <p14:creationId xmlns:p14="http://schemas.microsoft.com/office/powerpoint/2010/main" val="2049335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NZ Mounted Infantry </a:t>
            </a:r>
            <a:endParaRPr lang="en-NZ"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382252" y="1429818"/>
            <a:ext cx="6625390" cy="4585971"/>
          </a:xfrm>
          <a:prstGeom prst="rect">
            <a:avLst/>
          </a:prstGeom>
          <a:noFill/>
          <a:ln>
            <a:noFill/>
          </a:ln>
        </p:spPr>
      </p:pic>
      <p:sp>
        <p:nvSpPr>
          <p:cNvPr id="4" name="TextBox 3"/>
          <p:cNvSpPr txBox="1"/>
          <p:nvPr/>
        </p:nvSpPr>
        <p:spPr>
          <a:xfrm>
            <a:off x="978568" y="6112042"/>
            <a:ext cx="9424737" cy="646331"/>
          </a:xfrm>
          <a:prstGeom prst="rect">
            <a:avLst/>
          </a:prstGeom>
          <a:noFill/>
        </p:spPr>
        <p:txBody>
          <a:bodyPr wrap="square" rtlCol="0">
            <a:spAutoFit/>
          </a:bodyPr>
          <a:lstStyle/>
          <a:p>
            <a:r>
              <a:rPr lang="en-NZ" dirty="0" smtClean="0"/>
              <a:t>Note: “Mounted Infantry” NOT “Cavalry”. </a:t>
            </a:r>
            <a:r>
              <a:rPr lang="en-NZ" smtClean="0"/>
              <a:t>Horses </a:t>
            </a:r>
            <a:r>
              <a:rPr lang="en-NZ" dirty="0" smtClean="0"/>
              <a:t>were a mode of transport to get infantry to an attack position. Infantry then dismounted and fought on foot. </a:t>
            </a:r>
            <a:endParaRPr lang="en-NZ" dirty="0"/>
          </a:p>
        </p:txBody>
      </p:sp>
    </p:spTree>
    <p:extLst>
      <p:ext uri="{BB962C8B-B14F-4D97-AF65-F5344CB8AC3E}">
        <p14:creationId xmlns:p14="http://schemas.microsoft.com/office/powerpoint/2010/main" val="3242772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t>The Doctrine of Discovery</a:t>
            </a:r>
            <a:br>
              <a:rPr lang="en-US" sz="2800" dirty="0" smtClean="0"/>
            </a:br>
            <a:r>
              <a:rPr lang="en-NZ" sz="2800" dirty="0"/>
              <a:t>Papal Bull "Inter </a:t>
            </a:r>
            <a:r>
              <a:rPr lang="en-NZ" sz="2800" dirty="0" err="1" smtClean="0"/>
              <a:t>Caetera</a:t>
            </a:r>
            <a:r>
              <a:rPr lang="en-NZ" sz="2800" dirty="0" smtClean="0"/>
              <a:t>" </a:t>
            </a:r>
            <a:r>
              <a:rPr lang="en-NZ" sz="2800" dirty="0"/>
              <a:t/>
            </a:r>
            <a:br>
              <a:rPr lang="en-NZ" sz="2800" dirty="0"/>
            </a:br>
            <a:r>
              <a:rPr lang="en-NZ" sz="2800" dirty="0"/>
              <a:t>Pope Alexander VI on May 4, </a:t>
            </a:r>
            <a:r>
              <a:rPr lang="en-NZ" sz="2800" dirty="0" smtClean="0"/>
              <a:t>1493</a:t>
            </a:r>
            <a:r>
              <a:rPr lang="en-NZ" sz="2800" smtClean="0"/>
              <a:t/>
            </a:r>
            <a:br>
              <a:rPr lang="en-NZ" sz="2800" smtClean="0"/>
            </a:br>
            <a:r>
              <a:rPr lang="en-NZ" sz="2800" smtClean="0"/>
              <a:t>(Last </a:t>
            </a:r>
            <a:r>
              <a:rPr lang="en-NZ" sz="2800" dirty="0" smtClean="0"/>
              <a:t>Papal </a:t>
            </a:r>
            <a:r>
              <a:rPr lang="en-NZ" sz="2800" smtClean="0"/>
              <a:t>Bull April 11, 2015)</a:t>
            </a:r>
            <a:r>
              <a:rPr lang="en-NZ" sz="2800" dirty="0" smtClean="0"/>
              <a:t/>
            </a:r>
            <a:br>
              <a:rPr lang="en-NZ" sz="2800" dirty="0" smtClean="0"/>
            </a:br>
            <a:endParaRPr lang="en-NZ" sz="2800" dirty="0"/>
          </a:p>
        </p:txBody>
      </p:sp>
      <p:sp>
        <p:nvSpPr>
          <p:cNvPr id="3" name="TextBox 2"/>
          <p:cNvSpPr txBox="1"/>
          <p:nvPr/>
        </p:nvSpPr>
        <p:spPr>
          <a:xfrm>
            <a:off x="481263" y="1556085"/>
            <a:ext cx="10872537" cy="5078313"/>
          </a:xfrm>
          <a:prstGeom prst="rect">
            <a:avLst/>
          </a:prstGeom>
          <a:noFill/>
        </p:spPr>
        <p:txBody>
          <a:bodyPr wrap="square" rtlCol="0">
            <a:spAutoFit/>
          </a:bodyPr>
          <a:lstStyle/>
          <a:p>
            <a:pPr marL="342900" indent="-342900">
              <a:buFont typeface="+mj-lt"/>
              <a:buAutoNum type="arabicPeriod"/>
            </a:pPr>
            <a:endParaRPr lang="en-NZ" dirty="0" smtClean="0"/>
          </a:p>
          <a:p>
            <a:pPr marL="342900" indent="-342900">
              <a:buFont typeface="+mj-lt"/>
              <a:buAutoNum type="arabicPeriod"/>
            </a:pPr>
            <a:r>
              <a:rPr lang="en-NZ" dirty="0"/>
              <a:t>The </a:t>
            </a:r>
            <a:r>
              <a:rPr lang="en-NZ" b="1" dirty="0"/>
              <a:t>Doctrine of Discovery</a:t>
            </a:r>
            <a:r>
              <a:rPr lang="en-NZ" dirty="0"/>
              <a:t> established a spiritual, political, and legal justification for colonization and seizure of land </a:t>
            </a:r>
            <a:r>
              <a:rPr lang="en-NZ" dirty="0">
                <a:solidFill>
                  <a:srgbClr val="FF0000"/>
                </a:solidFill>
              </a:rPr>
              <a:t>not</a:t>
            </a:r>
            <a:r>
              <a:rPr lang="en-NZ" dirty="0"/>
              <a:t> inhabited by Christians</a:t>
            </a:r>
            <a:r>
              <a:rPr lang="en-NZ" dirty="0" smtClean="0"/>
              <a:t>.</a:t>
            </a:r>
          </a:p>
          <a:p>
            <a:pPr marL="342900" indent="-342900">
              <a:buFont typeface="+mj-lt"/>
              <a:buAutoNum type="arabicPeriod"/>
            </a:pPr>
            <a:endParaRPr lang="en-NZ" dirty="0"/>
          </a:p>
          <a:p>
            <a:pPr marL="342900" indent="-342900">
              <a:buFont typeface="+mj-lt"/>
              <a:buAutoNum type="arabicPeriod"/>
            </a:pPr>
            <a:r>
              <a:rPr lang="en-NZ" dirty="0" smtClean="0"/>
              <a:t>Provided </a:t>
            </a:r>
            <a:r>
              <a:rPr lang="en-NZ" dirty="0"/>
              <a:t>a framework for Christian explorers, in the name of their sovereign, to lay claim to territories uninhabited by Christians. If the lands were </a:t>
            </a:r>
            <a:r>
              <a:rPr lang="en-NZ" dirty="0" smtClean="0"/>
              <a:t>vacant of Christians, </a:t>
            </a:r>
            <a:r>
              <a:rPr lang="en-NZ" dirty="0"/>
              <a:t>they could be defined as “discovered” and sovereignty claimed.</a:t>
            </a:r>
            <a:endParaRPr lang="en-NZ" dirty="0" smtClean="0"/>
          </a:p>
          <a:p>
            <a:pPr marL="342900" indent="-342900">
              <a:buFont typeface="+mj-lt"/>
              <a:buAutoNum type="arabicPeriod"/>
            </a:pPr>
            <a:endParaRPr lang="en-NZ" dirty="0"/>
          </a:p>
          <a:p>
            <a:pPr marL="342900" indent="-342900">
              <a:buFont typeface="+mj-lt"/>
              <a:buAutoNum type="arabicPeriod"/>
            </a:pPr>
            <a:r>
              <a:rPr lang="en-NZ" dirty="0" smtClean="0"/>
              <a:t>Established a </a:t>
            </a:r>
            <a:r>
              <a:rPr lang="en-NZ" dirty="0"/>
              <a:t>demarcation line one hundred </a:t>
            </a:r>
            <a:r>
              <a:rPr lang="en-NZ" dirty="0" smtClean="0"/>
              <a:t>leagues (550 Kms) </a:t>
            </a:r>
            <a:r>
              <a:rPr lang="en-NZ" dirty="0"/>
              <a:t>west of the Azores and Cape Verde </a:t>
            </a:r>
            <a:r>
              <a:rPr lang="en-NZ" dirty="0" smtClean="0"/>
              <a:t>Islands. Aids the expansion of the Spanish Empire into the New World.</a:t>
            </a:r>
            <a:endParaRPr lang="en-US" dirty="0"/>
          </a:p>
          <a:p>
            <a:pPr marL="342900" indent="-342900">
              <a:buFont typeface="+mj-lt"/>
              <a:buAutoNum type="arabicPeriod"/>
            </a:pPr>
            <a:endParaRPr lang="en-NZ" dirty="0" smtClean="0"/>
          </a:p>
          <a:p>
            <a:pPr marL="342900" indent="-342900">
              <a:buFont typeface="+mj-lt"/>
              <a:buAutoNum type="arabicPeriod"/>
            </a:pPr>
            <a:r>
              <a:rPr lang="en-NZ" dirty="0" smtClean="0"/>
              <a:t>US </a:t>
            </a:r>
            <a:r>
              <a:rPr lang="en-NZ" dirty="0"/>
              <a:t>Supreme Court in the 1823 case </a:t>
            </a:r>
            <a:r>
              <a:rPr lang="en-NZ" i="1" dirty="0"/>
              <a:t>Johnson v. </a:t>
            </a:r>
            <a:r>
              <a:rPr lang="en-NZ" i="1" dirty="0" smtClean="0"/>
              <a:t>McIntosh</a:t>
            </a:r>
            <a:r>
              <a:rPr lang="en-NZ" dirty="0"/>
              <a:t> </a:t>
            </a:r>
            <a:r>
              <a:rPr lang="en-NZ" dirty="0" smtClean="0"/>
              <a:t>upheld the doctrine – </a:t>
            </a:r>
            <a:r>
              <a:rPr lang="en-NZ" dirty="0" smtClean="0">
                <a:solidFill>
                  <a:srgbClr val="FF0000"/>
                </a:solidFill>
              </a:rPr>
              <a:t>"</a:t>
            </a:r>
            <a:r>
              <a:rPr lang="en-NZ" dirty="0">
                <a:solidFill>
                  <a:srgbClr val="FF0000"/>
                </a:solidFill>
              </a:rPr>
              <a:t>that the principle of discovery gave European nations an absolute right to New World lands." </a:t>
            </a:r>
            <a:endParaRPr lang="en-NZ" dirty="0" smtClean="0">
              <a:solidFill>
                <a:srgbClr val="FF0000"/>
              </a:solidFill>
            </a:endParaRPr>
          </a:p>
          <a:p>
            <a:pPr marL="342900" indent="-342900">
              <a:buFont typeface="+mj-lt"/>
              <a:buAutoNum type="arabicPeriod"/>
            </a:pPr>
            <a:endParaRPr lang="en-US" dirty="0">
              <a:solidFill>
                <a:srgbClr val="FF0000"/>
              </a:solidFill>
            </a:endParaRPr>
          </a:p>
          <a:p>
            <a:pPr marL="342900" indent="-342900">
              <a:buFont typeface="+mj-lt"/>
              <a:buAutoNum type="arabicPeriod"/>
            </a:pPr>
            <a:r>
              <a:rPr lang="en-NZ" dirty="0"/>
              <a:t>American Indians had only a right of occupancy, which could be abolished</a:t>
            </a:r>
            <a:r>
              <a:rPr lang="en-NZ" dirty="0" smtClean="0"/>
              <a:t>.</a:t>
            </a:r>
            <a:endParaRPr lang="en-US" dirty="0"/>
          </a:p>
          <a:p>
            <a:pPr marL="342900" indent="-342900">
              <a:buFont typeface="+mj-lt"/>
              <a:buAutoNum type="arabicPeriod"/>
            </a:pPr>
            <a:endParaRPr lang="en-US" dirty="0" smtClean="0"/>
          </a:p>
          <a:p>
            <a:pPr marL="342900" indent="-342900">
              <a:buFont typeface="+mj-lt"/>
              <a:buAutoNum type="arabicPeriod"/>
            </a:pPr>
            <a:r>
              <a:rPr lang="en-US" dirty="0" smtClean="0"/>
              <a:t>This “doctrine of discovery” became the basis for the claims of all European nations in the New World – and ultimately in other lands including  Africa, India, Australia, Canada &amp; NZ.</a:t>
            </a:r>
            <a:endParaRPr lang="en-NZ" dirty="0"/>
          </a:p>
        </p:txBody>
      </p:sp>
    </p:spTree>
    <p:extLst>
      <p:ext uri="{BB962C8B-B14F-4D97-AF65-F5344CB8AC3E}">
        <p14:creationId xmlns:p14="http://schemas.microsoft.com/office/powerpoint/2010/main" val="314917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 calcmode="lin" valueType="num">
                                      <p:cBhvr additive="base">
                                        <p:cTn id="4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Ngapuhi Nursing Sisters - Whangarei</a:t>
            </a:r>
            <a:endParaRPr lang="en-NZ" dirty="0"/>
          </a:p>
        </p:txBody>
      </p:sp>
      <p:pic>
        <p:nvPicPr>
          <p:cNvPr id="3" name="Picture 2"/>
          <p:cNvPicPr>
            <a:picLocks noChangeAspect="1"/>
          </p:cNvPicPr>
          <p:nvPr/>
        </p:nvPicPr>
        <p:blipFill>
          <a:blip r:embed="rId2"/>
          <a:stretch>
            <a:fillRect/>
          </a:stretch>
        </p:blipFill>
        <p:spPr>
          <a:xfrm>
            <a:off x="1430671" y="1551038"/>
            <a:ext cx="8223751" cy="5424301"/>
          </a:xfrm>
          <a:prstGeom prst="rect">
            <a:avLst/>
          </a:prstGeom>
        </p:spPr>
      </p:pic>
      <p:sp>
        <p:nvSpPr>
          <p:cNvPr id="4" name="TextBox 3"/>
          <p:cNvSpPr txBox="1"/>
          <p:nvPr/>
        </p:nvSpPr>
        <p:spPr>
          <a:xfrm>
            <a:off x="9654422" y="1957137"/>
            <a:ext cx="2345073" cy="646331"/>
          </a:xfrm>
          <a:prstGeom prst="rect">
            <a:avLst/>
          </a:prstGeom>
          <a:noFill/>
        </p:spPr>
        <p:txBody>
          <a:bodyPr wrap="square" rtlCol="0">
            <a:spAutoFit/>
          </a:bodyPr>
          <a:lstStyle/>
          <a:p>
            <a:r>
              <a:rPr lang="en-NZ" dirty="0" smtClean="0"/>
              <a:t>No “White Mans” War here!</a:t>
            </a:r>
            <a:endParaRPr lang="en-NZ" dirty="0"/>
          </a:p>
        </p:txBody>
      </p:sp>
    </p:spTree>
    <p:extLst>
      <p:ext uri="{BB962C8B-B14F-4D97-AF65-F5344CB8AC3E}">
        <p14:creationId xmlns:p14="http://schemas.microsoft.com/office/powerpoint/2010/main" val="28227857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The Greymouth Khaki Corps – 1900 to 1902</a:t>
            </a:r>
            <a:endParaRPr lang="en-NZ" dirty="0"/>
          </a:p>
        </p:txBody>
      </p:sp>
      <p:pic>
        <p:nvPicPr>
          <p:cNvPr id="3" name="Picture 2"/>
          <p:cNvPicPr>
            <a:picLocks noChangeAspect="1"/>
          </p:cNvPicPr>
          <p:nvPr/>
        </p:nvPicPr>
        <p:blipFill>
          <a:blip r:embed="rId2"/>
          <a:stretch>
            <a:fillRect/>
          </a:stretch>
        </p:blipFill>
        <p:spPr>
          <a:xfrm>
            <a:off x="261299" y="2062205"/>
            <a:ext cx="11092501" cy="3664034"/>
          </a:xfrm>
          <a:prstGeom prst="rect">
            <a:avLst/>
          </a:prstGeom>
        </p:spPr>
      </p:pic>
      <p:sp>
        <p:nvSpPr>
          <p:cNvPr id="4" name="TextBox 3"/>
          <p:cNvSpPr txBox="1"/>
          <p:nvPr/>
        </p:nvSpPr>
        <p:spPr>
          <a:xfrm>
            <a:off x="1138989" y="5913090"/>
            <a:ext cx="9769643" cy="369332"/>
          </a:xfrm>
          <a:prstGeom prst="rect">
            <a:avLst/>
          </a:prstGeom>
          <a:noFill/>
        </p:spPr>
        <p:txBody>
          <a:bodyPr wrap="square" rtlCol="0">
            <a:spAutoFit/>
          </a:bodyPr>
          <a:lstStyle/>
          <a:p>
            <a:r>
              <a:rPr lang="en-NZ" dirty="0" smtClean="0"/>
              <a:t>Other Patriotic Corps – Dannevirke Huia Khaki Corps, Te Awamutu Amazons </a:t>
            </a:r>
            <a:endParaRPr lang="en-NZ" dirty="0"/>
          </a:p>
        </p:txBody>
      </p:sp>
    </p:spTree>
    <p:extLst>
      <p:ext uri="{BB962C8B-B14F-4D97-AF65-F5344CB8AC3E}">
        <p14:creationId xmlns:p14="http://schemas.microsoft.com/office/powerpoint/2010/main" val="17253293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A Ladies Patriotic Group from </a:t>
            </a:r>
            <a:r>
              <a:rPr lang="en-NZ" dirty="0" err="1" smtClean="0"/>
              <a:t>Temuka</a:t>
            </a:r>
            <a:endParaRPr lang="en-NZ" dirty="0"/>
          </a:p>
        </p:txBody>
      </p:sp>
      <p:pic>
        <p:nvPicPr>
          <p:cNvPr id="3" name="Picture 2"/>
          <p:cNvPicPr>
            <a:picLocks noChangeAspect="1"/>
          </p:cNvPicPr>
          <p:nvPr/>
        </p:nvPicPr>
        <p:blipFill>
          <a:blip r:embed="rId2"/>
          <a:stretch>
            <a:fillRect/>
          </a:stretch>
        </p:blipFill>
        <p:spPr>
          <a:xfrm>
            <a:off x="352926" y="1861691"/>
            <a:ext cx="8077875" cy="4924120"/>
          </a:xfrm>
          <a:prstGeom prst="rect">
            <a:avLst/>
          </a:prstGeom>
        </p:spPr>
      </p:pic>
      <p:sp>
        <p:nvSpPr>
          <p:cNvPr id="4" name="TextBox 3"/>
          <p:cNvSpPr txBox="1"/>
          <p:nvPr/>
        </p:nvSpPr>
        <p:spPr>
          <a:xfrm>
            <a:off x="8702842" y="1828800"/>
            <a:ext cx="3408947" cy="1754326"/>
          </a:xfrm>
          <a:prstGeom prst="rect">
            <a:avLst/>
          </a:prstGeom>
          <a:noFill/>
        </p:spPr>
        <p:txBody>
          <a:bodyPr wrap="square" rtlCol="0">
            <a:spAutoFit/>
          </a:bodyPr>
          <a:lstStyle/>
          <a:p>
            <a:r>
              <a:rPr lang="en-NZ" dirty="0" smtClean="0"/>
              <a:t>All over NZ patriotic marches, fund raisers, fetes, race meetings, formation bike rides </a:t>
            </a:r>
            <a:r>
              <a:rPr lang="en-NZ" dirty="0" err="1" smtClean="0"/>
              <a:t>etc</a:t>
            </a:r>
            <a:r>
              <a:rPr lang="en-NZ" dirty="0" smtClean="0"/>
              <a:t> raised money to equip the 10 contingents to be sent to South Africa.</a:t>
            </a:r>
            <a:endParaRPr lang="en-NZ" dirty="0"/>
          </a:p>
        </p:txBody>
      </p:sp>
    </p:spTree>
    <p:extLst>
      <p:ext uri="{BB962C8B-B14F-4D97-AF65-F5344CB8AC3E}">
        <p14:creationId xmlns:p14="http://schemas.microsoft.com/office/powerpoint/2010/main" val="2114471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dirty="0" smtClean="0"/>
              <a:t>Zealandia descends from her throne</a:t>
            </a:r>
            <a:br>
              <a:rPr lang="en-NZ" dirty="0" smtClean="0"/>
            </a:br>
            <a:r>
              <a:rPr lang="en-NZ" dirty="0" smtClean="0"/>
              <a:t>to </a:t>
            </a:r>
            <a:br>
              <a:rPr lang="en-NZ" dirty="0" smtClean="0"/>
            </a:br>
            <a:r>
              <a:rPr lang="en-NZ" dirty="0" smtClean="0"/>
              <a:t>Welcome a Kiwi Officer home!!</a:t>
            </a:r>
            <a:endParaRPr lang="en-NZ" dirty="0"/>
          </a:p>
        </p:txBody>
      </p:sp>
      <p:pic>
        <p:nvPicPr>
          <p:cNvPr id="3" name="Picture 2"/>
          <p:cNvPicPr>
            <a:picLocks noChangeAspect="1"/>
          </p:cNvPicPr>
          <p:nvPr/>
        </p:nvPicPr>
        <p:blipFill>
          <a:blip r:embed="rId2"/>
          <a:stretch>
            <a:fillRect/>
          </a:stretch>
        </p:blipFill>
        <p:spPr>
          <a:xfrm>
            <a:off x="3523870" y="2029326"/>
            <a:ext cx="4272593" cy="4387516"/>
          </a:xfrm>
          <a:prstGeom prst="rect">
            <a:avLst/>
          </a:prstGeom>
        </p:spPr>
      </p:pic>
    </p:spTree>
    <p:extLst>
      <p:ext uri="{BB962C8B-B14F-4D97-AF65-F5344CB8AC3E}">
        <p14:creationId xmlns:p14="http://schemas.microsoft.com/office/powerpoint/2010/main" val="30049384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199" y="199760"/>
            <a:ext cx="8462212" cy="6249891"/>
          </a:xfrm>
          <a:prstGeom prst="rect">
            <a:avLst/>
          </a:prstGeom>
        </p:spPr>
      </p:pic>
      <p:sp>
        <p:nvSpPr>
          <p:cNvPr id="3" name="TextBox 2"/>
          <p:cNvSpPr txBox="1"/>
          <p:nvPr/>
        </p:nvSpPr>
        <p:spPr>
          <a:xfrm>
            <a:off x="136357" y="2355209"/>
            <a:ext cx="2606842" cy="1938992"/>
          </a:xfrm>
          <a:prstGeom prst="rect">
            <a:avLst/>
          </a:prstGeom>
          <a:noFill/>
        </p:spPr>
        <p:txBody>
          <a:bodyPr wrap="square" rtlCol="0">
            <a:spAutoFit/>
          </a:bodyPr>
          <a:lstStyle/>
          <a:p>
            <a:r>
              <a:rPr lang="en-NZ" sz="1400" dirty="0" smtClean="0"/>
              <a:t>NZ Population in 1902 = 750,000.</a:t>
            </a:r>
          </a:p>
          <a:p>
            <a:endParaRPr lang="en-NZ" sz="1400" dirty="0"/>
          </a:p>
          <a:p>
            <a:r>
              <a:rPr lang="en-NZ" sz="1400" dirty="0" smtClean="0"/>
              <a:t>Highest proportion of any of Britain’s self – governing colonies</a:t>
            </a:r>
          </a:p>
          <a:p>
            <a:endParaRPr lang="en-NZ" sz="1400" dirty="0"/>
          </a:p>
          <a:p>
            <a:endParaRPr lang="en-NZ" sz="1400" dirty="0" smtClean="0"/>
          </a:p>
          <a:p>
            <a:endParaRPr lang="en-NZ" dirty="0"/>
          </a:p>
          <a:p>
            <a:endParaRPr lang="en-NZ" dirty="0"/>
          </a:p>
        </p:txBody>
      </p:sp>
    </p:spTree>
    <p:extLst>
      <p:ext uri="{BB962C8B-B14F-4D97-AF65-F5344CB8AC3E}">
        <p14:creationId xmlns:p14="http://schemas.microsoft.com/office/powerpoint/2010/main" val="2663992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5908" y="0"/>
            <a:ext cx="10380183" cy="6858000"/>
          </a:xfrm>
          <a:prstGeom prst="rect">
            <a:avLst/>
          </a:prstGeom>
        </p:spPr>
      </p:pic>
    </p:spTree>
    <p:extLst>
      <p:ext uri="{BB962C8B-B14F-4D97-AF65-F5344CB8AC3E}">
        <p14:creationId xmlns:p14="http://schemas.microsoft.com/office/powerpoint/2010/main" val="3311592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Some Conclusions</a:t>
            </a:r>
            <a:endParaRPr lang="en-NZ" dirty="0"/>
          </a:p>
        </p:txBody>
      </p:sp>
      <p:sp>
        <p:nvSpPr>
          <p:cNvPr id="3" name="TextBox 2"/>
          <p:cNvSpPr txBox="1"/>
          <p:nvPr/>
        </p:nvSpPr>
        <p:spPr>
          <a:xfrm>
            <a:off x="757989" y="1483894"/>
            <a:ext cx="11028948" cy="4339650"/>
          </a:xfrm>
          <a:prstGeom prst="rect">
            <a:avLst/>
          </a:prstGeom>
          <a:noFill/>
        </p:spPr>
        <p:txBody>
          <a:bodyPr wrap="square" rtlCol="0">
            <a:spAutoFit/>
          </a:bodyPr>
          <a:lstStyle/>
          <a:p>
            <a:pPr marL="342900" indent="-342900">
              <a:buFont typeface="+mj-lt"/>
              <a:buAutoNum type="arabicPeriod"/>
            </a:pPr>
            <a:r>
              <a:rPr lang="en-NZ" sz="2400" u="sng" dirty="0" smtClean="0"/>
              <a:t>Myth No: 1 </a:t>
            </a:r>
            <a:r>
              <a:rPr lang="en-NZ" sz="2400" dirty="0" smtClean="0"/>
              <a:t> - Success of NZ’s contribution to the war encouraged the myth that NZ required thousands of marksmen, not organised military forces for its defence.</a:t>
            </a:r>
          </a:p>
          <a:p>
            <a:pPr marL="342900" indent="-342900">
              <a:buFont typeface="+mj-lt"/>
              <a:buAutoNum type="arabicPeriod"/>
            </a:pPr>
            <a:endParaRPr lang="en-NZ" sz="2400" dirty="0"/>
          </a:p>
          <a:p>
            <a:pPr marL="342900" indent="-342900">
              <a:buFont typeface="+mj-lt"/>
              <a:buAutoNum type="arabicPeriod"/>
            </a:pPr>
            <a:endParaRPr lang="en-NZ" sz="2400" dirty="0"/>
          </a:p>
          <a:p>
            <a:pPr marL="342900" indent="-342900">
              <a:buFont typeface="+mj-lt"/>
              <a:buAutoNum type="arabicPeriod"/>
            </a:pPr>
            <a:endParaRPr lang="en-NZ" dirty="0" smtClean="0"/>
          </a:p>
          <a:p>
            <a:pPr marL="342900" indent="-342900">
              <a:buFont typeface="+mj-lt"/>
              <a:buAutoNum type="arabicPeriod"/>
            </a:pPr>
            <a:r>
              <a:rPr lang="en-NZ" sz="2400" u="sng" dirty="0" smtClean="0"/>
              <a:t>Myth No: 2 </a:t>
            </a:r>
            <a:r>
              <a:rPr lang="en-NZ" sz="2400" dirty="0" smtClean="0"/>
              <a:t>– NZ will always “punch above it’s weight”  militarily</a:t>
            </a:r>
            <a:r>
              <a:rPr lang="en-NZ" dirty="0" smtClean="0"/>
              <a:t>.</a:t>
            </a:r>
          </a:p>
          <a:p>
            <a:pPr marL="342900" indent="-342900">
              <a:buFont typeface="+mj-lt"/>
              <a:buAutoNum type="arabicPeriod"/>
            </a:pPr>
            <a:endParaRPr lang="en-NZ" dirty="0"/>
          </a:p>
          <a:p>
            <a:pPr marL="342900" indent="-342900">
              <a:buFont typeface="+mj-lt"/>
              <a:buAutoNum type="arabicPeriod"/>
            </a:pPr>
            <a:endParaRPr lang="en-NZ" dirty="0" smtClean="0"/>
          </a:p>
          <a:p>
            <a:pPr marL="342900" indent="-342900">
              <a:buFont typeface="+mj-lt"/>
              <a:buAutoNum type="arabicPeriod"/>
            </a:pPr>
            <a:endParaRPr lang="en-NZ" dirty="0"/>
          </a:p>
          <a:p>
            <a:pPr marL="342900" indent="-342900">
              <a:buFont typeface="+mj-lt"/>
              <a:buAutoNum type="arabicPeriod"/>
            </a:pPr>
            <a:r>
              <a:rPr lang="en-NZ" sz="2400" u="sng" dirty="0" smtClean="0"/>
              <a:t>Myth No: 3 </a:t>
            </a:r>
            <a:r>
              <a:rPr lang="en-NZ" sz="2400" dirty="0" smtClean="0"/>
              <a:t>- New Zealanders are natural soldiers who require only a modicum of training to perform effectively.</a:t>
            </a:r>
          </a:p>
          <a:p>
            <a:pPr marL="342900" indent="-342900">
              <a:buFont typeface="+mj-lt"/>
              <a:buAutoNum type="arabicPeriod"/>
            </a:pPr>
            <a:endParaRPr lang="en-NZ" dirty="0"/>
          </a:p>
          <a:p>
            <a:pPr marL="342900" indent="-342900">
              <a:buFont typeface="+mj-lt"/>
              <a:buAutoNum type="arabicPeriod"/>
            </a:pPr>
            <a:endParaRPr lang="en-NZ" dirty="0"/>
          </a:p>
        </p:txBody>
      </p:sp>
    </p:spTree>
    <p:extLst>
      <p:ext uri="{BB962C8B-B14F-4D97-AF65-F5344CB8AC3E}">
        <p14:creationId xmlns:p14="http://schemas.microsoft.com/office/powerpoint/2010/main" val="65714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u="sng" dirty="0" smtClean="0"/>
              <a:t>Some More Conclusions</a:t>
            </a:r>
            <a:endParaRPr lang="en-NZ" u="sng" dirty="0"/>
          </a:p>
        </p:txBody>
      </p:sp>
      <p:sp>
        <p:nvSpPr>
          <p:cNvPr id="3" name="TextBox 2"/>
          <p:cNvSpPr txBox="1"/>
          <p:nvPr/>
        </p:nvSpPr>
        <p:spPr>
          <a:xfrm>
            <a:off x="762000" y="2181726"/>
            <a:ext cx="10988842" cy="4524315"/>
          </a:xfrm>
          <a:prstGeom prst="rect">
            <a:avLst/>
          </a:prstGeom>
          <a:noFill/>
        </p:spPr>
        <p:txBody>
          <a:bodyPr wrap="square" rtlCol="0">
            <a:spAutoFit/>
          </a:bodyPr>
          <a:lstStyle/>
          <a:p>
            <a:pPr marL="342900" indent="-342900">
              <a:buFont typeface="+mj-lt"/>
              <a:buAutoNum type="arabicPeriod"/>
            </a:pPr>
            <a:r>
              <a:rPr lang="en-NZ" u="sng" dirty="0"/>
              <a:t>Fact No: 1 </a:t>
            </a:r>
            <a:r>
              <a:rPr lang="en-NZ" dirty="0"/>
              <a:t>- It took two years and a quarter of a million men to defeat around 25,000 hard-core guerrillas. This is the reality of asymmetrical warfare in the modern world. There are no quick fixes</a:t>
            </a:r>
            <a:r>
              <a:rPr lang="en-NZ" dirty="0" smtClean="0"/>
              <a:t>.</a:t>
            </a:r>
          </a:p>
          <a:p>
            <a:pPr marL="342900" indent="-342900">
              <a:buFont typeface="+mj-lt"/>
              <a:buAutoNum type="arabicPeriod"/>
            </a:pPr>
            <a:endParaRPr lang="en-NZ" dirty="0"/>
          </a:p>
          <a:p>
            <a:pPr marL="342900" indent="-342900">
              <a:buFont typeface="+mj-lt"/>
              <a:buAutoNum type="arabicPeriod"/>
            </a:pPr>
            <a:r>
              <a:rPr lang="en-NZ" u="sng" dirty="0" smtClean="0"/>
              <a:t>Fact No: 2 </a:t>
            </a:r>
            <a:r>
              <a:rPr lang="en-NZ" dirty="0" smtClean="0"/>
              <a:t>– The Boers suffered from the same limitations as Maori in our Land Wars – no military organisation, (each commando fought mainly alone), no infrastructure, (Boers fought with what they came with to the battle.) </a:t>
            </a:r>
            <a:endParaRPr lang="en-NZ" dirty="0"/>
          </a:p>
          <a:p>
            <a:pPr marL="342900" indent="-342900">
              <a:buFont typeface="+mj-lt"/>
              <a:buAutoNum type="arabicPeriod"/>
            </a:pPr>
            <a:endParaRPr lang="en-NZ" dirty="0"/>
          </a:p>
          <a:p>
            <a:pPr marL="342900" indent="-342900">
              <a:buFont typeface="+mj-lt"/>
              <a:buAutoNum type="arabicPeriod"/>
            </a:pPr>
            <a:r>
              <a:rPr lang="en-NZ" u="sng" dirty="0"/>
              <a:t>Fact No: </a:t>
            </a:r>
            <a:r>
              <a:rPr lang="en-NZ" u="sng" dirty="0" smtClean="0"/>
              <a:t>3 </a:t>
            </a:r>
            <a:r>
              <a:rPr lang="en-NZ" dirty="0"/>
              <a:t>– Many men returning to NZ joined the Permanent Army or the TF and brought back useful knowledge of modern warfare, and became the backbone of NZ Forces in WW1.</a:t>
            </a:r>
          </a:p>
          <a:p>
            <a:pPr marL="342900" indent="-342900">
              <a:buFont typeface="+mj-lt"/>
              <a:buAutoNum type="arabicPeriod"/>
            </a:pPr>
            <a:endParaRPr lang="en-NZ" dirty="0"/>
          </a:p>
          <a:p>
            <a:pPr marL="342900" indent="-342900">
              <a:buFont typeface="+mj-lt"/>
              <a:buAutoNum type="arabicPeriod"/>
            </a:pPr>
            <a:r>
              <a:rPr lang="en-NZ" u="sng" dirty="0"/>
              <a:t>Fact No: </a:t>
            </a:r>
            <a:r>
              <a:rPr lang="en-NZ" u="sng" dirty="0" smtClean="0"/>
              <a:t>4</a:t>
            </a:r>
            <a:r>
              <a:rPr lang="en-NZ" dirty="0" smtClean="0"/>
              <a:t> </a:t>
            </a:r>
            <a:r>
              <a:rPr lang="en-NZ" dirty="0"/>
              <a:t>– NZ Mounted Rifle units were highly regarded by senior British officers. “Generally better educated and superior to the Australians and Canadians”. “Made themselves very popular out here; they are spoken very well of by all and greatly preferred to the Australians”.</a:t>
            </a:r>
          </a:p>
          <a:p>
            <a:pPr marL="342900" indent="-342900">
              <a:buFont typeface="+mj-lt"/>
              <a:buAutoNum type="arabicPeriod"/>
            </a:pPr>
            <a:endParaRPr lang="en-NZ" u="sng" dirty="0"/>
          </a:p>
          <a:p>
            <a:pPr marL="342900" indent="-342900">
              <a:buFont typeface="+mj-lt"/>
              <a:buAutoNum type="arabicPeriod"/>
            </a:pPr>
            <a:r>
              <a:rPr lang="en-NZ" u="sng" dirty="0"/>
              <a:t>Fact No</a:t>
            </a:r>
            <a:r>
              <a:rPr lang="en-NZ" u="sng"/>
              <a:t>: </a:t>
            </a:r>
            <a:r>
              <a:rPr lang="en-NZ" u="sng" smtClean="0"/>
              <a:t>5 </a:t>
            </a:r>
            <a:r>
              <a:rPr lang="en-NZ" dirty="0"/>
              <a:t>– Involvement greatly enhanced a sense of national identity. Henceforth NZ insisted on its troops serving in distinct national units. Caused conflict with Britain in two World Wars.</a:t>
            </a:r>
          </a:p>
          <a:p>
            <a:pPr marL="342900" indent="-342900">
              <a:buFont typeface="+mj-lt"/>
              <a:buAutoNum type="arabicPeriod"/>
            </a:pPr>
            <a:endParaRPr lang="en-NZ" dirty="0"/>
          </a:p>
        </p:txBody>
      </p:sp>
    </p:spTree>
    <p:extLst>
      <p:ext uri="{BB962C8B-B14F-4D97-AF65-F5344CB8AC3E}">
        <p14:creationId xmlns:p14="http://schemas.microsoft.com/office/powerpoint/2010/main" val="95734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The Legacy</a:t>
            </a:r>
            <a:endParaRPr lang="en-NZ" dirty="0"/>
          </a:p>
        </p:txBody>
      </p:sp>
      <p:sp>
        <p:nvSpPr>
          <p:cNvPr id="3" name="TextBox 2"/>
          <p:cNvSpPr txBox="1"/>
          <p:nvPr/>
        </p:nvSpPr>
        <p:spPr>
          <a:xfrm>
            <a:off x="770021" y="1941095"/>
            <a:ext cx="10651958" cy="4524315"/>
          </a:xfrm>
          <a:prstGeom prst="rect">
            <a:avLst/>
          </a:prstGeom>
          <a:noFill/>
        </p:spPr>
        <p:txBody>
          <a:bodyPr wrap="square" rtlCol="0">
            <a:spAutoFit/>
          </a:bodyPr>
          <a:lstStyle/>
          <a:p>
            <a:pPr marL="342900" indent="-342900">
              <a:buFont typeface="+mj-lt"/>
              <a:buAutoNum type="arabicPeriod"/>
            </a:pPr>
            <a:r>
              <a:rPr lang="en-NZ" dirty="0" smtClean="0"/>
              <a:t>NZ Commanders had (wherever possible) marked the spots where NZ troops had been buried. </a:t>
            </a:r>
          </a:p>
          <a:p>
            <a:pPr marL="342900" indent="-342900">
              <a:buFont typeface="+mj-lt"/>
              <a:buAutoNum type="arabicPeriod"/>
            </a:pPr>
            <a:endParaRPr lang="en-NZ" dirty="0"/>
          </a:p>
          <a:p>
            <a:pPr marL="342900" indent="-342900">
              <a:buFont typeface="+mj-lt"/>
              <a:buAutoNum type="arabicPeriod"/>
            </a:pPr>
            <a:r>
              <a:rPr lang="en-NZ" dirty="0" smtClean="0"/>
              <a:t>230 NZ troops buried in S Africa.</a:t>
            </a:r>
          </a:p>
          <a:p>
            <a:pPr marL="342900" indent="-342900">
              <a:buFont typeface="+mj-lt"/>
              <a:buAutoNum type="arabicPeriod"/>
            </a:pPr>
            <a:endParaRPr lang="en-NZ" dirty="0"/>
          </a:p>
          <a:p>
            <a:pPr marL="342900" indent="-342900">
              <a:buFont typeface="+mj-lt"/>
              <a:buAutoNum type="arabicPeriod"/>
            </a:pPr>
            <a:r>
              <a:rPr lang="en-NZ" dirty="0" smtClean="0"/>
              <a:t>After the war, the NZ Govt paid for more than 40 monuments to be placed over the spots where NZ soldiers had been buried. </a:t>
            </a:r>
          </a:p>
          <a:p>
            <a:pPr marL="342900" indent="-342900">
              <a:buFont typeface="+mj-lt"/>
              <a:buAutoNum type="arabicPeriod"/>
            </a:pPr>
            <a:endParaRPr lang="en-NZ" dirty="0"/>
          </a:p>
          <a:p>
            <a:pPr marL="342900" indent="-342900">
              <a:buFont typeface="+mj-lt"/>
              <a:buAutoNum type="arabicPeriod"/>
            </a:pPr>
            <a:r>
              <a:rPr lang="en-NZ" dirty="0" smtClean="0"/>
              <a:t>Sites looked after for a time by various “Loyal Guilds”.</a:t>
            </a:r>
          </a:p>
          <a:p>
            <a:pPr marL="342900" indent="-342900">
              <a:buFont typeface="+mj-lt"/>
              <a:buAutoNum type="arabicPeriod"/>
            </a:pPr>
            <a:endParaRPr lang="en-NZ" dirty="0"/>
          </a:p>
          <a:p>
            <a:pPr marL="342900" indent="-342900">
              <a:buFont typeface="+mj-lt"/>
              <a:buAutoNum type="arabicPeriod"/>
            </a:pPr>
            <a:r>
              <a:rPr lang="en-NZ" dirty="0" smtClean="0"/>
              <a:t>Many graves now in advanced states of disrepair. Some have disappeared.  </a:t>
            </a:r>
          </a:p>
          <a:p>
            <a:pPr marL="342900" indent="-342900">
              <a:buFont typeface="+mj-lt"/>
              <a:buAutoNum type="arabicPeriod"/>
            </a:pPr>
            <a:endParaRPr lang="en-NZ" dirty="0"/>
          </a:p>
          <a:p>
            <a:pPr marL="342900" indent="-342900">
              <a:buFont typeface="+mj-lt"/>
              <a:buAutoNum type="arabicPeriod"/>
            </a:pPr>
            <a:r>
              <a:rPr lang="en-NZ" dirty="0" smtClean="0"/>
              <a:t>What do we really mean by: “At the going down of the sun, and in </a:t>
            </a:r>
            <a:r>
              <a:rPr lang="en-NZ" smtClean="0"/>
              <a:t>the morning,  we </a:t>
            </a:r>
            <a:r>
              <a:rPr lang="en-NZ" dirty="0" smtClean="0"/>
              <a:t>will remember them”?</a:t>
            </a:r>
          </a:p>
          <a:p>
            <a:pPr marL="342900" indent="-342900">
              <a:buFont typeface="+mj-lt"/>
              <a:buAutoNum type="arabicPeriod"/>
            </a:pPr>
            <a:endParaRPr lang="en-NZ" dirty="0"/>
          </a:p>
          <a:p>
            <a:pPr marL="342900" indent="-342900">
              <a:buFont typeface="+mj-lt"/>
              <a:buAutoNum type="arabicPeriod"/>
            </a:pPr>
            <a:r>
              <a:rPr lang="en-NZ" dirty="0" smtClean="0"/>
              <a:t>Last South African War Veteran dies 27</a:t>
            </a:r>
            <a:r>
              <a:rPr lang="en-NZ" baseline="30000" dirty="0" smtClean="0"/>
              <a:t>th</a:t>
            </a:r>
            <a:r>
              <a:rPr lang="en-NZ" dirty="0" smtClean="0"/>
              <a:t> June 1981</a:t>
            </a:r>
          </a:p>
          <a:p>
            <a:pPr marL="342900" indent="-342900">
              <a:buFont typeface="+mj-lt"/>
              <a:buAutoNum type="arabicPeriod"/>
            </a:pPr>
            <a:endParaRPr lang="en-NZ" dirty="0"/>
          </a:p>
          <a:p>
            <a:pPr marL="342900" indent="-342900">
              <a:buFont typeface="+mj-lt"/>
              <a:buAutoNum type="arabicPeriod"/>
            </a:pPr>
            <a:endParaRPr lang="en-NZ" dirty="0"/>
          </a:p>
        </p:txBody>
      </p:sp>
    </p:spTree>
    <p:extLst>
      <p:ext uri="{BB962C8B-B14F-4D97-AF65-F5344CB8AC3E}">
        <p14:creationId xmlns:p14="http://schemas.microsoft.com/office/powerpoint/2010/main" val="1675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4000" dirty="0" smtClean="0"/>
              <a:t>The Scramble for Africa – The </a:t>
            </a:r>
            <a:r>
              <a:rPr lang="en-NZ" sz="4000" smtClean="0"/>
              <a:t>New Imperialism</a:t>
            </a:r>
            <a:br>
              <a:rPr lang="en-NZ" sz="4000" smtClean="0"/>
            </a:br>
            <a:r>
              <a:rPr lang="en-NZ" sz="4000" smtClean="0"/>
              <a:t>1881 - 1914</a:t>
            </a:r>
            <a:endParaRPr lang="en-NZ"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581" y="1690688"/>
            <a:ext cx="4226093" cy="4945753"/>
          </a:xfrm>
          <a:prstGeom prst="rect">
            <a:avLst/>
          </a:prstGeom>
        </p:spPr>
      </p:pic>
    </p:spTree>
    <p:extLst>
      <p:ext uri="{BB962C8B-B14F-4D97-AF65-F5344CB8AC3E}">
        <p14:creationId xmlns:p14="http://schemas.microsoft.com/office/powerpoint/2010/main" val="2479263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t>In the Beginning</a:t>
            </a:r>
            <a:endParaRPr lang="en-NZ" sz="5400" dirty="0"/>
          </a:p>
        </p:txBody>
      </p:sp>
      <p:sp>
        <p:nvSpPr>
          <p:cNvPr id="3" name="TextBox 2"/>
          <p:cNvSpPr txBox="1"/>
          <p:nvPr/>
        </p:nvSpPr>
        <p:spPr>
          <a:xfrm>
            <a:off x="898358" y="1435768"/>
            <a:ext cx="10395284" cy="5386090"/>
          </a:xfrm>
          <a:prstGeom prst="rect">
            <a:avLst/>
          </a:prstGeom>
          <a:noFill/>
        </p:spPr>
        <p:txBody>
          <a:bodyPr wrap="square" rtlCol="0">
            <a:spAutoFit/>
          </a:bodyPr>
          <a:lstStyle/>
          <a:p>
            <a:r>
              <a:rPr lang="en-US" sz="2800" dirty="0" smtClean="0"/>
              <a:t>1652 – Dutch, German and French Huguenots arrive in Cape of Good Hope, refugees from religious persecution in Europe. </a:t>
            </a:r>
            <a:endParaRPr lang="en-US" sz="2800" dirty="0"/>
          </a:p>
          <a:p>
            <a:endParaRPr lang="en-US" sz="2800" dirty="0" smtClean="0"/>
          </a:p>
          <a:p>
            <a:r>
              <a:rPr lang="en-US" sz="2800" dirty="0" smtClean="0"/>
              <a:t>1657 - Dutch East India Company establishes Cape Town as a victualling stop for ships on way to Dutch East Indies (Indonesia).</a:t>
            </a:r>
          </a:p>
          <a:p>
            <a:endParaRPr lang="en-US" dirty="0" smtClean="0"/>
          </a:p>
          <a:p>
            <a:r>
              <a:rPr lang="en-US" sz="2800" dirty="0" smtClean="0"/>
              <a:t>Two Colonies established in 1657 – Harman’s Colony and Stephens Colony.</a:t>
            </a:r>
          </a:p>
          <a:p>
            <a:endParaRPr lang="en-US" sz="2800" dirty="0"/>
          </a:p>
          <a:p>
            <a:r>
              <a:rPr lang="en-US" sz="2800" dirty="0" smtClean="0"/>
              <a:t>Almost immediate conflict with original Afrikaans (Boers) settlers.</a:t>
            </a:r>
          </a:p>
          <a:p>
            <a:endParaRPr lang="en-US" sz="2800" dirty="0"/>
          </a:p>
          <a:p>
            <a:r>
              <a:rPr lang="en-US" sz="2800" dirty="0" smtClean="0"/>
              <a:t>Boers move inland to avoid the Dutch. “Great Trek” begins.</a:t>
            </a:r>
          </a:p>
          <a:p>
            <a:endParaRPr lang="en-NZ" dirty="0"/>
          </a:p>
        </p:txBody>
      </p:sp>
    </p:spTree>
    <p:extLst>
      <p:ext uri="{BB962C8B-B14F-4D97-AF65-F5344CB8AC3E}">
        <p14:creationId xmlns:p14="http://schemas.microsoft.com/office/powerpoint/2010/main" val="32872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Dutch Cape Colony 1785</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326" y="1827396"/>
            <a:ext cx="8465170" cy="5030604"/>
          </a:xfrm>
          <a:prstGeom prst="rect">
            <a:avLst/>
          </a:prstGeom>
        </p:spPr>
      </p:pic>
    </p:spTree>
    <p:extLst>
      <p:ext uri="{BB962C8B-B14F-4D97-AF65-F5344CB8AC3E}">
        <p14:creationId xmlns:p14="http://schemas.microsoft.com/office/powerpoint/2010/main" val="4133668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British Strategic Concerns</a:t>
            </a:r>
            <a:br>
              <a:rPr lang="en-NZ" dirty="0" smtClean="0"/>
            </a:br>
            <a:r>
              <a:rPr lang="en-NZ" dirty="0" smtClean="0"/>
              <a:t>Cape of Good Hope 1803 - 1815 </a:t>
            </a:r>
            <a:endParaRPr lang="en-NZ" dirty="0"/>
          </a:p>
        </p:txBody>
      </p:sp>
      <p:sp>
        <p:nvSpPr>
          <p:cNvPr id="3" name="TextBox 2"/>
          <p:cNvSpPr txBox="1"/>
          <p:nvPr/>
        </p:nvSpPr>
        <p:spPr>
          <a:xfrm>
            <a:off x="770021" y="2221832"/>
            <a:ext cx="10692063" cy="3970318"/>
          </a:xfrm>
          <a:prstGeom prst="rect">
            <a:avLst/>
          </a:prstGeom>
          <a:noFill/>
        </p:spPr>
        <p:txBody>
          <a:bodyPr wrap="square" rtlCol="0">
            <a:spAutoFit/>
          </a:bodyPr>
          <a:lstStyle/>
          <a:p>
            <a:pPr marL="285750" indent="-285750">
              <a:buFont typeface="Arial" panose="020B0604020202020204" pitchFamily="34" charset="0"/>
              <a:buChar char="•"/>
            </a:pPr>
            <a:r>
              <a:rPr lang="en-NZ" dirty="0" smtClean="0"/>
              <a:t>Napoleon’s ambitions turn to Egypt and India. French invade Egypt. Napoleon’s navy beaten by Nelson in Battle of the Nile (Aug 1798). Napoleon cut off in Egypt by British control of the Mediterranean. </a:t>
            </a:r>
          </a:p>
          <a:p>
            <a:pPr marL="285750" indent="-285750">
              <a:buFont typeface="Arial" panose="020B0604020202020204" pitchFamily="34" charset="0"/>
              <a:buChar char="•"/>
            </a:pPr>
            <a:endParaRPr lang="en-NZ" dirty="0" smtClean="0"/>
          </a:p>
          <a:p>
            <a:pPr marL="285750" indent="-285750">
              <a:buFont typeface="Arial" panose="020B0604020202020204" pitchFamily="34" charset="0"/>
              <a:buChar char="•"/>
            </a:pPr>
            <a:r>
              <a:rPr lang="en-NZ" dirty="0" smtClean="0"/>
              <a:t>Napoleon limps back to France overland, leaves French Army of the Nile in Egypt and captivity.</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Strategic value of the Cape of Good Hope – route to India, Dutch East Indies (Indonesia) and Far East</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Britain cannot afford for the Cape to fall into French hands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1806 – Britain invades the Dutch Colony of the Cape – defeats weak Dutch forces.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smtClean="0"/>
              <a:t>1814 – Dutch cede Cape Colony to Britain.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p:txBody>
      </p:sp>
    </p:spTree>
    <p:extLst>
      <p:ext uri="{BB962C8B-B14F-4D97-AF65-F5344CB8AC3E}">
        <p14:creationId xmlns:p14="http://schemas.microsoft.com/office/powerpoint/2010/main" val="239455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smtClean="0"/>
              <a:t>Early Boer Republics</a:t>
            </a:r>
            <a:endParaRPr lang="en-NZ" dirty="0"/>
          </a:p>
        </p:txBody>
      </p:sp>
      <p:sp>
        <p:nvSpPr>
          <p:cNvPr id="3" name="TextBox 2"/>
          <p:cNvSpPr txBox="1"/>
          <p:nvPr/>
        </p:nvSpPr>
        <p:spPr>
          <a:xfrm>
            <a:off x="774032" y="1386655"/>
            <a:ext cx="9962147" cy="7294305"/>
          </a:xfrm>
          <a:prstGeom prst="rect">
            <a:avLst/>
          </a:prstGeom>
          <a:noFill/>
        </p:spPr>
        <p:txBody>
          <a:bodyPr wrap="square" rtlCol="0">
            <a:spAutoFit/>
          </a:bodyPr>
          <a:lstStyle/>
          <a:p>
            <a:pPr marL="285750" indent="-285750">
              <a:buFont typeface="Arial" panose="020B0604020202020204" pitchFamily="34" charset="0"/>
              <a:buChar char="•"/>
            </a:pPr>
            <a:r>
              <a:rPr lang="en-NZ" sz="3600" dirty="0"/>
              <a:t>Republic of </a:t>
            </a:r>
            <a:r>
              <a:rPr lang="en-NZ" sz="3600" dirty="0" err="1"/>
              <a:t>Swellendam</a:t>
            </a:r>
            <a:r>
              <a:rPr lang="en-NZ" sz="3600" dirty="0"/>
              <a:t> - 1795</a:t>
            </a:r>
          </a:p>
          <a:p>
            <a:pPr marL="285750" indent="-285750">
              <a:buFont typeface="Arial" panose="020B0604020202020204" pitchFamily="34" charset="0"/>
              <a:buChar char="•"/>
            </a:pPr>
            <a:r>
              <a:rPr lang="en-NZ" sz="3600" dirty="0"/>
              <a:t>Republic of </a:t>
            </a:r>
            <a:r>
              <a:rPr lang="en-NZ" sz="3600" dirty="0" err="1"/>
              <a:t>Graafft-Reinet</a:t>
            </a:r>
            <a:r>
              <a:rPr lang="en-NZ" sz="3600" dirty="0"/>
              <a:t> - 1795</a:t>
            </a:r>
          </a:p>
          <a:p>
            <a:pPr marL="285750" indent="-285750">
              <a:buFont typeface="Arial" panose="020B0604020202020204" pitchFamily="34" charset="0"/>
              <a:buChar char="•"/>
            </a:pPr>
            <a:r>
              <a:rPr lang="en-NZ" sz="3600" dirty="0"/>
              <a:t>Zootpansberg </a:t>
            </a:r>
            <a:r>
              <a:rPr lang="en-NZ" sz="3600" dirty="0" smtClean="0"/>
              <a:t>– 1835</a:t>
            </a:r>
          </a:p>
          <a:p>
            <a:pPr marL="285750" indent="-285750">
              <a:buFont typeface="Arial" panose="020B0604020202020204" pitchFamily="34" charset="0"/>
              <a:buChar char="•"/>
            </a:pPr>
            <a:r>
              <a:rPr lang="en-NZ" sz="3600" dirty="0"/>
              <a:t>Natalia Republic - </a:t>
            </a:r>
            <a:r>
              <a:rPr lang="en-NZ" sz="3600" dirty="0" smtClean="0"/>
              <a:t>1837</a:t>
            </a:r>
          </a:p>
          <a:p>
            <a:pPr marL="285750" indent="-285750">
              <a:buFont typeface="Arial" panose="020B0604020202020204" pitchFamily="34" charset="0"/>
              <a:buChar char="•"/>
            </a:pPr>
            <a:r>
              <a:rPr lang="en-NZ" sz="3600" dirty="0" smtClean="0"/>
              <a:t>Orange Free State - 1852</a:t>
            </a:r>
          </a:p>
          <a:p>
            <a:pPr marL="285750" indent="-285750">
              <a:buFont typeface="Arial" panose="020B0604020202020204" pitchFamily="34" charset="0"/>
              <a:buChar char="•"/>
            </a:pPr>
            <a:r>
              <a:rPr lang="en-NZ" sz="3600" dirty="0" smtClean="0"/>
              <a:t>New Republic - 1884</a:t>
            </a:r>
          </a:p>
          <a:p>
            <a:pPr marL="285750" indent="-285750">
              <a:buFont typeface="Arial" panose="020B0604020202020204" pitchFamily="34" charset="0"/>
              <a:buChar char="•"/>
            </a:pPr>
            <a:r>
              <a:rPr lang="en-NZ" sz="3600" dirty="0" err="1" smtClean="0"/>
              <a:t>Goosen</a:t>
            </a:r>
            <a:r>
              <a:rPr lang="en-NZ" sz="3600" dirty="0" smtClean="0"/>
              <a:t> - 1882</a:t>
            </a:r>
          </a:p>
          <a:p>
            <a:pPr marL="285750" indent="-285750">
              <a:buFont typeface="Arial" panose="020B0604020202020204" pitchFamily="34" charset="0"/>
              <a:buChar char="•"/>
            </a:pPr>
            <a:r>
              <a:rPr lang="en-NZ" sz="3600" dirty="0" smtClean="0"/>
              <a:t>Griqualand – 1873</a:t>
            </a:r>
          </a:p>
          <a:p>
            <a:r>
              <a:rPr lang="en-NZ" sz="3600" dirty="0" smtClean="0"/>
              <a:t>NB </a:t>
            </a:r>
            <a:r>
              <a:rPr lang="en-NZ" sz="3600" dirty="0" smtClean="0">
                <a:solidFill>
                  <a:srgbClr val="FF0000"/>
                </a:solidFill>
              </a:rPr>
              <a:t>– With the exception of Orange Free State none of these Republics was a viable </a:t>
            </a:r>
            <a:r>
              <a:rPr lang="en-NZ" sz="3600" dirty="0" err="1" smtClean="0">
                <a:solidFill>
                  <a:srgbClr val="FF0000"/>
                </a:solidFill>
              </a:rPr>
              <a:t>entitiy</a:t>
            </a:r>
            <a:r>
              <a:rPr lang="en-NZ" sz="3600" dirty="0" smtClean="0">
                <a:solidFill>
                  <a:srgbClr val="FF0000"/>
                </a:solidFill>
              </a:rPr>
              <a:t>.</a:t>
            </a:r>
          </a:p>
          <a:p>
            <a:pPr marL="285750" indent="-285750">
              <a:buFont typeface="Arial" panose="020B0604020202020204" pitchFamily="34" charset="0"/>
              <a:buChar char="•"/>
            </a:pPr>
            <a:endParaRPr lang="en-NZ" sz="3600" dirty="0"/>
          </a:p>
          <a:p>
            <a:endParaRPr lang="en-NZ" sz="3600" dirty="0" smtClean="0"/>
          </a:p>
          <a:p>
            <a:pPr marL="285750" indent="-285750">
              <a:buFont typeface="Arial" panose="020B0604020202020204" pitchFamily="34" charset="0"/>
              <a:buChar char="•"/>
            </a:pPr>
            <a:endParaRPr lang="en-NZ" sz="3600" dirty="0" smtClean="0"/>
          </a:p>
        </p:txBody>
      </p:sp>
    </p:spTree>
    <p:extLst>
      <p:ext uri="{BB962C8B-B14F-4D97-AF65-F5344CB8AC3E}">
        <p14:creationId xmlns:p14="http://schemas.microsoft.com/office/powerpoint/2010/main" val="20107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additive="base">
                                        <p:cTn id="6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1304</TotalTime>
  <Words>2264</Words>
  <Application>Microsoft Office PowerPoint</Application>
  <PresentationFormat>Widescreen</PresentationFormat>
  <Paragraphs>270</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Times New Roman</vt:lpstr>
      <vt:lpstr>Office Theme</vt:lpstr>
      <vt:lpstr>PowerPoint Presentation</vt:lpstr>
      <vt:lpstr>The South African War (Boer War) 1899 to 1902 Boer Farmers Against the British Empire</vt:lpstr>
      <vt:lpstr>PowerPoint Presentation</vt:lpstr>
      <vt:lpstr>The Doctrine of Discovery Papal Bull "Inter Caetera"  Pope Alexander VI on May 4, 1493 (Last Papal Bull April 11, 2015) </vt:lpstr>
      <vt:lpstr>The Scramble for Africa – The New Imperialism 1881 - 1914</vt:lpstr>
      <vt:lpstr>In the Beginning</vt:lpstr>
      <vt:lpstr>Dutch Cape Colony 1785</vt:lpstr>
      <vt:lpstr>British Strategic Concerns Cape of Good Hope 1803 - 1815 </vt:lpstr>
      <vt:lpstr>Early Boer Republics</vt:lpstr>
      <vt:lpstr>Boer Republics in Southern Africa  19th century</vt:lpstr>
      <vt:lpstr>Who Are the Griqua?</vt:lpstr>
      <vt:lpstr>Political Divisions - 1885</vt:lpstr>
      <vt:lpstr>PowerPoint Presentation</vt:lpstr>
      <vt:lpstr>Sani Pass – Drakensberg Mountains</vt:lpstr>
      <vt:lpstr>“Trekking” begins 1700  (Boer trekkers escape Dutch &amp; then English)  </vt:lpstr>
      <vt:lpstr>Background to the Boer War No:1</vt:lpstr>
      <vt:lpstr>Background to the Boer War No:2</vt:lpstr>
      <vt:lpstr>The Boer Commando System</vt:lpstr>
      <vt:lpstr>“By God and the Mauser”</vt:lpstr>
      <vt:lpstr>British Uniforms – Boer War</vt:lpstr>
      <vt:lpstr>Battle of Spion Kop - 24th January 1900</vt:lpstr>
      <vt:lpstr>Spion Kop</vt:lpstr>
      <vt:lpstr>Battle of Spion Kop - 1900</vt:lpstr>
      <vt:lpstr>The Boer’s favourite weapon – Mauser </vt:lpstr>
      <vt:lpstr>Scorched Earth Policy Kitchener’s Strategy</vt:lpstr>
      <vt:lpstr>Members of NZ 6th Contingent burn a Boer farm -1901</vt:lpstr>
      <vt:lpstr>Concentration camps</vt:lpstr>
      <vt:lpstr>Concentration Camp – Bloemfontein 1901</vt:lpstr>
      <vt:lpstr>Barbed Wire and Blockhouses -1902</vt:lpstr>
      <vt:lpstr>Typical blockhouse</vt:lpstr>
      <vt:lpstr>Boers Attack a Blockhouse Guerrilla Phase of War - 1902</vt:lpstr>
      <vt:lpstr>Losses – Boer War – Oct 1899 to May 1902</vt:lpstr>
      <vt:lpstr>PowerPoint Presentation</vt:lpstr>
      <vt:lpstr>To Fight for the Empire South African War 1899 to 1902</vt:lpstr>
      <vt:lpstr>The Link Between New Zealand and the Motherland</vt:lpstr>
      <vt:lpstr>Patriotism or Jingoism?</vt:lpstr>
      <vt:lpstr>Maori in the Boer War A “White Man’s” War</vt:lpstr>
      <vt:lpstr>1st NZ Contingent</vt:lpstr>
      <vt:lpstr>NZ Mounted Infantry </vt:lpstr>
      <vt:lpstr>The Ngapuhi Nursing Sisters - Whangarei</vt:lpstr>
      <vt:lpstr>The Greymouth Khaki Corps – 1900 to 1902</vt:lpstr>
      <vt:lpstr>A Ladies Patriotic Group from Temuka</vt:lpstr>
      <vt:lpstr>Zealandia descends from her throne to  Welcome a Kiwi Officer home!!</vt:lpstr>
      <vt:lpstr>PowerPoint Presentation</vt:lpstr>
      <vt:lpstr>PowerPoint Presentation</vt:lpstr>
      <vt:lpstr>Some Conclusions</vt:lpstr>
      <vt:lpstr>Some More Conclusions</vt:lpstr>
      <vt:lpstr>The Legacy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South African War (Boer War) 1899 to 1902</dc:title>
  <dc:creator>Bryan Wells</dc:creator>
  <cp:lastModifiedBy>Bryan Wells</cp:lastModifiedBy>
  <cp:revision>201</cp:revision>
  <dcterms:created xsi:type="dcterms:W3CDTF">2019-03-29T21:31:50Z</dcterms:created>
  <dcterms:modified xsi:type="dcterms:W3CDTF">2020-02-18T23:07:34Z</dcterms:modified>
</cp:coreProperties>
</file>