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7" d="100"/>
          <a:sy n="117" d="100"/>
        </p:scale>
        <p:origin x="-30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87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12870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610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582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399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3816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145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2468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11/14/2019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4918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11/14/2019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947609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797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11/14/2019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00596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gif"/><Relationship Id="rId1" Type="http://schemas.openxmlformats.org/officeDocument/2006/relationships/slideLayout" Target="../slideLayouts/slideLayout5.xml"/><Relationship Id="rId4" Type="http://schemas.openxmlformats.org/officeDocument/2006/relationships/image" Target="../media/image29.gif"/></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4.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60437"/>
            <a:ext cx="6043353" cy="4164675"/>
          </a:xfrm>
        </p:spPr>
        <p:txBody>
          <a:bodyPr>
            <a:normAutofit/>
          </a:bodyPr>
          <a:lstStyle/>
          <a:p>
            <a:r>
              <a:rPr lang="en-NZ" sz="5300" dirty="0" smtClean="0">
                <a:latin typeface="Times New Roman" panose="02020603050405020304" pitchFamily="18" charset="0"/>
                <a:cs typeface="Times New Roman" panose="02020603050405020304" pitchFamily="18" charset="0"/>
              </a:rPr>
              <a:t>‘For King and other Countries:</a:t>
            </a:r>
            <a:br>
              <a:rPr lang="en-NZ" sz="5300" dirty="0" smtClean="0">
                <a:latin typeface="Times New Roman" panose="02020603050405020304" pitchFamily="18" charset="0"/>
                <a:cs typeface="Times New Roman" panose="02020603050405020304" pitchFamily="18" charset="0"/>
              </a:rPr>
            </a:br>
            <a:r>
              <a:rPr lang="en-NZ" sz="4400" dirty="0" smtClean="0">
                <a:latin typeface="Times New Roman" panose="02020603050405020304" pitchFamily="18" charset="0"/>
                <a:cs typeface="Times New Roman" panose="02020603050405020304" pitchFamily="18" charset="0"/>
              </a:rPr>
              <a:t>New Zealanders in other nations’ armies during the First World War.’</a:t>
            </a:r>
            <a:endParaRPr lang="en-NZ" sz="4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100051" y="4455620"/>
            <a:ext cx="9997440" cy="1143000"/>
          </a:xfrm>
        </p:spPr>
        <p:txBody>
          <a:bodyPr/>
          <a:lstStyle/>
          <a:p>
            <a:r>
              <a:rPr lang="en-NZ" dirty="0" smtClean="0">
                <a:latin typeface="Times New Roman" panose="02020603050405020304" pitchFamily="18" charset="0"/>
                <a:cs typeface="Times New Roman" panose="02020603050405020304" pitchFamily="18" charset="0"/>
              </a:rPr>
              <a:t>Professor </a:t>
            </a:r>
            <a:r>
              <a:rPr lang="en-NZ" dirty="0" err="1" smtClean="0">
                <a:latin typeface="Times New Roman" panose="02020603050405020304" pitchFamily="18" charset="0"/>
                <a:cs typeface="Times New Roman" panose="02020603050405020304" pitchFamily="18" charset="0"/>
              </a:rPr>
              <a:t>GlYn</a:t>
            </a:r>
            <a:r>
              <a:rPr lang="en-NZ" dirty="0" smtClean="0">
                <a:latin typeface="Times New Roman" panose="02020603050405020304" pitchFamily="18" charset="0"/>
                <a:cs typeface="Times New Roman" panose="02020603050405020304" pitchFamily="18" charset="0"/>
              </a:rPr>
              <a:t> harper</a:t>
            </a:r>
          </a:p>
          <a:p>
            <a:r>
              <a:rPr lang="en-NZ" dirty="0" smtClean="0">
                <a:latin typeface="Times New Roman" panose="02020603050405020304" pitchFamily="18" charset="0"/>
                <a:cs typeface="Times New Roman" panose="02020603050405020304" pitchFamily="18" charset="0"/>
              </a:rPr>
              <a:t> </a:t>
            </a:r>
            <a:r>
              <a:rPr lang="en-NZ" dirty="0" err="1" smtClean="0">
                <a:latin typeface="Times New Roman" panose="02020603050405020304" pitchFamily="18" charset="0"/>
                <a:cs typeface="Times New Roman" panose="02020603050405020304" pitchFamily="18" charset="0"/>
              </a:rPr>
              <a:t>massey</a:t>
            </a:r>
            <a:r>
              <a:rPr lang="en-NZ" dirty="0" smtClean="0">
                <a:latin typeface="Times New Roman" panose="02020603050405020304" pitchFamily="18" charset="0"/>
                <a:cs typeface="Times New Roman" panose="02020603050405020304" pitchFamily="18" charset="0"/>
              </a:rPr>
              <a:t> university</a:t>
            </a:r>
            <a:endParaRPr lang="en-NZ"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283" y="332509"/>
            <a:ext cx="4415137" cy="5754903"/>
          </a:xfrm>
          <a:prstGeom prst="rect">
            <a:avLst/>
          </a:prstGeom>
        </p:spPr>
      </p:pic>
    </p:spTree>
    <p:extLst>
      <p:ext uri="{BB962C8B-B14F-4D97-AF65-F5344CB8AC3E}">
        <p14:creationId xmlns:p14="http://schemas.microsoft.com/office/powerpoint/2010/main" val="3235950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688757"/>
          </a:xfrm>
        </p:spPr>
        <p:txBody>
          <a:bodyPr>
            <a:normAutofit/>
          </a:bodyPr>
          <a:lstStyle/>
          <a:p>
            <a:r>
              <a:rPr lang="en-NZ" sz="3200" dirty="0" smtClean="0">
                <a:latin typeface="Times New Roman" panose="02020603050405020304" pitchFamily="18" charset="0"/>
                <a:cs typeface="Times New Roman" panose="02020603050405020304" pitchFamily="18" charset="0"/>
              </a:rPr>
              <a:t>War Hero: William Henry Scott CMG, DSO and Bar, mid x 2</a:t>
            </a:r>
            <a:endParaRPr lang="en-NZ" sz="32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3096" y="1688012"/>
            <a:ext cx="5526254" cy="414469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3" y="1767839"/>
            <a:ext cx="4186658" cy="4064864"/>
          </a:xfrm>
          <a:prstGeom prst="rect">
            <a:avLst/>
          </a:prstGeom>
        </p:spPr>
      </p:pic>
    </p:spTree>
    <p:extLst>
      <p:ext uri="{BB962C8B-B14F-4D97-AF65-F5344CB8AC3E}">
        <p14:creationId xmlns:p14="http://schemas.microsoft.com/office/powerpoint/2010/main" val="3420444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671340"/>
          </a:xfrm>
        </p:spPr>
        <p:txBody>
          <a:bodyPr>
            <a:normAutofit/>
          </a:bodyPr>
          <a:lstStyle/>
          <a:p>
            <a:r>
              <a:rPr lang="en-NZ" sz="3600" dirty="0" smtClean="0">
                <a:latin typeface="Times New Roman" panose="02020603050405020304" pitchFamily="18" charset="0"/>
                <a:cs typeface="Times New Roman" panose="02020603050405020304" pitchFamily="18" charset="0"/>
              </a:rPr>
              <a:t>Notable people: Brigadier A.J. </a:t>
            </a:r>
            <a:r>
              <a:rPr lang="en-NZ" sz="3600" dirty="0" err="1" smtClean="0">
                <a:latin typeface="Times New Roman" panose="02020603050405020304" pitchFamily="18" charset="0"/>
                <a:cs typeface="Times New Roman" panose="02020603050405020304" pitchFamily="18" charset="0"/>
              </a:rPr>
              <a:t>Bessell</a:t>
            </a:r>
            <a:r>
              <a:rPr lang="en-NZ" sz="3600" dirty="0" smtClean="0">
                <a:latin typeface="Times New Roman" panose="02020603050405020304" pitchFamily="18" charset="0"/>
                <a:cs typeface="Times New Roman" panose="02020603050405020304" pitchFamily="18" charset="0"/>
              </a:rPr>
              <a:t>-Browne</a:t>
            </a:r>
            <a:endParaRPr lang="en-NZ"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97280" y="1149531"/>
            <a:ext cx="10058400" cy="4719563"/>
          </a:xfrm>
        </p:spPr>
        <p:txBody>
          <a:bodyPr/>
          <a:lstStyle/>
          <a:p>
            <a:r>
              <a:rPr lang="en-NZ" dirty="0" smtClean="0">
                <a:latin typeface="Times New Roman" panose="02020603050405020304" pitchFamily="18" charset="0"/>
                <a:cs typeface="Times New Roman" panose="02020603050405020304" pitchFamily="18" charset="0"/>
              </a:rPr>
              <a:t>CB, CMG, DSO, mid x 10</a:t>
            </a:r>
            <a:endParaRPr lang="en-NZ"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131" y="1571842"/>
            <a:ext cx="6885576" cy="4744593"/>
          </a:xfrm>
          <a:prstGeom prst="rect">
            <a:avLst/>
          </a:prstGeom>
        </p:spPr>
      </p:pic>
    </p:spTree>
    <p:extLst>
      <p:ext uri="{BB962C8B-B14F-4D97-AF65-F5344CB8AC3E}">
        <p14:creationId xmlns:p14="http://schemas.microsoft.com/office/powerpoint/2010/main" val="1476843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627797"/>
          </a:xfrm>
        </p:spPr>
        <p:txBody>
          <a:bodyPr>
            <a:normAutofit/>
          </a:bodyPr>
          <a:lstStyle/>
          <a:p>
            <a:r>
              <a:rPr lang="en-NZ" sz="3600" dirty="0">
                <a:latin typeface="Times New Roman" panose="02020603050405020304" pitchFamily="18" charset="0"/>
                <a:cs typeface="Times New Roman" panose="02020603050405020304" pitchFamily="18" charset="0"/>
              </a:rPr>
              <a:t>Notable people</a:t>
            </a:r>
            <a:r>
              <a:rPr lang="en-NZ" sz="3600" dirty="0" smtClean="0">
                <a:latin typeface="Times New Roman" panose="02020603050405020304" pitchFamily="18" charset="0"/>
                <a:cs typeface="Times New Roman" panose="02020603050405020304" pitchFamily="18" charset="0"/>
              </a:rPr>
              <a:t>: Harold Septimus Power</a:t>
            </a:r>
            <a:endParaRPr lang="en-NZ"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1106598"/>
            <a:ext cx="3740384" cy="5171694"/>
          </a:xfrm>
        </p:spPr>
      </p:pic>
    </p:spTree>
    <p:extLst>
      <p:ext uri="{BB962C8B-B14F-4D97-AF65-F5344CB8AC3E}">
        <p14:creationId xmlns:p14="http://schemas.microsoft.com/office/powerpoint/2010/main" val="3531853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32300"/>
          </a:xfrm>
        </p:spPr>
        <p:txBody>
          <a:bodyPr>
            <a:normAutofit/>
          </a:bodyPr>
          <a:lstStyle/>
          <a:p>
            <a:r>
              <a:rPr lang="en-NZ" sz="2800" dirty="0" smtClean="0">
                <a:latin typeface="Times New Roman" panose="02020603050405020304" pitchFamily="18" charset="0"/>
                <a:cs typeface="Times New Roman" panose="02020603050405020304" pitchFamily="18" charset="0"/>
              </a:rPr>
              <a:t>Bringing Up the Guns (1917)</a:t>
            </a:r>
            <a:endParaRPr lang="en-NZ"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4927" y="1183536"/>
            <a:ext cx="8001990" cy="4988740"/>
          </a:xfrm>
        </p:spPr>
      </p:pic>
    </p:spTree>
    <p:extLst>
      <p:ext uri="{BB962C8B-B14F-4D97-AF65-F5344CB8AC3E}">
        <p14:creationId xmlns:p14="http://schemas.microsoft.com/office/powerpoint/2010/main" val="208943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58426"/>
          </a:xfrm>
        </p:spPr>
        <p:txBody>
          <a:bodyPr>
            <a:normAutofit/>
          </a:bodyPr>
          <a:lstStyle/>
          <a:p>
            <a:r>
              <a:rPr lang="en-NZ" sz="3200" dirty="0" smtClean="0">
                <a:latin typeface="Times New Roman" panose="02020603050405020304" pitchFamily="18" charset="0"/>
                <a:cs typeface="Times New Roman" panose="02020603050405020304" pitchFamily="18" charset="0"/>
              </a:rPr>
              <a:t>War Ambulance and Battle for </a:t>
            </a:r>
            <a:r>
              <a:rPr lang="en-NZ" sz="3200" dirty="0" err="1" smtClean="0">
                <a:latin typeface="Times New Roman" panose="02020603050405020304" pitchFamily="18" charset="0"/>
                <a:cs typeface="Times New Roman" panose="02020603050405020304" pitchFamily="18" charset="0"/>
              </a:rPr>
              <a:t>Menin</a:t>
            </a:r>
            <a:r>
              <a:rPr lang="en-NZ" sz="3200" dirty="0" smtClean="0">
                <a:latin typeface="Times New Roman" panose="02020603050405020304" pitchFamily="18" charset="0"/>
                <a:cs typeface="Times New Roman" panose="02020603050405020304" pitchFamily="18" charset="0"/>
              </a:rPr>
              <a:t> Road</a:t>
            </a:r>
            <a:endParaRPr lang="en-NZ" sz="32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094" y="2072640"/>
            <a:ext cx="5190747" cy="367442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39" y="2002970"/>
            <a:ext cx="5552038" cy="4085953"/>
          </a:xfrm>
          <a:prstGeom prst="rect">
            <a:avLst/>
          </a:prstGeom>
        </p:spPr>
      </p:pic>
    </p:spTree>
    <p:extLst>
      <p:ext uri="{BB962C8B-B14F-4D97-AF65-F5344CB8AC3E}">
        <p14:creationId xmlns:p14="http://schemas.microsoft.com/office/powerpoint/2010/main" val="2309342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610380"/>
          </a:xfrm>
        </p:spPr>
        <p:txBody>
          <a:bodyPr>
            <a:normAutofit/>
          </a:bodyPr>
          <a:lstStyle/>
          <a:p>
            <a:r>
              <a:rPr lang="en-NZ" sz="3200" dirty="0" smtClean="0">
                <a:latin typeface="Times New Roman" panose="02020603050405020304" pitchFamily="18" charset="0"/>
                <a:cs typeface="Times New Roman" panose="02020603050405020304" pitchFamily="18" charset="0"/>
              </a:rPr>
              <a:t>Women too</a:t>
            </a:r>
            <a:endParaRPr lang="en-NZ"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NZ" dirty="0" smtClean="0"/>
              <a:t>48 + NZ born women in the AIF</a:t>
            </a:r>
          </a:p>
          <a:p>
            <a:r>
              <a:rPr lang="en-NZ" dirty="0" smtClean="0"/>
              <a:t>Evelyn Augusta Conyers</a:t>
            </a:r>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095" y="591794"/>
            <a:ext cx="3834188" cy="5264332"/>
          </a:xfrm>
          <a:prstGeom prst="rect">
            <a:avLst/>
          </a:prstGeom>
        </p:spPr>
      </p:pic>
    </p:spTree>
    <p:extLst>
      <p:ext uri="{BB962C8B-B14F-4D97-AF65-F5344CB8AC3E}">
        <p14:creationId xmlns:p14="http://schemas.microsoft.com/office/powerpoint/2010/main" val="192563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523294"/>
          </a:xfrm>
        </p:spPr>
        <p:txBody>
          <a:bodyPr>
            <a:normAutofit/>
          </a:bodyPr>
          <a:lstStyle/>
          <a:p>
            <a:r>
              <a:rPr lang="en-NZ" sz="3200" dirty="0" smtClean="0">
                <a:latin typeface="Times New Roman" panose="02020603050405020304" pitchFamily="18" charset="0"/>
                <a:cs typeface="Times New Roman" panose="02020603050405020304" pitchFamily="18" charset="0"/>
              </a:rPr>
              <a:t>Bad character and behaviour: James Glover</a:t>
            </a:r>
            <a:endParaRPr lang="en-NZ" sz="32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nvPr>
        </p:nvGraphicFramePr>
        <p:xfrm>
          <a:off x="1625918" y="977264"/>
          <a:ext cx="9000490" cy="4793935"/>
        </p:xfrm>
        <a:graphic>
          <a:graphicData uri="http://schemas.openxmlformats.org/drawingml/2006/table">
            <a:tbl>
              <a:tblPr firstRow="1" firstCol="1" bandRow="1">
                <a:tableStyleId>{5C22544A-7EE6-4342-B048-85BDC9FD1C3A}</a:tableStyleId>
              </a:tblPr>
              <a:tblGrid>
                <a:gridCol w="1555750">
                  <a:extLst>
                    <a:ext uri="{9D8B030D-6E8A-4147-A177-3AD203B41FA5}">
                      <a16:colId xmlns:a16="http://schemas.microsoft.com/office/drawing/2014/main" xmlns="" val="1216086452"/>
                    </a:ext>
                  </a:extLst>
                </a:gridCol>
                <a:gridCol w="1386840">
                  <a:extLst>
                    <a:ext uri="{9D8B030D-6E8A-4147-A177-3AD203B41FA5}">
                      <a16:colId xmlns:a16="http://schemas.microsoft.com/office/drawing/2014/main" xmlns="" val="444893378"/>
                    </a:ext>
                  </a:extLst>
                </a:gridCol>
                <a:gridCol w="1565910">
                  <a:extLst>
                    <a:ext uri="{9D8B030D-6E8A-4147-A177-3AD203B41FA5}">
                      <a16:colId xmlns:a16="http://schemas.microsoft.com/office/drawing/2014/main" xmlns="" val="2788892193"/>
                    </a:ext>
                  </a:extLst>
                </a:gridCol>
                <a:gridCol w="1445895">
                  <a:extLst>
                    <a:ext uri="{9D8B030D-6E8A-4147-A177-3AD203B41FA5}">
                      <a16:colId xmlns:a16="http://schemas.microsoft.com/office/drawing/2014/main" xmlns="" val="320261831"/>
                    </a:ext>
                  </a:extLst>
                </a:gridCol>
                <a:gridCol w="1524000">
                  <a:extLst>
                    <a:ext uri="{9D8B030D-6E8A-4147-A177-3AD203B41FA5}">
                      <a16:colId xmlns:a16="http://schemas.microsoft.com/office/drawing/2014/main" xmlns="" val="3624306334"/>
                    </a:ext>
                  </a:extLst>
                </a:gridCol>
                <a:gridCol w="1522095">
                  <a:extLst>
                    <a:ext uri="{9D8B030D-6E8A-4147-A177-3AD203B41FA5}">
                      <a16:colId xmlns:a16="http://schemas.microsoft.com/office/drawing/2014/main" xmlns="" val="2718367240"/>
                    </a:ext>
                  </a:extLst>
                </a:gridCol>
              </a:tblGrid>
              <a:tr h="0">
                <a:tc gridSpan="6">
                  <a:txBody>
                    <a:bodyPr/>
                    <a:lstStyle/>
                    <a:p>
                      <a:pPr algn="ctr">
                        <a:lnSpc>
                          <a:spcPct val="107000"/>
                        </a:lnSpc>
                        <a:spcAft>
                          <a:spcPts val="0"/>
                        </a:spcAft>
                      </a:pPr>
                      <a:r>
                        <a:rPr lang="en-NZ" sz="1400">
                          <a:effectLst/>
                        </a:rPr>
                        <a:t>James Glover - multiple enlistments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xmlns="" val="1375486751"/>
                  </a:ext>
                </a:extLst>
              </a:tr>
              <a:tr h="0">
                <a:tc>
                  <a:txBody>
                    <a:bodyPr/>
                    <a:lstStyle/>
                    <a:p>
                      <a:pPr>
                        <a:lnSpc>
                          <a:spcPct val="107000"/>
                        </a:lnSpc>
                        <a:spcAft>
                          <a:spcPts val="0"/>
                        </a:spcAft>
                      </a:pPr>
                      <a:r>
                        <a:rPr lang="en-NZ" sz="1400">
                          <a:effectLst/>
                        </a:rPr>
                        <a:t>Date of enlistment</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Where enlisted</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Occupation</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Age</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Next of Kin</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Previous military service</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68589032"/>
                  </a:ext>
                </a:extLst>
              </a:tr>
              <a:tr h="0">
                <a:tc>
                  <a:txBody>
                    <a:bodyPr/>
                    <a:lstStyle/>
                    <a:p>
                      <a:pPr>
                        <a:lnSpc>
                          <a:spcPct val="107000"/>
                        </a:lnSpc>
                        <a:spcAft>
                          <a:spcPts val="0"/>
                        </a:spcAft>
                      </a:pPr>
                      <a:r>
                        <a:rPr lang="en-NZ" sz="1400">
                          <a:effectLst/>
                        </a:rPr>
                        <a:t>8/6/15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Liverpool, NSW</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Drover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35</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(wife) Matutangi Glover c/- AE Glover Devonport</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No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44420812"/>
                  </a:ext>
                </a:extLst>
              </a:tr>
              <a:tr h="0">
                <a:tc>
                  <a:txBody>
                    <a:bodyPr/>
                    <a:lstStyle/>
                    <a:p>
                      <a:pPr>
                        <a:lnSpc>
                          <a:spcPct val="107000"/>
                        </a:lnSpc>
                        <a:spcAft>
                          <a:spcPts val="0"/>
                        </a:spcAft>
                      </a:pPr>
                      <a:r>
                        <a:rPr lang="en-NZ" sz="1400">
                          <a:effectLst/>
                        </a:rPr>
                        <a:t>16/8/15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Liverpool, NSW</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Horse breaker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34</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Sarah Glover (mother), Wellington</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No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2974260"/>
                  </a:ext>
                </a:extLst>
              </a:tr>
              <a:tr h="0">
                <a:tc>
                  <a:txBody>
                    <a:bodyPr/>
                    <a:lstStyle/>
                    <a:p>
                      <a:pPr>
                        <a:lnSpc>
                          <a:spcPct val="107000"/>
                        </a:lnSpc>
                        <a:spcAft>
                          <a:spcPts val="0"/>
                        </a:spcAft>
                      </a:pPr>
                      <a:r>
                        <a:rPr lang="en-NZ" sz="1400">
                          <a:effectLst/>
                        </a:rPr>
                        <a:t>4/5/16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Dubbo, NSW</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Hairdresser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42 8/12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Jane Glover (wife) Devonport</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No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55998580"/>
                  </a:ext>
                </a:extLst>
              </a:tr>
              <a:tr h="0">
                <a:tc>
                  <a:txBody>
                    <a:bodyPr/>
                    <a:lstStyle/>
                    <a:p>
                      <a:pPr>
                        <a:lnSpc>
                          <a:spcPct val="107000"/>
                        </a:lnSpc>
                        <a:spcAft>
                          <a:spcPts val="0"/>
                        </a:spcAft>
                      </a:pPr>
                      <a:r>
                        <a:rPr lang="en-NZ" sz="1400">
                          <a:effectLst/>
                        </a:rPr>
                        <a:t>1/6/16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Newcastle, NSW</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Hairdresser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36 8/12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Jane Glover (Wife) Devonport</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No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77711445"/>
                  </a:ext>
                </a:extLst>
              </a:tr>
              <a:tr h="0">
                <a:tc>
                  <a:txBody>
                    <a:bodyPr/>
                    <a:lstStyle/>
                    <a:p>
                      <a:pPr>
                        <a:lnSpc>
                          <a:spcPct val="107000"/>
                        </a:lnSpc>
                        <a:spcAft>
                          <a:spcPts val="0"/>
                        </a:spcAft>
                      </a:pPr>
                      <a:r>
                        <a:rPr lang="en-NZ" sz="1400">
                          <a:effectLst/>
                        </a:rPr>
                        <a:t>30/11/16</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Goulburn, NSW</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Labourer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43 3/12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Matutangi Glover (wife) Devonport</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No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12226710"/>
                  </a:ext>
                </a:extLst>
              </a:tr>
              <a:tr h="0">
                <a:tc>
                  <a:txBody>
                    <a:bodyPr/>
                    <a:lstStyle/>
                    <a:p>
                      <a:pPr>
                        <a:lnSpc>
                          <a:spcPct val="107000"/>
                        </a:lnSpc>
                        <a:spcAft>
                          <a:spcPts val="0"/>
                        </a:spcAft>
                      </a:pPr>
                      <a:r>
                        <a:rPr lang="en-NZ" sz="1400">
                          <a:effectLst/>
                        </a:rPr>
                        <a:t>27/2/17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Wodonga, Vic</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Boundary Rider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40 6/12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none</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No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57708772"/>
                  </a:ext>
                </a:extLst>
              </a:tr>
              <a:tr h="0">
                <a:tc>
                  <a:txBody>
                    <a:bodyPr/>
                    <a:lstStyle/>
                    <a:p>
                      <a:pPr>
                        <a:lnSpc>
                          <a:spcPct val="107000"/>
                        </a:lnSpc>
                        <a:spcAft>
                          <a:spcPts val="0"/>
                        </a:spcAft>
                      </a:pPr>
                      <a:r>
                        <a:rPr lang="en-NZ" sz="1400">
                          <a:effectLst/>
                        </a:rPr>
                        <a:t>15/3/17</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Wangaratta, Vic</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Boundary Rider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40 7/12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Mutatangi Glover (wife) Devonport</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Yes - 15  mths Sth Africa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68705266"/>
                  </a:ext>
                </a:extLst>
              </a:tr>
              <a:tr h="0">
                <a:tc>
                  <a:txBody>
                    <a:bodyPr/>
                    <a:lstStyle/>
                    <a:p>
                      <a:pPr>
                        <a:lnSpc>
                          <a:spcPct val="107000"/>
                        </a:lnSpc>
                        <a:spcAft>
                          <a:spcPts val="0"/>
                        </a:spcAft>
                      </a:pPr>
                      <a:r>
                        <a:rPr lang="en-NZ" sz="1400">
                          <a:effectLst/>
                        </a:rPr>
                        <a:t>6/8/18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Brisbane, Qld</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Hairdresser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45 11/12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a:effectLst/>
                        </a:rPr>
                        <a:t>Albert Edward Glover (father) Devonport</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400" dirty="0">
                          <a:effectLst/>
                        </a:rPr>
                        <a:t>yes - 6 months </a:t>
                      </a:r>
                      <a:r>
                        <a:rPr lang="en-NZ" sz="1400" dirty="0" err="1">
                          <a:effectLst/>
                        </a:rPr>
                        <a:t>Sth</a:t>
                      </a:r>
                      <a:r>
                        <a:rPr lang="en-NZ" sz="1400" dirty="0">
                          <a:effectLst/>
                        </a:rPr>
                        <a:t> Africa</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40263469"/>
                  </a:ext>
                </a:extLst>
              </a:tr>
            </a:tbl>
          </a:graphicData>
        </a:graphic>
      </p:graphicFrame>
    </p:spTree>
    <p:extLst>
      <p:ext uri="{BB962C8B-B14F-4D97-AF65-F5344CB8AC3E}">
        <p14:creationId xmlns:p14="http://schemas.microsoft.com/office/powerpoint/2010/main" val="3445375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566837"/>
          </a:xfrm>
        </p:spPr>
        <p:txBody>
          <a:bodyPr>
            <a:normAutofit/>
          </a:bodyPr>
          <a:lstStyle/>
          <a:p>
            <a:r>
              <a:rPr lang="en-NZ" sz="3200" dirty="0">
                <a:latin typeface="Times New Roman" panose="02020603050405020304" pitchFamily="18" charset="0"/>
                <a:cs typeface="Times New Roman" panose="02020603050405020304" pitchFamily="18" charset="0"/>
              </a:rPr>
              <a:t>Bad character and behaviour: James Glover</a:t>
            </a:r>
            <a:endParaRPr lang="en-NZ" sz="3200" dirty="0"/>
          </a:p>
        </p:txBody>
      </p:sp>
      <p:sp>
        <p:nvSpPr>
          <p:cNvPr id="3" name="Content Placeholder 2"/>
          <p:cNvSpPr>
            <a:spLocks noGrp="1"/>
          </p:cNvSpPr>
          <p:nvPr>
            <p:ph idx="1"/>
          </p:nvPr>
        </p:nvSpPr>
        <p:spPr/>
        <p:txBody>
          <a:bodyPr>
            <a:normAutofit/>
          </a:bodyPr>
          <a:lstStyle/>
          <a:p>
            <a:r>
              <a:rPr lang="en-NZ" sz="2800" dirty="0" smtClean="0">
                <a:latin typeface="Times New Roman" panose="02020603050405020304" pitchFamily="18" charset="0"/>
                <a:cs typeface="Times New Roman" panose="02020603050405020304" pitchFamily="18" charset="0"/>
              </a:rPr>
              <a:t>A senior officer’s assessment July 1916:</a:t>
            </a:r>
          </a:p>
          <a:p>
            <a:endParaRPr lang="en-NZ" sz="2800" dirty="0" smtClean="0">
              <a:latin typeface="Times New Roman" panose="02020603050405020304" pitchFamily="18" charset="0"/>
              <a:cs typeface="Times New Roman" panose="02020603050405020304" pitchFamily="18" charset="0"/>
            </a:endParaRPr>
          </a:p>
          <a:p>
            <a:pPr lvl="1"/>
            <a:r>
              <a:rPr lang="en-NZ" sz="2000" dirty="0">
                <a:latin typeface="Times New Roman" panose="02020603050405020304" pitchFamily="18" charset="0"/>
                <a:cs typeface="Times New Roman" panose="02020603050405020304" pitchFamily="18" charset="0"/>
              </a:rPr>
              <a:t>This man is reported by his Company Commander to be quite unfit for embarkation. His character is bad and he is a disgrace to the uniform.</a:t>
            </a:r>
          </a:p>
          <a:p>
            <a:pPr lvl="1"/>
            <a:r>
              <a:rPr lang="en-NZ" sz="2000" dirty="0">
                <a:latin typeface="Times New Roman" panose="02020603050405020304" pitchFamily="18" charset="0"/>
                <a:cs typeface="Times New Roman" panose="02020603050405020304" pitchFamily="18" charset="0"/>
              </a:rPr>
              <a:t>He should be Court Martialled for absence without leave, for forgery of a pass and for false answer on attestation. If you will return him to this Camp after he has served his present sentence, he will be duly dealt </a:t>
            </a:r>
            <a:r>
              <a:rPr lang="en-NZ" sz="2000" dirty="0" smtClean="0">
                <a:latin typeface="Times New Roman" panose="02020603050405020304" pitchFamily="18" charset="0"/>
                <a:cs typeface="Times New Roman" panose="02020603050405020304" pitchFamily="18" charset="0"/>
              </a:rPr>
              <a:t>with.</a:t>
            </a:r>
            <a:endParaRPr lang="en-N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4701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671340"/>
          </a:xfrm>
        </p:spPr>
        <p:txBody>
          <a:bodyPr>
            <a:normAutofit/>
          </a:bodyPr>
          <a:lstStyle/>
          <a:p>
            <a:r>
              <a:rPr lang="en-NZ" sz="3200" dirty="0">
                <a:latin typeface="Times New Roman" panose="02020603050405020304" pitchFamily="18" charset="0"/>
                <a:cs typeface="Times New Roman" panose="02020603050405020304" pitchFamily="18" charset="0"/>
              </a:rPr>
              <a:t>Bad character and behaviour</a:t>
            </a:r>
            <a:r>
              <a:rPr lang="en-NZ" sz="3200" dirty="0" smtClean="0">
                <a:latin typeface="Times New Roman" panose="02020603050405020304" pitchFamily="18" charset="0"/>
                <a:cs typeface="Times New Roman" panose="02020603050405020304" pitchFamily="18" charset="0"/>
              </a:rPr>
              <a:t>: Robert Orr Miller</a:t>
            </a:r>
            <a:endParaRPr lang="en-NZ" sz="3200" dirty="0"/>
          </a:p>
        </p:txBody>
      </p:sp>
      <p:sp>
        <p:nvSpPr>
          <p:cNvPr id="3" name="Content Placeholder 2"/>
          <p:cNvSpPr>
            <a:spLocks noGrp="1"/>
          </p:cNvSpPr>
          <p:nvPr>
            <p:ph idx="1"/>
          </p:nvPr>
        </p:nvSpPr>
        <p:spPr>
          <a:xfrm>
            <a:off x="1097280" y="1027611"/>
            <a:ext cx="10058400" cy="4841483"/>
          </a:xfrm>
        </p:spPr>
        <p:txBody>
          <a:bodyPr/>
          <a:lstStyle/>
          <a:p>
            <a:r>
              <a:rPr lang="en-NZ" dirty="0">
                <a:latin typeface="Times New Roman" panose="02020603050405020304" pitchFamily="18" charset="0"/>
                <a:cs typeface="Times New Roman" panose="02020603050405020304" pitchFamily="18" charset="0"/>
              </a:rPr>
              <a:t>Robert Orr Miller never fired a shot at the enemy as he spent most of his military service either locked up or being treated for venereal disease.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389" y="1954177"/>
            <a:ext cx="6223741" cy="41326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330" y="1826956"/>
            <a:ext cx="2857500" cy="4181475"/>
          </a:xfrm>
          <a:prstGeom prst="rect">
            <a:avLst/>
          </a:prstGeom>
        </p:spPr>
      </p:pic>
    </p:spTree>
    <p:extLst>
      <p:ext uri="{BB962C8B-B14F-4D97-AF65-F5344CB8AC3E}">
        <p14:creationId xmlns:p14="http://schemas.microsoft.com/office/powerpoint/2010/main" val="4259983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496685"/>
          </a:xfrm>
        </p:spPr>
        <p:txBody>
          <a:bodyPr>
            <a:normAutofit fontScale="90000"/>
          </a:bodyPr>
          <a:lstStyle/>
          <a:p>
            <a:r>
              <a:rPr lang="en-NZ" sz="3200" dirty="0">
                <a:latin typeface="Times New Roman" panose="02020603050405020304" pitchFamily="18" charset="0"/>
                <a:cs typeface="Times New Roman" panose="02020603050405020304" pitchFamily="18" charset="0"/>
              </a:rPr>
              <a:t>Bad character and behaviour: Robert Orr Miller</a:t>
            </a:r>
            <a:endParaRPr lang="en-NZ" sz="3200" dirty="0"/>
          </a:p>
        </p:txBody>
      </p:sp>
      <p:sp>
        <p:nvSpPr>
          <p:cNvPr id="5" name="Text Placeholder 4"/>
          <p:cNvSpPr>
            <a:spLocks noGrp="1"/>
          </p:cNvSpPr>
          <p:nvPr>
            <p:ph type="body" idx="1"/>
          </p:nvPr>
        </p:nvSpPr>
        <p:spPr/>
        <p:txBody>
          <a:bodyPr>
            <a:normAutofit fontScale="25000" lnSpcReduction="20000"/>
          </a:bodyPr>
          <a:lstStyle/>
          <a:p>
            <a:pPr algn="ctr"/>
            <a:endParaRPr lang="en-NZ" dirty="0" smtClean="0">
              <a:latin typeface="Times New Roman" panose="02020603050405020304" pitchFamily="18" charset="0"/>
              <a:cs typeface="Times New Roman" panose="02020603050405020304" pitchFamily="18" charset="0"/>
            </a:endParaRPr>
          </a:p>
          <a:p>
            <a:pPr algn="ctr"/>
            <a:r>
              <a:rPr lang="en-NZ" sz="7200" dirty="0" smtClean="0">
                <a:latin typeface="Times New Roman" panose="02020603050405020304" pitchFamily="18" charset="0"/>
                <a:cs typeface="Times New Roman" panose="02020603050405020304" pitchFamily="18" charset="0"/>
              </a:rPr>
              <a:t>Miller’s </a:t>
            </a:r>
            <a:r>
              <a:rPr lang="en-NZ" sz="7200" dirty="0">
                <a:latin typeface="Times New Roman" panose="02020603050405020304" pitchFamily="18" charset="0"/>
                <a:cs typeface="Times New Roman" panose="02020603050405020304" pitchFamily="18" charset="0"/>
              </a:rPr>
              <a:t>Medical Board in </a:t>
            </a:r>
            <a:endParaRPr lang="en-NZ" sz="7200" dirty="0" smtClean="0">
              <a:latin typeface="Times New Roman" panose="02020603050405020304" pitchFamily="18" charset="0"/>
              <a:cs typeface="Times New Roman" panose="02020603050405020304" pitchFamily="18" charset="0"/>
            </a:endParaRPr>
          </a:p>
          <a:p>
            <a:pPr algn="ctr"/>
            <a:r>
              <a:rPr lang="en-NZ" sz="7200" dirty="0" smtClean="0">
                <a:latin typeface="Times New Roman" panose="02020603050405020304" pitchFamily="18" charset="0"/>
                <a:cs typeface="Times New Roman" panose="02020603050405020304" pitchFamily="18" charset="0"/>
              </a:rPr>
              <a:t>March </a:t>
            </a:r>
            <a:r>
              <a:rPr lang="en-NZ" sz="7200" dirty="0">
                <a:latin typeface="Times New Roman" panose="02020603050405020304" pitchFamily="18" charset="0"/>
                <a:cs typeface="Times New Roman" panose="02020603050405020304" pitchFamily="18" charset="0"/>
              </a:rPr>
              <a:t>1918</a:t>
            </a:r>
          </a:p>
          <a:p>
            <a:endParaRPr lang="en-NZ" dirty="0"/>
          </a:p>
        </p:txBody>
      </p:sp>
      <p:sp>
        <p:nvSpPr>
          <p:cNvPr id="3" name="Content Placeholder 2"/>
          <p:cNvSpPr>
            <a:spLocks noGrp="1"/>
          </p:cNvSpPr>
          <p:nvPr>
            <p:ph sz="half" idx="2"/>
          </p:nvPr>
        </p:nvSpPr>
        <p:spPr/>
        <p:txBody>
          <a:bodyPr>
            <a:normAutofit fontScale="92500" lnSpcReduction="10000"/>
          </a:bodyPr>
          <a:lstStyle/>
          <a:p>
            <a:pPr marL="0" indent="0">
              <a:buNone/>
            </a:pPr>
            <a:r>
              <a:rPr lang="en-NZ" sz="2400" dirty="0" smtClean="0">
                <a:latin typeface="Times New Roman" panose="02020603050405020304" pitchFamily="18" charset="0"/>
                <a:cs typeface="Times New Roman" panose="02020603050405020304" pitchFamily="18" charset="0"/>
              </a:rPr>
              <a:t>This </a:t>
            </a:r>
            <a:r>
              <a:rPr lang="en-NZ" sz="2400" dirty="0">
                <a:latin typeface="Times New Roman" panose="02020603050405020304" pitchFamily="18" charset="0"/>
                <a:cs typeface="Times New Roman" panose="02020603050405020304" pitchFamily="18" charset="0"/>
              </a:rPr>
              <a:t>soldier is suffering from chronic gonorrhoea, arthritis of both knees with such limitation of movement and much wasting of the lower extremities. He has no urethral discharge and the V.D.G. is cured. The Board is of the opinion that it will be at least 12 months before he is fit for active service and it is quite possible he will never be fit for active service again. The Board recommends that he be discharged as permanently </a:t>
            </a:r>
            <a:r>
              <a:rPr lang="en-NZ" sz="2400" dirty="0" smtClean="0">
                <a:latin typeface="Times New Roman" panose="02020603050405020304" pitchFamily="18" charset="0"/>
                <a:cs typeface="Times New Roman" panose="02020603050405020304" pitchFamily="18" charset="0"/>
              </a:rPr>
              <a:t>unfit.</a:t>
            </a:r>
            <a:endParaRPr lang="en-NZ" sz="2400"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sz="quarter" idx="3"/>
          </p:nvPr>
        </p:nvSpPr>
        <p:spPr/>
        <p:txBody>
          <a:bodyPr/>
          <a:lstStyle/>
          <a:p>
            <a:endParaRPr lang="en-NZ"/>
          </a:p>
        </p:txBody>
      </p:sp>
      <p:sp>
        <p:nvSpPr>
          <p:cNvPr id="7" name="Content Placeholder 6"/>
          <p:cNvSpPr>
            <a:spLocks noGrp="1"/>
          </p:cNvSpPr>
          <p:nvPr>
            <p:ph sz="quarter" idx="4"/>
          </p:nvPr>
        </p:nvSpPr>
        <p:spPr/>
        <p:txBody>
          <a:bodyPr/>
          <a:lstStyle/>
          <a:p>
            <a:endParaRPr lang="en-NZ"/>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544" y="783288"/>
            <a:ext cx="3825576" cy="5432318"/>
          </a:xfrm>
          <a:prstGeom prst="rect">
            <a:avLst/>
          </a:prstGeom>
        </p:spPr>
      </p:pic>
    </p:spTree>
    <p:extLst>
      <p:ext uri="{BB962C8B-B14F-4D97-AF65-F5344CB8AC3E}">
        <p14:creationId xmlns:p14="http://schemas.microsoft.com/office/powerpoint/2010/main" val="726957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1652452"/>
          </a:xfrm>
        </p:spPr>
        <p:txBody>
          <a:bodyPr/>
          <a:lstStyle/>
          <a:p>
            <a:r>
              <a:rPr lang="en-NZ" dirty="0" smtClean="0"/>
              <a:t>New Zealand’s massive war effort</a:t>
            </a:r>
            <a:endParaRPr lang="en-NZ" dirty="0"/>
          </a:p>
        </p:txBody>
      </p:sp>
      <p:pic>
        <p:nvPicPr>
          <p:cNvPr id="6" name="Content Placeholder 5"/>
          <p:cNvPicPr>
            <a:picLocks noGrp="1" noChangeAspect="1"/>
          </p:cNvPicPr>
          <p:nvPr>
            <p:ph idx="1"/>
          </p:nvPr>
        </p:nvPicPr>
        <p:blipFill>
          <a:blip r:embed="rId2"/>
          <a:stretch>
            <a:fillRect/>
          </a:stretch>
        </p:blipFill>
        <p:spPr>
          <a:xfrm>
            <a:off x="4262361" y="1337259"/>
            <a:ext cx="7823595" cy="4645530"/>
          </a:xfrm>
          <a:prstGeom prst="rect">
            <a:avLst/>
          </a:prstGeom>
        </p:spPr>
      </p:pic>
      <p:sp>
        <p:nvSpPr>
          <p:cNvPr id="4" name="Text Placeholder 3"/>
          <p:cNvSpPr>
            <a:spLocks noGrp="1"/>
          </p:cNvSpPr>
          <p:nvPr>
            <p:ph type="body" sz="half" idx="2"/>
          </p:nvPr>
        </p:nvSpPr>
        <p:spPr/>
        <p:txBody>
          <a:bodyPr>
            <a:normAutofit/>
          </a:bodyPr>
          <a:lstStyle/>
          <a:p>
            <a:r>
              <a:rPr lang="en-NZ" sz="2400" smtClean="0">
                <a:latin typeface="Times New Roman" panose="02020603050405020304" pitchFamily="18" charset="0"/>
                <a:cs typeface="Times New Roman" panose="02020603050405020304" pitchFamily="18" charset="0"/>
              </a:rPr>
              <a:t>124,211 </a:t>
            </a:r>
            <a:r>
              <a:rPr lang="en-NZ" sz="2400" dirty="0" smtClean="0">
                <a:latin typeface="Times New Roman" panose="02020603050405020304" pitchFamily="18" charset="0"/>
                <a:cs typeface="Times New Roman" panose="02020603050405020304" pitchFamily="18" charset="0"/>
              </a:rPr>
              <a:t>men enlisted into the NZEF</a:t>
            </a:r>
          </a:p>
          <a:p>
            <a:r>
              <a:rPr lang="en-NZ" sz="2400" dirty="0" smtClean="0">
                <a:latin typeface="Times New Roman" panose="02020603050405020304" pitchFamily="18" charset="0"/>
                <a:cs typeface="Times New Roman" panose="02020603050405020304" pitchFamily="18" charset="0"/>
              </a:rPr>
              <a:t>42 per cent men of military age</a:t>
            </a:r>
          </a:p>
          <a:p>
            <a:r>
              <a:rPr lang="en-NZ" sz="2400" dirty="0" smtClean="0">
                <a:latin typeface="Times New Roman" panose="02020603050405020304" pitchFamily="18" charset="0"/>
                <a:cs typeface="Times New Roman" panose="02020603050405020304" pitchFamily="18" charset="0"/>
              </a:rPr>
              <a:t>100,444 embarked for overseas service.</a:t>
            </a:r>
            <a:endParaRPr lang="en-N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1291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36803"/>
          </a:xfrm>
        </p:spPr>
        <p:txBody>
          <a:bodyPr>
            <a:normAutofit/>
          </a:bodyPr>
          <a:lstStyle/>
          <a:p>
            <a:r>
              <a:rPr lang="en-NZ" sz="3600" dirty="0" smtClean="0">
                <a:latin typeface="Times New Roman" panose="02020603050405020304" pitchFamily="18" charset="0"/>
                <a:cs typeface="Times New Roman" panose="02020603050405020304" pitchFamily="18" charset="0"/>
              </a:rPr>
              <a:t>New Zealand  conman</a:t>
            </a:r>
            <a:endParaRPr lang="en-NZ" sz="36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endParaRPr lang="en-NZ"/>
          </a:p>
        </p:txBody>
      </p:sp>
      <p:sp>
        <p:nvSpPr>
          <p:cNvPr id="4" name="Content Placeholder 3"/>
          <p:cNvSpPr>
            <a:spLocks noGrp="1"/>
          </p:cNvSpPr>
          <p:nvPr>
            <p:ph sz="half" idx="2"/>
          </p:nvPr>
        </p:nvSpPr>
        <p:spPr/>
        <p:txBody>
          <a:bodyPr/>
          <a:lstStyle/>
          <a:p>
            <a:r>
              <a:rPr lang="en-NZ" dirty="0" smtClean="0">
                <a:latin typeface="Times New Roman" panose="02020603050405020304" pitchFamily="18" charset="0"/>
                <a:cs typeface="Times New Roman" panose="02020603050405020304" pitchFamily="18" charset="0"/>
              </a:rPr>
              <a:t>Henry </a:t>
            </a:r>
            <a:r>
              <a:rPr lang="en-NZ" dirty="0" err="1" smtClean="0">
                <a:latin typeface="Times New Roman" panose="02020603050405020304" pitchFamily="18" charset="0"/>
                <a:cs typeface="Times New Roman" panose="02020603050405020304" pitchFamily="18" charset="0"/>
              </a:rPr>
              <a:t>Moag</a:t>
            </a:r>
            <a:r>
              <a:rPr lang="en-NZ" dirty="0" smtClean="0">
                <a:latin typeface="Times New Roman" panose="02020603050405020304" pitchFamily="18" charset="0"/>
                <a:cs typeface="Times New Roman" panose="02020603050405020304" pitchFamily="18" charset="0"/>
              </a:rPr>
              <a:t>-Levy</a:t>
            </a:r>
          </a:p>
          <a:p>
            <a:r>
              <a:rPr lang="en-NZ" dirty="0" smtClean="0">
                <a:latin typeface="Times New Roman" panose="02020603050405020304" pitchFamily="18" charset="0"/>
                <a:cs typeface="Times New Roman" panose="02020603050405020304" pitchFamily="18" charset="0"/>
              </a:rPr>
              <a:t>Roger Henry Patrick Farnham </a:t>
            </a:r>
            <a:r>
              <a:rPr lang="en-NZ" dirty="0" err="1" smtClean="0">
                <a:latin typeface="Times New Roman" panose="02020603050405020304" pitchFamily="18" charset="0"/>
                <a:cs typeface="Times New Roman" panose="02020603050405020304" pitchFamily="18" charset="0"/>
              </a:rPr>
              <a:t>Moag</a:t>
            </a:r>
            <a:endParaRPr lang="en-NZ" dirty="0" smtClean="0">
              <a:latin typeface="Times New Roman" panose="02020603050405020304" pitchFamily="18" charset="0"/>
              <a:cs typeface="Times New Roman" panose="02020603050405020304" pitchFamily="18" charset="0"/>
            </a:endParaRPr>
          </a:p>
          <a:p>
            <a:r>
              <a:rPr lang="en-NZ" dirty="0" smtClean="0">
                <a:latin typeface="Times New Roman" panose="02020603050405020304" pitchFamily="18" charset="0"/>
                <a:cs typeface="Times New Roman" panose="02020603050405020304" pitchFamily="18" charset="0"/>
              </a:rPr>
              <a:t>Maxwell Farnham</a:t>
            </a:r>
          </a:p>
          <a:p>
            <a:r>
              <a:rPr lang="en-NZ" dirty="0" smtClean="0">
                <a:latin typeface="Times New Roman" panose="02020603050405020304" pitchFamily="18" charset="0"/>
                <a:cs typeface="Times New Roman" panose="02020603050405020304" pitchFamily="18" charset="0"/>
              </a:rPr>
              <a:t>Roger </a:t>
            </a:r>
            <a:r>
              <a:rPr lang="en-NZ" dirty="0" err="1" smtClean="0">
                <a:latin typeface="Times New Roman" panose="02020603050405020304" pitchFamily="18" charset="0"/>
                <a:cs typeface="Times New Roman" panose="02020603050405020304" pitchFamily="18" charset="0"/>
              </a:rPr>
              <a:t>Moag</a:t>
            </a:r>
            <a:endParaRPr lang="en-NZ" dirty="0" smtClean="0">
              <a:latin typeface="Times New Roman" panose="02020603050405020304" pitchFamily="18" charset="0"/>
              <a:cs typeface="Times New Roman" panose="02020603050405020304" pitchFamily="18" charset="0"/>
            </a:endParaRPr>
          </a:p>
          <a:p>
            <a:r>
              <a:rPr lang="en-NZ" dirty="0" smtClean="0">
                <a:latin typeface="Times New Roman" panose="02020603050405020304" pitchFamily="18" charset="0"/>
                <a:cs typeface="Times New Roman" panose="02020603050405020304" pitchFamily="18" charset="0"/>
              </a:rPr>
              <a:t>Roger </a:t>
            </a:r>
            <a:r>
              <a:rPr lang="en-NZ" dirty="0" err="1" smtClean="0">
                <a:latin typeface="Times New Roman" panose="02020603050405020304" pitchFamily="18" charset="0"/>
                <a:cs typeface="Times New Roman" panose="02020603050405020304" pitchFamily="18" charset="0"/>
              </a:rPr>
              <a:t>Moag</a:t>
            </a:r>
            <a:r>
              <a:rPr lang="en-NZ" dirty="0" smtClean="0">
                <a:latin typeface="Times New Roman" panose="02020603050405020304" pitchFamily="18" charset="0"/>
                <a:cs typeface="Times New Roman" panose="02020603050405020304" pitchFamily="18" charset="0"/>
              </a:rPr>
              <a:t>-Levy</a:t>
            </a:r>
          </a:p>
          <a:p>
            <a:r>
              <a:rPr lang="en-NZ" dirty="0" smtClean="0">
                <a:latin typeface="Times New Roman" panose="02020603050405020304" pitchFamily="18" charset="0"/>
                <a:cs typeface="Times New Roman" panose="02020603050405020304" pitchFamily="18" charset="0"/>
              </a:rPr>
              <a:t>Hyman Levy</a:t>
            </a:r>
            <a:endParaRPr lang="en-NZ"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p:txBody>
          <a:bodyPr/>
          <a:lstStyle/>
          <a:p>
            <a:endParaRPr lang="en-NZ"/>
          </a:p>
        </p:txBody>
      </p:sp>
      <p:pic>
        <p:nvPicPr>
          <p:cNvPr id="8" name="Content Placeholder 7"/>
          <p:cNvPicPr>
            <a:picLocks noGrp="1" noChangeAspect="1"/>
          </p:cNvPicPr>
          <p:nvPr>
            <p:ph sz="quarter" idx="4"/>
          </p:nvPr>
        </p:nvPicPr>
        <p:blipFill>
          <a:blip r:embed="rId2"/>
          <a:stretch>
            <a:fillRect/>
          </a:stretch>
        </p:blipFill>
        <p:spPr>
          <a:xfrm>
            <a:off x="6679474" y="209006"/>
            <a:ext cx="3884021" cy="5826033"/>
          </a:xfrm>
          <a:prstGeom prst="rect">
            <a:avLst/>
          </a:prstGeom>
        </p:spPr>
      </p:pic>
    </p:spTree>
    <p:extLst>
      <p:ext uri="{BB962C8B-B14F-4D97-AF65-F5344CB8AC3E}">
        <p14:creationId xmlns:p14="http://schemas.microsoft.com/office/powerpoint/2010/main" val="1785995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14883"/>
          </a:xfrm>
        </p:spPr>
        <p:txBody>
          <a:bodyPr>
            <a:normAutofit/>
          </a:bodyPr>
          <a:lstStyle/>
          <a:p>
            <a:r>
              <a:rPr lang="en-NZ" sz="3200" dirty="0" err="1" smtClean="0">
                <a:latin typeface="Times New Roman" panose="02020603050405020304" pitchFamily="18" charset="0"/>
                <a:cs typeface="Times New Roman" panose="02020603050405020304" pitchFamily="18" charset="0"/>
              </a:rPr>
              <a:t>Moag</a:t>
            </a:r>
            <a:r>
              <a:rPr lang="en-NZ" sz="3200" dirty="0" smtClean="0">
                <a:latin typeface="Times New Roman" panose="02020603050405020304" pitchFamily="18" charset="0"/>
                <a:cs typeface="Times New Roman" panose="02020603050405020304" pitchFamily="18" charset="0"/>
              </a:rPr>
              <a:t>-Levy’s bogus military decorations</a:t>
            </a:r>
            <a:endParaRPr lang="en-NZ" sz="32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endParaRPr lang="en-NZ"/>
          </a:p>
        </p:txBody>
      </p:sp>
      <p:sp>
        <p:nvSpPr>
          <p:cNvPr id="4" name="Content Placeholder 3"/>
          <p:cNvSpPr>
            <a:spLocks noGrp="1"/>
          </p:cNvSpPr>
          <p:nvPr>
            <p:ph sz="half" idx="2"/>
          </p:nvPr>
        </p:nvSpPr>
        <p:spPr>
          <a:xfrm>
            <a:off x="1097280" y="1846052"/>
            <a:ext cx="4937760" cy="4114482"/>
          </a:xfrm>
        </p:spPr>
        <p:txBody>
          <a:bodyPr>
            <a:noAutofit/>
          </a:bodyPr>
          <a:lstStyle/>
          <a:p>
            <a:pPr lvl="0"/>
            <a:r>
              <a:rPr lang="en-NZ" dirty="0">
                <a:latin typeface="Times New Roman" panose="02020603050405020304" pitchFamily="18" charset="0"/>
                <a:cs typeface="Times New Roman" panose="02020603050405020304" pitchFamily="18" charset="0"/>
              </a:rPr>
              <a:t>Distinguished Service Order</a:t>
            </a:r>
          </a:p>
          <a:p>
            <a:pPr lvl="0"/>
            <a:r>
              <a:rPr lang="en-NZ" dirty="0">
                <a:latin typeface="Times New Roman" panose="02020603050405020304" pitchFamily="18" charset="0"/>
                <a:cs typeface="Times New Roman" panose="02020603050405020304" pitchFamily="18" charset="0"/>
              </a:rPr>
              <a:t>King Edward VII Coronation</a:t>
            </a:r>
          </a:p>
          <a:p>
            <a:pPr lvl="0"/>
            <a:r>
              <a:rPr lang="en-NZ" dirty="0">
                <a:latin typeface="Times New Roman" panose="02020603050405020304" pitchFamily="18" charset="0"/>
                <a:cs typeface="Times New Roman" panose="02020603050405020304" pitchFamily="18" charset="0"/>
              </a:rPr>
              <a:t>King George V Coronation</a:t>
            </a:r>
          </a:p>
          <a:p>
            <a:pPr lvl="0"/>
            <a:r>
              <a:rPr lang="en-NZ" dirty="0">
                <a:latin typeface="Times New Roman" panose="02020603050405020304" pitchFamily="18" charset="0"/>
                <a:cs typeface="Times New Roman" panose="02020603050405020304" pitchFamily="18" charset="0"/>
              </a:rPr>
              <a:t>Queen’s and King’s Boer War, (1899, 1900, 1901)</a:t>
            </a:r>
          </a:p>
          <a:p>
            <a:pPr lvl="0"/>
            <a:r>
              <a:rPr lang="en-NZ" dirty="0">
                <a:latin typeface="Times New Roman" panose="02020603050405020304" pitchFamily="18" charset="0"/>
                <a:cs typeface="Times New Roman" panose="02020603050405020304" pitchFamily="18" charset="0"/>
              </a:rPr>
              <a:t>Zululand Rebellion, 1906</a:t>
            </a:r>
          </a:p>
          <a:p>
            <a:pPr lvl="0"/>
            <a:r>
              <a:rPr lang="en-NZ" dirty="0">
                <a:latin typeface="Times New Roman" panose="02020603050405020304" pitchFamily="18" charset="0"/>
                <a:cs typeface="Times New Roman" panose="02020603050405020304" pitchFamily="18" charset="0"/>
              </a:rPr>
              <a:t>China General Service (1908 – 1910)</a:t>
            </a:r>
          </a:p>
          <a:p>
            <a:pPr lvl="0"/>
            <a:r>
              <a:rPr lang="en-NZ" dirty="0">
                <a:latin typeface="Times New Roman" panose="02020603050405020304" pitchFamily="18" charset="0"/>
                <a:cs typeface="Times New Roman" panose="02020603050405020304" pitchFamily="18" charset="0"/>
              </a:rPr>
              <a:t>China (Lent Chinese Government)</a:t>
            </a:r>
          </a:p>
          <a:p>
            <a:r>
              <a:rPr lang="en-NZ" dirty="0">
                <a:latin typeface="Times New Roman" panose="02020603050405020304" pitchFamily="18" charset="0"/>
                <a:cs typeface="Times New Roman" panose="02020603050405020304" pitchFamily="18" charset="0"/>
              </a:rPr>
              <a:t>Mandarin Yellow Button 2nd Class</a:t>
            </a:r>
          </a:p>
          <a:p>
            <a:r>
              <a:rPr lang="en-NZ" dirty="0">
                <a:latin typeface="Times New Roman" panose="02020603050405020304" pitchFamily="18" charset="0"/>
                <a:cs typeface="Times New Roman" panose="02020603050405020304" pitchFamily="18" charset="0"/>
              </a:rPr>
              <a:t>Royal Humane Society Medal 1914</a:t>
            </a:r>
          </a:p>
        </p:txBody>
      </p:sp>
      <p:sp>
        <p:nvSpPr>
          <p:cNvPr id="5" name="Text Placeholder 4"/>
          <p:cNvSpPr>
            <a:spLocks noGrp="1"/>
          </p:cNvSpPr>
          <p:nvPr>
            <p:ph type="body" sz="quarter" idx="3"/>
          </p:nvPr>
        </p:nvSpPr>
        <p:spPr/>
        <p:txBody>
          <a:bodyPr/>
          <a:lstStyle/>
          <a:p>
            <a:endParaRPr lang="en-NZ"/>
          </a:p>
        </p:txBody>
      </p:sp>
      <p:pic>
        <p:nvPicPr>
          <p:cNvPr id="7" name="Content Placeholder 6"/>
          <p:cNvPicPr>
            <a:picLocks noGrp="1" noChangeAspect="1"/>
          </p:cNvPicPr>
          <p:nvPr>
            <p:ph sz="quarter" idx="4"/>
          </p:nvPr>
        </p:nvPicPr>
        <p:blipFill>
          <a:blip r:embed="rId2"/>
          <a:stretch>
            <a:fillRect/>
          </a:stretch>
        </p:blipFill>
        <p:spPr>
          <a:xfrm>
            <a:off x="7611292" y="1120006"/>
            <a:ext cx="2734491" cy="5225142"/>
          </a:xfrm>
          <a:prstGeom prst="rect">
            <a:avLst/>
          </a:prstGeom>
        </p:spPr>
      </p:pic>
    </p:spTree>
    <p:extLst>
      <p:ext uri="{BB962C8B-B14F-4D97-AF65-F5344CB8AC3E}">
        <p14:creationId xmlns:p14="http://schemas.microsoft.com/office/powerpoint/2010/main" val="539791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680047"/>
          </a:xfrm>
        </p:spPr>
        <p:txBody>
          <a:bodyPr>
            <a:normAutofit/>
          </a:bodyPr>
          <a:lstStyle/>
          <a:p>
            <a:r>
              <a:rPr lang="en-NZ" sz="3200" dirty="0" err="1" smtClean="0">
                <a:latin typeface="Times New Roman" panose="02020603050405020304" pitchFamily="18" charset="0"/>
                <a:cs typeface="Times New Roman" panose="02020603050405020304" pitchFamily="18" charset="0"/>
              </a:rPr>
              <a:t>Moag</a:t>
            </a:r>
            <a:r>
              <a:rPr lang="en-NZ" sz="3200" dirty="0" smtClean="0">
                <a:latin typeface="Times New Roman" panose="02020603050405020304" pitchFamily="18" charset="0"/>
                <a:cs typeface="Times New Roman" panose="02020603050405020304" pitchFamily="18" charset="0"/>
              </a:rPr>
              <a:t>-Levy in trouble</a:t>
            </a:r>
            <a:endParaRPr lang="en-NZ" sz="3200" dirty="0"/>
          </a:p>
        </p:txBody>
      </p:sp>
      <p:sp>
        <p:nvSpPr>
          <p:cNvPr id="3" name="Text Placeholder 2"/>
          <p:cNvSpPr>
            <a:spLocks noGrp="1"/>
          </p:cNvSpPr>
          <p:nvPr>
            <p:ph type="body" idx="1"/>
          </p:nvPr>
        </p:nvSpPr>
        <p:spPr/>
        <p:txBody>
          <a:bodyPr/>
          <a:lstStyle/>
          <a:p>
            <a:endParaRPr lang="en-NZ"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72343" y="1612870"/>
            <a:ext cx="2053125" cy="4520247"/>
          </a:xfrm>
        </p:spPr>
      </p:pic>
      <p:sp>
        <p:nvSpPr>
          <p:cNvPr id="5" name="Text Placeholder 4"/>
          <p:cNvSpPr>
            <a:spLocks noGrp="1"/>
          </p:cNvSpPr>
          <p:nvPr>
            <p:ph type="body" sz="quarter" idx="3"/>
          </p:nvPr>
        </p:nvSpPr>
        <p:spPr/>
        <p:txBody>
          <a:bodyPr/>
          <a:lstStyle/>
          <a:p>
            <a:endParaRPr lang="en-NZ"/>
          </a:p>
        </p:txBody>
      </p:sp>
      <p:pic>
        <p:nvPicPr>
          <p:cNvPr id="7" name="Content Placeholder 7"/>
          <p:cNvPicPr>
            <a:picLocks noGrp="1" noChangeAspect="1"/>
          </p:cNvPicPr>
          <p:nvPr>
            <p:ph sz="quarter" idx="4"/>
          </p:nvPr>
        </p:nvPicPr>
        <p:blipFill>
          <a:blip r:embed="rId3"/>
          <a:stretch>
            <a:fillRect/>
          </a:stretch>
        </p:blipFill>
        <p:spPr>
          <a:xfrm>
            <a:off x="7951771" y="475402"/>
            <a:ext cx="3604503" cy="540675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49" y="1104159"/>
            <a:ext cx="7785983" cy="371203"/>
          </a:xfrm>
          <a:prstGeom prst="rect">
            <a:avLst/>
          </a:prstGeom>
        </p:spPr>
      </p:pic>
    </p:spTree>
    <p:extLst>
      <p:ext uri="{BB962C8B-B14F-4D97-AF65-F5344CB8AC3E}">
        <p14:creationId xmlns:p14="http://schemas.microsoft.com/office/powerpoint/2010/main" val="1568319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653923"/>
          </a:xfrm>
        </p:spPr>
        <p:txBody>
          <a:bodyPr>
            <a:normAutofit/>
          </a:bodyPr>
          <a:lstStyle/>
          <a:p>
            <a:r>
              <a:rPr lang="en-NZ" sz="3200" dirty="0" smtClean="0">
                <a:latin typeface="Times New Roman" panose="02020603050405020304" pitchFamily="18" charset="0"/>
                <a:cs typeface="Times New Roman" panose="02020603050405020304" pitchFamily="18" charset="0"/>
              </a:rPr>
              <a:t>What happened to </a:t>
            </a:r>
            <a:r>
              <a:rPr lang="en-NZ" sz="3200" dirty="0" err="1" smtClean="0">
                <a:latin typeface="Times New Roman" panose="02020603050405020304" pitchFamily="18" charset="0"/>
                <a:cs typeface="Times New Roman" panose="02020603050405020304" pitchFamily="18" charset="0"/>
              </a:rPr>
              <a:t>Moag</a:t>
            </a:r>
            <a:r>
              <a:rPr lang="en-NZ" sz="3200" dirty="0" smtClean="0">
                <a:latin typeface="Times New Roman" panose="02020603050405020304" pitchFamily="18" charset="0"/>
                <a:cs typeface="Times New Roman" panose="02020603050405020304" pitchFamily="18" charset="0"/>
              </a:rPr>
              <a:t>-Levy?</a:t>
            </a:r>
            <a:endParaRPr lang="en-NZ" sz="32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endParaRPr lang="en-NZ"/>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2603" y="1942011"/>
            <a:ext cx="5833072" cy="3727269"/>
          </a:xfrm>
        </p:spPr>
      </p:pic>
      <p:sp>
        <p:nvSpPr>
          <p:cNvPr id="5" name="Text Placeholder 4"/>
          <p:cNvSpPr>
            <a:spLocks noGrp="1"/>
          </p:cNvSpPr>
          <p:nvPr>
            <p:ph type="body" sz="quarter" idx="3"/>
          </p:nvPr>
        </p:nvSpPr>
        <p:spPr/>
        <p:txBody>
          <a:bodyPr/>
          <a:lstStyle/>
          <a:p>
            <a:endParaRPr lang="en-NZ"/>
          </a:p>
        </p:txBody>
      </p:sp>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245532" y="630796"/>
            <a:ext cx="3324254" cy="5408115"/>
          </a:xfrm>
        </p:spPr>
      </p:pic>
    </p:spTree>
    <p:extLst>
      <p:ext uri="{BB962C8B-B14F-4D97-AF65-F5344CB8AC3E}">
        <p14:creationId xmlns:p14="http://schemas.microsoft.com/office/powerpoint/2010/main" val="2610629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948" y="286604"/>
            <a:ext cx="9988731" cy="671340"/>
          </a:xfrm>
        </p:spPr>
        <p:txBody>
          <a:bodyPr>
            <a:normAutofit/>
          </a:bodyPr>
          <a:lstStyle/>
          <a:p>
            <a:r>
              <a:rPr lang="en-NZ" sz="3200" dirty="0" smtClean="0">
                <a:latin typeface="Times New Roman" panose="02020603050405020304" pitchFamily="18" charset="0"/>
                <a:cs typeface="Times New Roman" panose="02020603050405020304" pitchFamily="18" charset="0"/>
              </a:rPr>
              <a:t>Part of New Zealand’s war effort too.</a:t>
            </a:r>
            <a:endParaRPr lang="en-NZ" sz="3200" dirty="0">
              <a:latin typeface="Times New Roman" panose="02020603050405020304" pitchFamily="18" charset="0"/>
              <a:cs typeface="Times New Roman" panose="02020603050405020304" pitchFamily="18" charset="0"/>
            </a:endParaRPr>
          </a:p>
        </p:txBody>
      </p:sp>
      <p:pic>
        <p:nvPicPr>
          <p:cNvPr id="4" name="Content Placeholder 7"/>
          <p:cNvPicPr>
            <a:picLocks noGrp="1" noChangeAspect="1"/>
          </p:cNvPicPr>
          <p:nvPr>
            <p:ph idx="1"/>
          </p:nvPr>
        </p:nvPicPr>
        <p:blipFill>
          <a:blip r:embed="rId2"/>
          <a:stretch>
            <a:fillRect/>
          </a:stretch>
        </p:blipFill>
        <p:spPr>
          <a:xfrm>
            <a:off x="9777217" y="1820091"/>
            <a:ext cx="2275446" cy="341317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474" y="2848048"/>
            <a:ext cx="2549103" cy="3499913"/>
          </a:xfrm>
          <a:prstGeom prst="rect">
            <a:avLst/>
          </a:prstGeo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1" y="2638697"/>
            <a:ext cx="2682694" cy="37092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364" y="1191707"/>
            <a:ext cx="2583750" cy="3780887"/>
          </a:xfrm>
          <a:prstGeom prst="rect">
            <a:avLst/>
          </a:prstGeom>
        </p:spPr>
      </p:pic>
      <p:pic>
        <p:nvPicPr>
          <p:cNvPr id="8"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0600" y="77009"/>
            <a:ext cx="1983730" cy="2855823"/>
          </a:xfrm>
          <a:prstGeom prst="rect">
            <a:avLst/>
          </a:prstGeom>
        </p:spPr>
      </p:pic>
    </p:spTree>
    <p:extLst>
      <p:ext uri="{BB962C8B-B14F-4D97-AF65-F5344CB8AC3E}">
        <p14:creationId xmlns:p14="http://schemas.microsoft.com/office/powerpoint/2010/main" val="883017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19237"/>
          </a:xfrm>
        </p:spPr>
        <p:txBody>
          <a:bodyPr>
            <a:normAutofit/>
          </a:bodyPr>
          <a:lstStyle/>
          <a:p>
            <a:pPr algn="ctr"/>
            <a:r>
              <a:rPr lang="en-NZ" sz="3200" dirty="0" smtClean="0">
                <a:latin typeface="Times New Roman" panose="02020603050405020304" pitchFamily="18" charset="0"/>
                <a:cs typeface="Times New Roman" panose="02020603050405020304" pitchFamily="18" charset="0"/>
              </a:rPr>
              <a:t>Questions?</a:t>
            </a:r>
            <a:endParaRPr lang="en-NZ" sz="32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606829" y="1316647"/>
            <a:ext cx="3786524" cy="4937125"/>
          </a:xfrm>
          <a:prstGeom prst="rect">
            <a:avLst/>
          </a:prstGeom>
        </p:spPr>
      </p:pic>
      <p:pic>
        <p:nvPicPr>
          <p:cNvPr id="5" name="Picture 4"/>
          <p:cNvPicPr>
            <a:picLocks noChangeAspect="1"/>
          </p:cNvPicPr>
          <p:nvPr/>
        </p:nvPicPr>
        <p:blipFill>
          <a:blip r:embed="rId3"/>
          <a:stretch>
            <a:fillRect/>
          </a:stretch>
        </p:blipFill>
        <p:spPr>
          <a:xfrm>
            <a:off x="4762500" y="2408218"/>
            <a:ext cx="6393180" cy="2753985"/>
          </a:xfrm>
          <a:prstGeom prst="rect">
            <a:avLst/>
          </a:prstGeom>
        </p:spPr>
      </p:pic>
    </p:spTree>
    <p:extLst>
      <p:ext uri="{BB962C8B-B14F-4D97-AF65-F5344CB8AC3E}">
        <p14:creationId xmlns:p14="http://schemas.microsoft.com/office/powerpoint/2010/main" val="2901966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610380"/>
          </a:xfrm>
        </p:spPr>
        <p:txBody>
          <a:bodyPr>
            <a:normAutofit/>
          </a:bodyPr>
          <a:lstStyle/>
          <a:p>
            <a:r>
              <a:rPr lang="en-NZ" sz="3600" dirty="0" smtClean="0">
                <a:latin typeface="Times New Roman" panose="02020603050405020304" pitchFamily="18" charset="0"/>
                <a:cs typeface="Times New Roman" panose="02020603050405020304" pitchFamily="18" charset="0"/>
              </a:rPr>
              <a:t>Forgotten New Zealanders</a:t>
            </a:r>
            <a:endParaRPr lang="en-NZ"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1097278" y="1097281"/>
            <a:ext cx="4937760" cy="4771814"/>
          </a:xfrm>
        </p:spPr>
        <p:txBody>
          <a:bodyPr>
            <a:normAutofit fontScale="70000" lnSpcReduction="20000"/>
          </a:bodyPr>
          <a:lstStyle/>
          <a:p>
            <a:r>
              <a:rPr lang="en-NZ" sz="2400" dirty="0" smtClean="0">
                <a:latin typeface="Times New Roman" panose="02020603050405020304" pitchFamily="18" charset="0"/>
                <a:cs typeface="Times New Roman" panose="02020603050405020304" pitchFamily="18" charset="0"/>
              </a:rPr>
              <a:t>12,000 + New Zealanders</a:t>
            </a:r>
          </a:p>
          <a:p>
            <a:r>
              <a:rPr lang="en-NZ" sz="2400" dirty="0" smtClean="0">
                <a:latin typeface="Times New Roman" panose="02020603050405020304" pitchFamily="18" charset="0"/>
                <a:cs typeface="Times New Roman" panose="02020603050405020304" pitchFamily="18" charset="0"/>
              </a:rPr>
              <a:t>1600 KIA/DOW</a:t>
            </a:r>
            <a:endParaRPr lang="en-NZ" sz="2400" dirty="0">
              <a:latin typeface="Times New Roman" panose="02020603050405020304" pitchFamily="18" charset="0"/>
              <a:cs typeface="Times New Roman" panose="02020603050405020304" pitchFamily="18" charset="0"/>
            </a:endParaRPr>
          </a:p>
          <a:p>
            <a:endParaRPr lang="en-NZ" sz="2400" dirty="0" smtClean="0">
              <a:latin typeface="Times New Roman" panose="02020603050405020304" pitchFamily="18" charset="0"/>
              <a:cs typeface="Times New Roman" panose="02020603050405020304" pitchFamily="18" charset="0"/>
            </a:endParaRPr>
          </a:p>
          <a:p>
            <a:r>
              <a:rPr lang="en-NZ" sz="2400" dirty="0" smtClean="0">
                <a:latin typeface="Times New Roman" panose="02020603050405020304" pitchFamily="18" charset="0"/>
                <a:cs typeface="Times New Roman" panose="02020603050405020304" pitchFamily="18" charset="0"/>
              </a:rPr>
              <a:t>BEF</a:t>
            </a:r>
          </a:p>
          <a:p>
            <a:r>
              <a:rPr lang="en-NZ" sz="2400" dirty="0" smtClean="0">
                <a:latin typeface="Times New Roman" panose="02020603050405020304" pitchFamily="18" charset="0"/>
                <a:cs typeface="Times New Roman" panose="02020603050405020304" pitchFamily="18" charset="0"/>
              </a:rPr>
              <a:t>AIF</a:t>
            </a:r>
          </a:p>
          <a:p>
            <a:r>
              <a:rPr lang="en-NZ" sz="2400" dirty="0" smtClean="0">
                <a:latin typeface="Times New Roman" panose="02020603050405020304" pitchFamily="18" charset="0"/>
                <a:cs typeface="Times New Roman" panose="02020603050405020304" pitchFamily="18" charset="0"/>
              </a:rPr>
              <a:t>CEF</a:t>
            </a:r>
          </a:p>
          <a:p>
            <a:r>
              <a:rPr lang="en-NZ" sz="2400" dirty="0" smtClean="0">
                <a:latin typeface="Times New Roman" panose="02020603050405020304" pitchFamily="18" charset="0"/>
                <a:cs typeface="Times New Roman" panose="02020603050405020304" pitchFamily="18" charset="0"/>
              </a:rPr>
              <a:t>AEF</a:t>
            </a:r>
          </a:p>
          <a:p>
            <a:r>
              <a:rPr lang="en-NZ" sz="2400" dirty="0" smtClean="0">
                <a:latin typeface="Times New Roman" panose="02020603050405020304" pitchFamily="18" charset="0"/>
                <a:cs typeface="Times New Roman" panose="02020603050405020304" pitchFamily="18" charset="0"/>
              </a:rPr>
              <a:t>SAF</a:t>
            </a:r>
          </a:p>
          <a:p>
            <a:r>
              <a:rPr lang="en-NZ" sz="2400" dirty="0" smtClean="0">
                <a:latin typeface="Times New Roman" panose="02020603050405020304" pitchFamily="18" charset="0"/>
                <a:cs typeface="Times New Roman" panose="02020603050405020304" pitchFamily="18" charset="0"/>
              </a:rPr>
              <a:t>FFL</a:t>
            </a:r>
          </a:p>
          <a:p>
            <a:r>
              <a:rPr lang="en-NZ" sz="2400" dirty="0" smtClean="0">
                <a:latin typeface="Times New Roman" panose="02020603050405020304" pitchFamily="18" charset="0"/>
                <a:cs typeface="Times New Roman" panose="02020603050405020304" pitchFamily="18" charset="0"/>
              </a:rPr>
              <a:t>Russian Army</a:t>
            </a:r>
          </a:p>
          <a:p>
            <a:r>
              <a:rPr lang="en-NZ" sz="2400" dirty="0" smtClean="0">
                <a:latin typeface="Times New Roman" panose="02020603050405020304" pitchFamily="18" charset="0"/>
                <a:cs typeface="Times New Roman" panose="02020603050405020304" pitchFamily="18" charset="0"/>
              </a:rPr>
              <a:t>Indian Army</a:t>
            </a:r>
          </a:p>
          <a:p>
            <a:r>
              <a:rPr lang="en-NZ" sz="2400" dirty="0" smtClean="0">
                <a:latin typeface="Times New Roman" panose="02020603050405020304" pitchFamily="18" charset="0"/>
                <a:cs typeface="Times New Roman" panose="02020603050405020304" pitchFamily="18" charset="0"/>
              </a:rPr>
              <a:t>Ceylon Planters Rifle Corps</a:t>
            </a:r>
          </a:p>
          <a:p>
            <a:r>
              <a:rPr lang="en-NZ" sz="2400" dirty="0" smtClean="0">
                <a:latin typeface="Times New Roman" panose="02020603050405020304" pitchFamily="18" charset="0"/>
                <a:cs typeface="Times New Roman" panose="02020603050405020304" pitchFamily="18" charset="0"/>
              </a:rPr>
              <a:t>German Army</a:t>
            </a:r>
            <a:endParaRPr lang="en-NZ" sz="24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2"/>
          <a:stretch>
            <a:fillRect/>
          </a:stretch>
        </p:blipFill>
        <p:spPr>
          <a:xfrm>
            <a:off x="7259738" y="3548368"/>
            <a:ext cx="4859249" cy="2737123"/>
          </a:xfrm>
          <a:prstGeom prst="rect">
            <a:avLst/>
          </a:prstGeom>
        </p:spPr>
      </p:pic>
      <p:pic>
        <p:nvPicPr>
          <p:cNvPr id="6" name="Picture 5"/>
          <p:cNvPicPr>
            <a:picLocks noChangeAspect="1"/>
          </p:cNvPicPr>
          <p:nvPr/>
        </p:nvPicPr>
        <p:blipFill>
          <a:blip r:embed="rId3"/>
          <a:stretch>
            <a:fillRect/>
          </a:stretch>
        </p:blipFill>
        <p:spPr>
          <a:xfrm>
            <a:off x="7498080" y="1086071"/>
            <a:ext cx="4382566" cy="1729960"/>
          </a:xfrm>
          <a:prstGeom prst="rect">
            <a:avLst/>
          </a:prstGeom>
        </p:spPr>
      </p:pic>
      <p:pic>
        <p:nvPicPr>
          <p:cNvPr id="7" name="Picture 6"/>
          <p:cNvPicPr>
            <a:picLocks noChangeAspect="1"/>
          </p:cNvPicPr>
          <p:nvPr/>
        </p:nvPicPr>
        <p:blipFill>
          <a:blip r:embed="rId4"/>
          <a:stretch>
            <a:fillRect/>
          </a:stretch>
        </p:blipFill>
        <p:spPr>
          <a:xfrm>
            <a:off x="3118695" y="1828799"/>
            <a:ext cx="4001705" cy="2844289"/>
          </a:xfrm>
          <a:prstGeom prst="rect">
            <a:avLst/>
          </a:prstGeom>
        </p:spPr>
      </p:pic>
    </p:spTree>
    <p:extLst>
      <p:ext uri="{BB962C8B-B14F-4D97-AF65-F5344CB8AC3E}">
        <p14:creationId xmlns:p14="http://schemas.microsoft.com/office/powerpoint/2010/main" val="443897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latin typeface="Times New Roman" panose="02020603050405020304" pitchFamily="18" charset="0"/>
                <a:cs typeface="Times New Roman" panose="02020603050405020304" pitchFamily="18" charset="0"/>
              </a:rPr>
              <a:t>Who is a New Zealander?</a:t>
            </a:r>
            <a:endParaRPr lang="en-NZ" dirty="0">
              <a:latin typeface="Times New Roman" panose="02020603050405020304" pitchFamily="18" charset="0"/>
              <a:cs typeface="Times New Roman" panose="02020603050405020304" pitchFamily="18" charset="0"/>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8837" b="18837"/>
          <a:stretch>
            <a:fillRect/>
          </a:stretch>
        </p:blipFill>
        <p:spPr/>
      </p:pic>
      <p:sp>
        <p:nvSpPr>
          <p:cNvPr id="4" name="Text Placeholder 3"/>
          <p:cNvSpPr>
            <a:spLocks noGrp="1"/>
          </p:cNvSpPr>
          <p:nvPr>
            <p:ph type="body" sz="half" idx="2"/>
          </p:nvPr>
        </p:nvSpPr>
        <p:spPr/>
        <p:txBody>
          <a:bodyPr>
            <a:normAutofit/>
          </a:bodyPr>
          <a:lstStyle/>
          <a:p>
            <a:r>
              <a:rPr lang="en-NZ" sz="2400" dirty="0" smtClean="0">
                <a:latin typeface="Times New Roman" panose="02020603050405020304" pitchFamily="18" charset="0"/>
                <a:cs typeface="Times New Roman" panose="02020603050405020304" pitchFamily="18" charset="0"/>
              </a:rPr>
              <a:t>Born here and/or spent some time living in New Zealand</a:t>
            </a:r>
            <a:endParaRPr lang="en-N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684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781006"/>
            <a:ext cx="10113645" cy="557349"/>
          </a:xfrm>
        </p:spPr>
        <p:txBody>
          <a:bodyPr/>
          <a:lstStyle/>
          <a:p>
            <a:r>
              <a:rPr lang="en-NZ" sz="2800" dirty="0" smtClean="0">
                <a:latin typeface="Times New Roman" panose="02020603050405020304" pitchFamily="18" charset="0"/>
                <a:cs typeface="Times New Roman" panose="02020603050405020304" pitchFamily="18" charset="0"/>
              </a:rPr>
              <a:t>The Australian Imperial Force: the AIF</a:t>
            </a:r>
            <a:endParaRPr lang="en-NZ" sz="2800" dirty="0">
              <a:latin typeface="Times New Roman" panose="02020603050405020304" pitchFamily="18" charset="0"/>
              <a:cs typeface="Times New Roman" panose="02020603050405020304" pitchFamily="18" charset="0"/>
            </a:endParaRPr>
          </a:p>
        </p:txBody>
      </p:sp>
      <p:sp>
        <p:nvSpPr>
          <p:cNvPr id="3" name="Picture Placeholder 2"/>
          <p:cNvSpPr>
            <a:spLocks noGrp="1"/>
          </p:cNvSpPr>
          <p:nvPr>
            <p:ph type="pic" idx="1"/>
          </p:nvPr>
        </p:nvSpPr>
        <p:spPr>
          <a:xfrm>
            <a:off x="15" y="-243840"/>
            <a:ext cx="12191985" cy="4915076"/>
          </a:xfrm>
        </p:spPr>
      </p:sp>
      <p:sp>
        <p:nvSpPr>
          <p:cNvPr id="4" name="Text Placeholder 3"/>
          <p:cNvSpPr>
            <a:spLocks noGrp="1"/>
          </p:cNvSpPr>
          <p:nvPr>
            <p:ph type="body" sz="half" idx="2"/>
          </p:nvPr>
        </p:nvSpPr>
        <p:spPr>
          <a:xfrm>
            <a:off x="1097280" y="5529943"/>
            <a:ext cx="10113264" cy="1328057"/>
          </a:xfrm>
        </p:spPr>
        <p:txBody>
          <a:bodyPr>
            <a:normAutofit fontScale="92500" lnSpcReduction="10000"/>
          </a:bodyPr>
          <a:lstStyle/>
          <a:p>
            <a:r>
              <a:rPr lang="en-NZ" sz="1600" dirty="0" smtClean="0">
                <a:latin typeface="Times New Roman" panose="02020603050405020304" pitchFamily="18" charset="0"/>
                <a:cs typeface="Times New Roman" panose="02020603050405020304" pitchFamily="18" charset="0"/>
              </a:rPr>
              <a:t>416,809 volunteers</a:t>
            </a:r>
          </a:p>
          <a:p>
            <a:r>
              <a:rPr lang="en-NZ" sz="1600" dirty="0" smtClean="0">
                <a:latin typeface="Times New Roman" panose="02020603050405020304" pitchFamily="18" charset="0"/>
                <a:cs typeface="Times New Roman" panose="02020603050405020304" pitchFamily="18" charset="0"/>
              </a:rPr>
              <a:t>331,781 embarked for overseas service</a:t>
            </a:r>
          </a:p>
          <a:p>
            <a:r>
              <a:rPr lang="en-NZ" sz="1600" dirty="0" smtClean="0">
                <a:latin typeface="Times New Roman" panose="02020603050405020304" pitchFamily="18" charset="0"/>
                <a:cs typeface="Times New Roman" panose="02020603050405020304" pitchFamily="18" charset="0"/>
              </a:rPr>
              <a:t>21 per cent born outside of Australia</a:t>
            </a:r>
          </a:p>
          <a:p>
            <a:r>
              <a:rPr lang="en-NZ" sz="1600" dirty="0" smtClean="0">
                <a:latin typeface="Times New Roman" panose="02020603050405020304" pitchFamily="18" charset="0"/>
                <a:cs typeface="Times New Roman" panose="02020603050405020304" pitchFamily="18" charset="0"/>
              </a:rPr>
              <a:t>43,000 born in the UK</a:t>
            </a:r>
          </a:p>
          <a:p>
            <a:r>
              <a:rPr lang="en-NZ" sz="1600" dirty="0" smtClean="0">
                <a:latin typeface="Times New Roman" panose="02020603050405020304" pitchFamily="18" charset="0"/>
                <a:cs typeface="Times New Roman" panose="02020603050405020304" pitchFamily="18" charset="0"/>
              </a:rPr>
              <a:t>About 5,000 from NZ</a:t>
            </a:r>
          </a:p>
          <a:p>
            <a:endParaRPr lang="en-NZ"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28800" y="0"/>
            <a:ext cx="8293911" cy="4644590"/>
          </a:xfrm>
          <a:prstGeom prst="rect">
            <a:avLst/>
          </a:prstGeom>
        </p:spPr>
      </p:pic>
    </p:spTree>
    <p:extLst>
      <p:ext uri="{BB962C8B-B14F-4D97-AF65-F5344CB8AC3E}">
        <p14:creationId xmlns:p14="http://schemas.microsoft.com/office/powerpoint/2010/main" val="3052813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67134"/>
          </a:xfrm>
        </p:spPr>
        <p:txBody>
          <a:bodyPr>
            <a:normAutofit/>
          </a:bodyPr>
          <a:lstStyle/>
          <a:p>
            <a:r>
              <a:rPr lang="en-NZ" sz="3600" dirty="0" smtClean="0">
                <a:latin typeface="Times New Roman" panose="02020603050405020304" pitchFamily="18" charset="0"/>
                <a:cs typeface="Times New Roman" panose="02020603050405020304" pitchFamily="18" charset="0"/>
              </a:rPr>
              <a:t>			AIF Dwindling numbers</a:t>
            </a:r>
            <a:endParaRPr lang="en-NZ" sz="36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endParaRPr lang="en-NZ"/>
          </a:p>
        </p:txBody>
      </p:sp>
      <p:pic>
        <p:nvPicPr>
          <p:cNvPr id="7" name="Content Placeholder 6"/>
          <p:cNvPicPr>
            <a:picLocks noGrp="1" noChangeAspect="1"/>
          </p:cNvPicPr>
          <p:nvPr>
            <p:ph sz="half" idx="2"/>
          </p:nvPr>
        </p:nvPicPr>
        <p:blipFill>
          <a:blip r:embed="rId2"/>
          <a:stretch>
            <a:fillRect/>
          </a:stretch>
        </p:blipFill>
        <p:spPr>
          <a:xfrm>
            <a:off x="1471749" y="1179893"/>
            <a:ext cx="3041170" cy="5234015"/>
          </a:xfrm>
          <a:prstGeom prst="rect">
            <a:avLst/>
          </a:prstGeom>
        </p:spPr>
      </p:pic>
      <p:sp>
        <p:nvSpPr>
          <p:cNvPr id="5" name="Text Placeholder 4"/>
          <p:cNvSpPr>
            <a:spLocks noGrp="1"/>
          </p:cNvSpPr>
          <p:nvPr>
            <p:ph type="body" sz="quarter" idx="3"/>
          </p:nvPr>
        </p:nvSpPr>
        <p:spPr>
          <a:xfrm flipV="1">
            <a:off x="6217920" y="1663337"/>
            <a:ext cx="4937760" cy="182715"/>
          </a:xfrm>
        </p:spPr>
        <p:txBody>
          <a:bodyPr>
            <a:normAutofit fontScale="40000" lnSpcReduction="20000"/>
          </a:bodyPr>
          <a:lstStyle/>
          <a:p>
            <a:endParaRPr lang="en-NZ" dirty="0"/>
          </a:p>
        </p:txBody>
      </p:sp>
      <p:sp>
        <p:nvSpPr>
          <p:cNvPr id="6" name="Content Placeholder 5"/>
          <p:cNvSpPr>
            <a:spLocks noGrp="1"/>
          </p:cNvSpPr>
          <p:nvPr>
            <p:ph sz="quarter" idx="4"/>
          </p:nvPr>
        </p:nvSpPr>
        <p:spPr>
          <a:xfrm>
            <a:off x="6217920" y="1367246"/>
            <a:ext cx="4937760" cy="4593288"/>
          </a:xfrm>
        </p:spPr>
        <p:txBody>
          <a:bodyPr/>
          <a:lstStyle/>
          <a:p>
            <a:endParaRPr lang="en-NZ" dirty="0" smtClean="0"/>
          </a:p>
          <a:p>
            <a:endParaRPr lang="en-NZ" dirty="0"/>
          </a:p>
          <a:p>
            <a:pPr marL="0" indent="0">
              <a:buNone/>
            </a:pPr>
            <a:r>
              <a:rPr lang="en-NZ" sz="2400" dirty="0" smtClean="0">
                <a:latin typeface="Times New Roman" panose="02020603050405020304" pitchFamily="18" charset="0"/>
                <a:cs typeface="Times New Roman" panose="02020603050405020304" pitchFamily="18" charset="0"/>
              </a:rPr>
              <a:t>1915:  </a:t>
            </a:r>
            <a:r>
              <a:rPr lang="en-NZ" sz="2400" dirty="0">
                <a:latin typeface="Times New Roman" panose="02020603050405020304" pitchFamily="18" charset="0"/>
                <a:cs typeface="Times New Roman" panose="02020603050405020304" pitchFamily="18" charset="0"/>
              </a:rPr>
              <a:t>165,912 men </a:t>
            </a:r>
            <a:r>
              <a:rPr lang="en-NZ" sz="2400" dirty="0" smtClean="0">
                <a:latin typeface="Times New Roman" panose="02020603050405020304" pitchFamily="18" charset="0"/>
                <a:cs typeface="Times New Roman" panose="02020603050405020304" pitchFamily="18" charset="0"/>
              </a:rPr>
              <a:t>joined AIF</a:t>
            </a:r>
          </a:p>
          <a:p>
            <a:pPr marL="0" indent="0">
              <a:buNone/>
            </a:pPr>
            <a:r>
              <a:rPr lang="en-NZ" sz="2400" dirty="0" smtClean="0">
                <a:latin typeface="Times New Roman" panose="02020603050405020304" pitchFamily="18" charset="0"/>
                <a:cs typeface="Times New Roman" panose="02020603050405020304" pitchFamily="18" charset="0"/>
              </a:rPr>
              <a:t>1916: 124,352 </a:t>
            </a:r>
            <a:r>
              <a:rPr lang="en-NZ" sz="2400" dirty="0">
                <a:latin typeface="Times New Roman" panose="02020603050405020304" pitchFamily="18" charset="0"/>
                <a:cs typeface="Times New Roman" panose="02020603050405020304" pitchFamily="18" charset="0"/>
              </a:rPr>
              <a:t>voluntary enlistments</a:t>
            </a:r>
            <a:r>
              <a:rPr lang="en-NZ" sz="2400" dirty="0" smtClean="0">
                <a:latin typeface="Times New Roman" panose="02020603050405020304" pitchFamily="18" charset="0"/>
                <a:cs typeface="Times New Roman" panose="02020603050405020304" pitchFamily="18" charset="0"/>
              </a:rPr>
              <a:t>.</a:t>
            </a:r>
          </a:p>
          <a:p>
            <a:pPr marL="0" indent="0">
              <a:buNone/>
            </a:pPr>
            <a:r>
              <a:rPr lang="en-NZ" sz="2400" dirty="0" smtClean="0">
                <a:latin typeface="Times New Roman" panose="02020603050405020304" pitchFamily="18" charset="0"/>
                <a:cs typeface="Times New Roman" panose="02020603050405020304" pitchFamily="18" charset="0"/>
              </a:rPr>
              <a:t>1917: 45,101</a:t>
            </a:r>
          </a:p>
          <a:p>
            <a:pPr marL="0" indent="0">
              <a:buNone/>
            </a:pPr>
            <a:r>
              <a:rPr lang="en-NZ" sz="2400" dirty="0" smtClean="0">
                <a:latin typeface="Times New Roman" panose="02020603050405020304" pitchFamily="18" charset="0"/>
                <a:cs typeface="Times New Roman" panose="02020603050405020304" pitchFamily="18" charset="0"/>
              </a:rPr>
              <a:t>1918:  just </a:t>
            </a:r>
            <a:r>
              <a:rPr lang="en-NZ" sz="2400" dirty="0">
                <a:latin typeface="Times New Roman" panose="02020603050405020304" pitchFamily="18" charset="0"/>
                <a:cs typeface="Times New Roman" panose="02020603050405020304" pitchFamily="18" charset="0"/>
              </a:rPr>
              <a:t>28,883</a:t>
            </a:r>
          </a:p>
        </p:txBody>
      </p:sp>
    </p:spTree>
    <p:extLst>
      <p:ext uri="{BB962C8B-B14F-4D97-AF65-F5344CB8AC3E}">
        <p14:creationId xmlns:p14="http://schemas.microsoft.com/office/powerpoint/2010/main" val="4251375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7280" y="286603"/>
            <a:ext cx="10058400" cy="532003"/>
          </a:xfrm>
        </p:spPr>
        <p:txBody>
          <a:bodyPr>
            <a:normAutofit fontScale="90000"/>
          </a:bodyPr>
          <a:lstStyle/>
          <a:p>
            <a:r>
              <a:rPr lang="en-NZ" sz="3600" dirty="0" smtClean="0">
                <a:latin typeface="Times New Roman" panose="02020603050405020304" pitchFamily="18" charset="0"/>
                <a:cs typeface="Times New Roman" panose="02020603050405020304" pitchFamily="18" charset="0"/>
              </a:rPr>
              <a:t>				Boy soldiers</a:t>
            </a:r>
            <a:endParaRPr lang="en-NZ" sz="3600" dirty="0">
              <a:latin typeface="Times New Roman" panose="02020603050405020304" pitchFamily="18" charset="0"/>
              <a:cs typeface="Times New Roman" panose="02020603050405020304" pitchFamily="18" charset="0"/>
            </a:endParaRPr>
          </a:p>
        </p:txBody>
      </p:sp>
      <p:sp>
        <p:nvSpPr>
          <p:cNvPr id="8" name="Text Placeholder 7"/>
          <p:cNvSpPr>
            <a:spLocks noGrp="1"/>
          </p:cNvSpPr>
          <p:nvPr>
            <p:ph type="body" idx="1"/>
          </p:nvPr>
        </p:nvSpPr>
        <p:spPr/>
        <p:txBody>
          <a:bodyPr/>
          <a:lstStyle/>
          <a:p>
            <a:endParaRPr lang="en-NZ" dirty="0"/>
          </a:p>
        </p:txBody>
      </p:sp>
      <p:sp>
        <p:nvSpPr>
          <p:cNvPr id="9" name="Content Placeholder 8"/>
          <p:cNvSpPr>
            <a:spLocks noGrp="1"/>
          </p:cNvSpPr>
          <p:nvPr>
            <p:ph sz="half" idx="2"/>
          </p:nvPr>
        </p:nvSpPr>
        <p:spPr/>
        <p:txBody>
          <a:bodyPr/>
          <a:lstStyle/>
          <a:p>
            <a:r>
              <a:rPr lang="en-NZ" dirty="0" smtClean="0"/>
              <a:t>Gustav Victor Berg</a:t>
            </a:r>
          </a:p>
          <a:p>
            <a:r>
              <a:rPr lang="en-NZ" dirty="0" smtClean="0"/>
              <a:t>John </a:t>
            </a:r>
            <a:r>
              <a:rPr lang="en-NZ" dirty="0" err="1" smtClean="0"/>
              <a:t>Ellums</a:t>
            </a:r>
            <a:endParaRPr lang="en-NZ" dirty="0" smtClean="0"/>
          </a:p>
          <a:p>
            <a:r>
              <a:rPr lang="en-NZ" dirty="0" smtClean="0"/>
              <a:t>Many others from NZ</a:t>
            </a:r>
            <a:endParaRPr lang="en-NZ" dirty="0"/>
          </a:p>
        </p:txBody>
      </p:sp>
      <p:sp>
        <p:nvSpPr>
          <p:cNvPr id="10" name="Text Placeholder 9"/>
          <p:cNvSpPr>
            <a:spLocks noGrp="1"/>
          </p:cNvSpPr>
          <p:nvPr>
            <p:ph type="body" sz="quarter" idx="3"/>
          </p:nvPr>
        </p:nvSpPr>
        <p:spPr/>
        <p:txBody>
          <a:bodyPr/>
          <a:lstStyle/>
          <a:p>
            <a:endParaRPr lang="en-NZ"/>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094" y="665328"/>
            <a:ext cx="3236026" cy="5436523"/>
          </a:xfrm>
          <a:prstGeom prst="rect">
            <a:avLst/>
          </a:prstGeom>
        </p:spPr>
      </p:pic>
      <p:sp>
        <p:nvSpPr>
          <p:cNvPr id="15" name="Content Placeholder 14"/>
          <p:cNvSpPr>
            <a:spLocks noGrp="1"/>
          </p:cNvSpPr>
          <p:nvPr>
            <p:ph sz="quarter" idx="4"/>
          </p:nvPr>
        </p:nvSpPr>
        <p:spPr/>
        <p:txBody>
          <a:bodyPr/>
          <a:lstStyle/>
          <a:p>
            <a:endParaRPr lang="en-NZ" u="sng" dirty="0"/>
          </a:p>
        </p:txBody>
      </p:sp>
    </p:spTree>
    <p:extLst>
      <p:ext uri="{BB962C8B-B14F-4D97-AF65-F5344CB8AC3E}">
        <p14:creationId xmlns:p14="http://schemas.microsoft.com/office/powerpoint/2010/main" val="750360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7280" y="286603"/>
            <a:ext cx="10058400" cy="749717"/>
          </a:xfrm>
        </p:spPr>
        <p:txBody>
          <a:bodyPr>
            <a:normAutofit/>
          </a:bodyPr>
          <a:lstStyle/>
          <a:p>
            <a:r>
              <a:rPr lang="en-NZ" sz="3200" dirty="0" smtClean="0">
                <a:latin typeface="Times New Roman" panose="02020603050405020304" pitchFamily="18" charset="0"/>
                <a:cs typeface="Times New Roman" panose="02020603050405020304" pitchFamily="18" charset="0"/>
              </a:rPr>
              <a:t>				Or old/infirm</a:t>
            </a:r>
            <a:endParaRPr lang="en-NZ" sz="32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idx="1"/>
          </p:nvPr>
        </p:nvSpPr>
        <p:spPr/>
        <p:txBody>
          <a:bodyPr/>
          <a:lstStyle/>
          <a:p>
            <a:r>
              <a:rPr lang="en-NZ" dirty="0" smtClean="0"/>
              <a:t>Marcus Ferdinand Fraser St John</a:t>
            </a:r>
          </a:p>
          <a:p>
            <a:endParaRPr lang="en-NZ" dirty="0"/>
          </a:p>
          <a:p>
            <a:r>
              <a:rPr lang="en-NZ" dirty="0" smtClean="0"/>
              <a:t>‘too old and weak to be of any use as </a:t>
            </a:r>
            <a:r>
              <a:rPr lang="en-NZ" smtClean="0"/>
              <a:t>a soldier.’</a:t>
            </a:r>
            <a:endParaRPr lang="en-NZ"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177" y="1593669"/>
            <a:ext cx="5937685" cy="3962400"/>
          </a:xfrm>
          <a:prstGeom prst="rect">
            <a:avLst/>
          </a:prstGeom>
        </p:spPr>
      </p:pic>
    </p:spTree>
    <p:extLst>
      <p:ext uri="{BB962C8B-B14F-4D97-AF65-F5344CB8AC3E}">
        <p14:creationId xmlns:p14="http://schemas.microsoft.com/office/powerpoint/2010/main" val="40054849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523294"/>
          </a:xfrm>
        </p:spPr>
        <p:txBody>
          <a:bodyPr>
            <a:normAutofit/>
          </a:bodyPr>
          <a:lstStyle/>
          <a:p>
            <a:r>
              <a:rPr lang="en-NZ" sz="3200" dirty="0" smtClean="0">
                <a:latin typeface="Times New Roman" panose="02020603050405020304" pitchFamily="18" charset="0"/>
                <a:cs typeface="Times New Roman" panose="02020603050405020304" pitchFamily="18" charset="0"/>
              </a:rPr>
              <a:t>War heroes: NZ born VC’s in the AIF</a:t>
            </a:r>
            <a:endParaRPr lang="en-NZ" sz="32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064" y="1445623"/>
            <a:ext cx="3120980" cy="4493034"/>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937" y="1341119"/>
            <a:ext cx="2946893" cy="438497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358" y="130628"/>
            <a:ext cx="3922215" cy="243177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432" y="2638697"/>
            <a:ext cx="2463213" cy="3590108"/>
          </a:xfrm>
          <a:prstGeom prst="rect">
            <a:avLst/>
          </a:prstGeom>
        </p:spPr>
      </p:pic>
    </p:spTree>
    <p:extLst>
      <p:ext uri="{BB962C8B-B14F-4D97-AF65-F5344CB8AC3E}">
        <p14:creationId xmlns:p14="http://schemas.microsoft.com/office/powerpoint/2010/main" val="331959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02006FA4-1611-4B07-AF7F-85CF6D20EB3E}"/>
    </a:ext>
  </a:extLst>
</a:theme>
</file>

<file path=docProps/app.xml><?xml version="1.0" encoding="utf-8"?>
<Properties xmlns="http://schemas.openxmlformats.org/officeDocument/2006/extended-properties" xmlns:vt="http://schemas.openxmlformats.org/officeDocument/2006/docPropsVTypes">
  <Template>Retrospect</Template>
  <TotalTime>270</TotalTime>
  <Words>689</Words>
  <Application>Microsoft Office PowerPoint</Application>
  <PresentationFormat>Custom</PresentationFormat>
  <Paragraphs>143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Retrospect</vt:lpstr>
      <vt:lpstr>‘For King and other Countries: New Zealanders in other nations’ armies during the First World War.’</vt:lpstr>
      <vt:lpstr>New Zealand’s massive war effort</vt:lpstr>
      <vt:lpstr>Forgotten New Zealanders</vt:lpstr>
      <vt:lpstr>Who is a New Zealander?</vt:lpstr>
      <vt:lpstr>The Australian Imperial Force: the AIF</vt:lpstr>
      <vt:lpstr>   AIF Dwindling numbers</vt:lpstr>
      <vt:lpstr>    Boy soldiers</vt:lpstr>
      <vt:lpstr>    Or old/infirm</vt:lpstr>
      <vt:lpstr>War heroes: NZ born VC’s in the AIF</vt:lpstr>
      <vt:lpstr>War Hero: William Henry Scott CMG, DSO and Bar, mid x 2</vt:lpstr>
      <vt:lpstr>Notable people: Brigadier A.J. Bessell-Browne</vt:lpstr>
      <vt:lpstr>Notable people: Harold Septimus Power</vt:lpstr>
      <vt:lpstr>Bringing Up the Guns (1917)</vt:lpstr>
      <vt:lpstr>War Ambulance and Battle for Menin Road</vt:lpstr>
      <vt:lpstr>Women too</vt:lpstr>
      <vt:lpstr>Bad character and behaviour: James Glover</vt:lpstr>
      <vt:lpstr>Bad character and behaviour: James Glover</vt:lpstr>
      <vt:lpstr>Bad character and behaviour: Robert Orr Miller</vt:lpstr>
      <vt:lpstr>Bad character and behaviour: Robert Orr Miller</vt:lpstr>
      <vt:lpstr>New Zealand  conman</vt:lpstr>
      <vt:lpstr>Moag-Levy’s bogus military decorations</vt:lpstr>
      <vt:lpstr>Moag-Levy in trouble</vt:lpstr>
      <vt:lpstr>What happened to Moag-Levy?</vt:lpstr>
      <vt:lpstr>Part of New Zealand’s war effort too.</vt:lpstr>
      <vt:lpstr>Questions?</vt:lpstr>
    </vt:vector>
  </TitlesOfParts>
  <Company>Massey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King and other Countries: New Zealanders at war 1914-1919.’</dc:title>
  <dc:creator>Johns, Bekki</dc:creator>
  <cp:lastModifiedBy>Glyn Harper</cp:lastModifiedBy>
  <cp:revision>54</cp:revision>
  <dcterms:created xsi:type="dcterms:W3CDTF">2018-04-09T00:17:01Z</dcterms:created>
  <dcterms:modified xsi:type="dcterms:W3CDTF">2019-11-13T20:14:20Z</dcterms:modified>
</cp:coreProperties>
</file>