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7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2170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54372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09498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86946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25209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820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52704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906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1850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41543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79685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4D94-D73B-426C-9BE7-D9BF97799B14}" type="datetimeFigureOut">
              <a:rPr lang="en-NZ" smtClean="0"/>
              <a:pPr/>
              <a:t>9/11/2019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AE071-1CEA-4A0E-BF26-0FDF91244F12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963792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7685D-1CA6-4BE7-B9BE-8D5E8AD70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166" y="28086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Writing a New Kind of History: New Zealand’s War against the Ottoman Empire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437090-6D67-4DCA-90DF-5A539B6E5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9834" y="1036968"/>
            <a:ext cx="9144000" cy="1655762"/>
          </a:xfrm>
        </p:spPr>
        <p:txBody>
          <a:bodyPr/>
          <a:lstStyle/>
          <a:p>
            <a:r>
              <a:rPr lang="en-NZ" sz="2800" b="1" dirty="0"/>
              <a:t>John Crawford</a:t>
            </a:r>
            <a:endParaRPr lang="en-NZ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6071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062" y="428625"/>
            <a:ext cx="9473076" cy="52355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Canterbury Mounted Rifles, </a:t>
            </a:r>
            <a:r>
              <a:rPr lang="en-NZ" sz="1600" dirty="0" err="1" smtClean="0"/>
              <a:t>Mudros</a:t>
            </a:r>
            <a:r>
              <a:rPr lang="en-NZ" sz="1600" dirty="0" smtClean="0"/>
              <a:t>, Greece. Powles family: Photographs. Ref: PA1-o-811-26-3. Alexander Turnbull Library. 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25897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Autofit/>
          </a:bodyPr>
          <a:lstStyle/>
          <a:p>
            <a:r>
              <a:rPr lang="en-NZ" sz="2400" dirty="0"/>
              <a:t>Estimated attrition rates of rifle-armed units in the NZ &amp; A Division, 25 April – 23 September 1915.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3342309"/>
              </p:ext>
            </p:extLst>
          </p:nvPr>
        </p:nvGraphicFramePr>
        <p:xfrm>
          <a:off x="2684303" y="1126592"/>
          <a:ext cx="6823392" cy="4966238"/>
        </p:xfrm>
        <a:graphic>
          <a:graphicData uri="http://schemas.openxmlformats.org/drawingml/2006/table">
            <a:tbl>
              <a:tblPr firstRow="1" firstCol="1" bandRow="1"/>
              <a:tblGrid>
                <a:gridCol w="740248"/>
                <a:gridCol w="1045987"/>
                <a:gridCol w="692806"/>
                <a:gridCol w="833627"/>
                <a:gridCol w="847183"/>
                <a:gridCol w="747027"/>
                <a:gridCol w="960893"/>
                <a:gridCol w="955621"/>
              </a:tblGrid>
              <a:tr h="11775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N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Cumulative sick and wounded not returned to units (a)</a:t>
                      </a:r>
                      <a:endParaRPr lang="en-N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Died by 23 Sep 1915 (b)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(CWGC)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Approx.</a:t>
                      </a:r>
                      <a:endParaRPr lang="en-N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attrition (</a:t>
                      </a:r>
                      <a:r>
                        <a:rPr lang="en-NZ" sz="7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a+b</a:t>
                      </a:r>
                      <a:r>
                        <a:rPr lang="en-NZ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N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 Establish-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ment (WE)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WE attrition 25 Apr – 23 Sep 1915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WE attrition per month (5 months for infantry; 4.38 months for mounted regiments)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WE attrition per week (22 weeks for infantry; 19 weeks for mounted regiments)</a:t>
                      </a:r>
                      <a:endParaRPr lang="en-N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7195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Zealand Mounted Rifles Regiments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AMR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109.84%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25.08%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5.78%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CMR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106.01%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24.20%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5.58%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WMR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111.84%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25.53%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OMR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47195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Zealand Infantry Battalions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AIB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170.00%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34.00%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7.73%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CIB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1209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1564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154.85%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30.97%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OIB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1269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125.64%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25.13%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WIB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162.57%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32.51%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7195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Australian Light Horse Regiments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8th ALH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103.85%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23.71%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5.47%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9th ALH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96.89%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22.12%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10th ALH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105.49%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5.55%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ALH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95.79%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21.87%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 ALH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77.11%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4.06%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3rd ALH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69.96%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15.97%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3.68%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7195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Australian Infantry Battalions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13th Btn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1053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1434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141.00%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28.20%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14th Btn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132.94%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26.59%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15th Btn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152.61%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30.52%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6.94%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16th Btn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1296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127.43%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25.49%</a:t>
                      </a:r>
                      <a:endParaRPr lang="en-NZ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5.79%</a:t>
                      </a:r>
                      <a:endParaRPr lang="en-N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74" marR="56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John Crawford and Matthew Buck, </a:t>
            </a:r>
            <a:r>
              <a:rPr lang="en-NZ" sz="1600" i="1" dirty="0" smtClean="0"/>
              <a:t>‘Phenomenal and Wicked’: attrition and reinforcement in the New Zealand Expeditionary Force at Gallipoli </a:t>
            </a:r>
            <a:r>
              <a:rPr lang="en-NZ" sz="1600" dirty="0" smtClean="0"/>
              <a:t>(publication pending).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33619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8B9C3-3DE1-4437-9EE1-9033514B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/>
              <a:t>New Zealand’s War against the Ottoman Empire</a:t>
            </a:r>
            <a:r>
              <a:rPr lang="en-NZ" sz="3600" dirty="0"/>
              <a:t/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E4240-ABE5-40C1-9945-CAF5936DC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8119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Chapter 1: 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2: Egypt 1914-1915 and the Origins of the Gallipoli Campaign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3: Gallipoli, Planning and Initial Operations, April-May 1915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4: Gallipoli, June-August 1915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5: Gallipoli final operations, the Evacuation and Aftermath; including the Dardanelles Commission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6: The Senussi Campaign (a short chapter)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7: The </a:t>
            </a:r>
            <a:r>
              <a:rPr lang="en-US" dirty="0" err="1"/>
              <a:t>Reorganisation</a:t>
            </a:r>
            <a:r>
              <a:rPr lang="en-US" dirty="0"/>
              <a:t> of the NZEF and Operations in the Sinai 1916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8: The Palestine Campaign 1917-1918 (possibly two chapters)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9: Mesopotamia and </a:t>
            </a:r>
            <a:r>
              <a:rPr lang="en-US" dirty="0" err="1"/>
              <a:t>Dunsterforce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Chapter 10: The End of the War and Beyond, including operations by the NZMR in Egypt in 1919, and the place of New Zealand’s </a:t>
            </a:r>
            <a:r>
              <a:rPr lang="en-US" dirty="0" smtClean="0"/>
              <a:t>war</a:t>
            </a:r>
          </a:p>
          <a:p>
            <a:pPr marL="0" indent="0">
              <a:buNone/>
            </a:pPr>
            <a:r>
              <a:rPr lang="en-US" dirty="0" smtClean="0"/>
              <a:t> with </a:t>
            </a:r>
            <a:r>
              <a:rPr lang="en-US" dirty="0"/>
              <a:t>the Ottoman Empire in our national memory.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7708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981" y="499533"/>
            <a:ext cx="8634036" cy="539326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Headquarters New Zealand and Australian Division – War Diary, 1 May-28 May 1915, WA20, R23487398</a:t>
            </a:r>
            <a:r>
              <a:rPr lang="en-NZ" sz="1600" dirty="0"/>
              <a:t>, </a:t>
            </a:r>
            <a:r>
              <a:rPr lang="en-NZ" sz="1600" dirty="0" smtClean="0"/>
              <a:t>Archives New Zealand.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18142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058"/>
            <a:ext cx="10515600" cy="904875"/>
          </a:xfrm>
        </p:spPr>
        <p:txBody>
          <a:bodyPr>
            <a:normAutofit/>
          </a:bodyPr>
          <a:lstStyle/>
          <a:p>
            <a:pPr algn="ctr"/>
            <a:r>
              <a:rPr lang="en-NZ" sz="2800" dirty="0"/>
              <a:t>Command </a:t>
            </a:r>
            <a:r>
              <a:rPr lang="en-NZ" sz="2800" dirty="0" smtClean="0"/>
              <a:t>Turbulence </a:t>
            </a:r>
            <a:r>
              <a:rPr lang="en-NZ" sz="2800" dirty="0"/>
              <a:t>in the NZEF at Gallipoli</a:t>
            </a:r>
            <a:br>
              <a:rPr lang="en-NZ" sz="2800" dirty="0"/>
            </a:br>
            <a:endParaRPr lang="en-NZ" sz="2800" dirty="0"/>
          </a:p>
        </p:txBody>
      </p:sp>
      <p:pic>
        <p:nvPicPr>
          <p:cNvPr id="12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6999" y="1557866"/>
            <a:ext cx="6118000" cy="36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2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8491" y="276666"/>
            <a:ext cx="8695016" cy="56500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Parade </a:t>
            </a:r>
            <a:r>
              <a:rPr lang="en-NZ" sz="1600" dirty="0"/>
              <a:t>of 6th </a:t>
            </a:r>
            <a:r>
              <a:rPr lang="en-NZ" sz="1600" dirty="0" smtClean="0"/>
              <a:t>Reinforcements, </a:t>
            </a:r>
            <a:r>
              <a:rPr lang="en-NZ" sz="1600" dirty="0"/>
              <a:t>Cuba </a:t>
            </a:r>
            <a:r>
              <a:rPr lang="en-NZ" sz="1600" dirty="0" smtClean="0"/>
              <a:t>St, </a:t>
            </a:r>
            <a:r>
              <a:rPr lang="en-NZ" sz="1600" dirty="0" err="1" smtClean="0"/>
              <a:t>Wellinton</a:t>
            </a:r>
            <a:r>
              <a:rPr lang="en-NZ" sz="1600" dirty="0" smtClean="0"/>
              <a:t>. Ref:1/2-008482-G. Alexander Turnbull Library. 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3815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4484" y="365126"/>
            <a:ext cx="8472596" cy="565467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8 June 1915, WA 23-3-4a, R23487398</a:t>
            </a:r>
            <a:r>
              <a:rPr lang="en-NZ" sz="1600" dirty="0"/>
              <a:t>, </a:t>
            </a:r>
            <a:r>
              <a:rPr lang="en-NZ" sz="1600" dirty="0" smtClean="0"/>
              <a:t>Archives New Zealand.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12651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338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NZ" sz="2800" dirty="0"/>
              <a:t>Distribution of Troops (All Ranks) in NZ Expeditionary Force from 1st December 1914 to 1st March, </a:t>
            </a:r>
            <a:r>
              <a:rPr lang="en-NZ" sz="2800" dirty="0" smtClean="0"/>
              <a:t>1916</a:t>
            </a:r>
            <a:endParaRPr lang="en-NZ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8468440"/>
              </p:ext>
            </p:extLst>
          </p:nvPr>
        </p:nvGraphicFramePr>
        <p:xfrm>
          <a:off x="1477434" y="1690688"/>
          <a:ext cx="9237132" cy="4417195"/>
        </p:xfrm>
        <a:graphic>
          <a:graphicData uri="http://schemas.openxmlformats.org/drawingml/2006/table">
            <a:tbl>
              <a:tblPr firstRow="1" firstCol="1" bandRow="1"/>
              <a:tblGrid>
                <a:gridCol w="702541"/>
                <a:gridCol w="531377"/>
                <a:gridCol w="557562"/>
                <a:gridCol w="634203"/>
                <a:gridCol w="620152"/>
                <a:gridCol w="994414"/>
                <a:gridCol w="977170"/>
                <a:gridCol w="968867"/>
                <a:gridCol w="994414"/>
                <a:gridCol w="968867"/>
                <a:gridCol w="642505"/>
                <a:gridCol w="645060"/>
              </a:tblGrid>
              <a:tr h="697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en-NZ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Troops from NZ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NZ Troops in Egypt Not MEF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NZ Troops in MEF Overseas</a:t>
                      </a:r>
                      <a:endParaRPr lang="en-NZ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NZ Troops in MEF in Egypt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Sick, Wounded, Convalescent. MEF and Otherwise Egypt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Sick, Wounded, Convalescent. MEF and Otherwise Cyprus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Sick, Wounded, Convalescent. MEF and Otherwise Malta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Sick, Wounded, Convalescent. MEF and Otherwise Gibraltar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Sick, Wounded, Convalescent. MEF and Otherwise England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Deaths Missing Prisoners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Returned to NZ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1/12/1914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8499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8433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1/01/1915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8739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8584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1/02/1915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10713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10493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1/03/1915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10713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10491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1/04/1915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12943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12517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1/05/1915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12943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7203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1/06/1915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15204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4097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5082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1718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1/07/1915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15297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2069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5983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1653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1/08/1915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15297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5996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1842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1041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1/09/1915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17708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2209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2854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1790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1087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2927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1780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1/10/1915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3578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3557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2145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2172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1/11/1915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20315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2497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5556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1672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1848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2510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2404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1/12/1915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25326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8842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5488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3327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2588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3047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1/01/1916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27902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10022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7083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1028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3514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3252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1/02/1916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27902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3210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14477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1112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2469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2711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3573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2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1/03/1916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31023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4693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16022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1500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128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2215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2741</a:t>
                      </a:r>
                      <a:endParaRPr lang="en-NZ" sz="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3573</a:t>
                      </a:r>
                      <a:endParaRPr lang="en-NZ" sz="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4" marR="407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John Crawford and Matthew Buck, </a:t>
            </a:r>
            <a:r>
              <a:rPr lang="en-NZ" sz="1600" i="1" dirty="0" smtClean="0"/>
              <a:t>‘Phenomenal and Wicked’: attrition and reinforcement in the New Zealand Expeditionary Force at Gallipoli </a:t>
            </a:r>
            <a:r>
              <a:rPr lang="en-NZ" sz="1600" dirty="0" smtClean="0"/>
              <a:t>(publication pending).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42826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179"/>
            <a:ext cx="10515600" cy="1325563"/>
          </a:xfrm>
        </p:spPr>
        <p:txBody>
          <a:bodyPr>
            <a:noAutofit/>
          </a:bodyPr>
          <a:lstStyle/>
          <a:p>
            <a:r>
              <a:rPr lang="en-NZ" sz="2800" dirty="0" smtClean="0"/>
              <a:t>Distribution </a:t>
            </a:r>
            <a:r>
              <a:rPr lang="en-NZ" sz="2800" dirty="0"/>
              <a:t>of Troops </a:t>
            </a:r>
            <a:r>
              <a:rPr lang="en-NZ" sz="2800" dirty="0" smtClean="0"/>
              <a:t>(all ranks) </a:t>
            </a:r>
            <a:r>
              <a:rPr lang="en-NZ" sz="2800" dirty="0"/>
              <a:t>in NZ Expeditionary Force from 1st December 1914 to 1st March, </a:t>
            </a:r>
            <a:r>
              <a:rPr lang="en-NZ" sz="2800" dirty="0" smtClean="0"/>
              <a:t>1916</a:t>
            </a:r>
            <a:endParaRPr lang="en-NZ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2858" y="1446546"/>
            <a:ext cx="8986283" cy="42797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John Crawford and Matthew Buck, </a:t>
            </a:r>
            <a:r>
              <a:rPr lang="en-NZ" sz="1600" i="1" dirty="0" smtClean="0"/>
              <a:t>‘Phenomenal and Wicked’: attrition and reinforcement in the New Zealand Expeditionary Force at Gallipoli </a:t>
            </a:r>
            <a:r>
              <a:rPr lang="en-NZ" sz="1600" dirty="0" smtClean="0"/>
              <a:t>(publication pending).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27653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4991"/>
            <a:ext cx="10515600" cy="1325563"/>
          </a:xfrm>
        </p:spPr>
        <p:txBody>
          <a:bodyPr>
            <a:noAutofit/>
          </a:bodyPr>
          <a:lstStyle/>
          <a:p>
            <a:r>
              <a:rPr lang="en-NZ" sz="2800" dirty="0"/>
              <a:t>Comparison of strengths despatched from Egypt derived from the Distribution Table and other archival 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6975" y="1825625"/>
            <a:ext cx="5138050" cy="43513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199" y="6279622"/>
            <a:ext cx="10515600" cy="551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/>
              <a:t>John Crawford and Matthew Buck, </a:t>
            </a:r>
            <a:r>
              <a:rPr lang="en-NZ" sz="1600" i="1" dirty="0" smtClean="0"/>
              <a:t>‘Phenomenal and Wicked’: attrition and reinforcement in the New Zealand Expeditionary Force at Gallipoli </a:t>
            </a:r>
            <a:r>
              <a:rPr lang="en-NZ" sz="1600" dirty="0" smtClean="0"/>
              <a:t>(publication pending).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xmlns="" val="27349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938</Words>
  <Application>Microsoft Office PowerPoint</Application>
  <PresentationFormat>Custom</PresentationFormat>
  <Paragraphs>393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Writing a New Kind of History: New Zealand’s War against the Ottoman Empire </vt:lpstr>
      <vt:lpstr>New Zealand’s War against the Ottoman Empire </vt:lpstr>
      <vt:lpstr>Slide 3</vt:lpstr>
      <vt:lpstr>Command Turbulence in the NZEF at Gallipoli </vt:lpstr>
      <vt:lpstr>Slide 5</vt:lpstr>
      <vt:lpstr>Slide 6</vt:lpstr>
      <vt:lpstr>Distribution of Troops (All Ranks) in NZ Expeditionary Force from 1st December 1914 to 1st March, 1916</vt:lpstr>
      <vt:lpstr>Distribution of Troops (all ranks) in NZ Expeditionary Force from 1st December 1914 to 1st March, 1916</vt:lpstr>
      <vt:lpstr>Comparison of strengths despatched from Egypt derived from the Distribution Table and other archival sources</vt:lpstr>
      <vt:lpstr>Slide 10</vt:lpstr>
      <vt:lpstr>Estimated attrition rates of rifle-armed units in the NZ &amp; A Division, 25 April – 23 September 1915.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New Kind of History: New Zealand’s War against the Ottoman Empire</dc:title>
  <dc:creator>E</dc:creator>
  <cp:lastModifiedBy>Amanda</cp:lastModifiedBy>
  <cp:revision>22</cp:revision>
  <dcterms:created xsi:type="dcterms:W3CDTF">2019-11-05T03:12:46Z</dcterms:created>
  <dcterms:modified xsi:type="dcterms:W3CDTF">2019-11-08T23:05:38Z</dcterms:modified>
</cp:coreProperties>
</file>