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7" r:id="rId3"/>
    <p:sldId id="271" r:id="rId4"/>
    <p:sldId id="259" r:id="rId5"/>
    <p:sldId id="256" r:id="rId6"/>
    <p:sldId id="260" r:id="rId7"/>
    <p:sldId id="261" r:id="rId8"/>
    <p:sldId id="266" r:id="rId9"/>
    <p:sldId id="273" r:id="rId10"/>
    <p:sldId id="270" r:id="rId11"/>
    <p:sldId id="262" r:id="rId12"/>
    <p:sldId id="279" r:id="rId13"/>
    <p:sldId id="276" r:id="rId14"/>
    <p:sldId id="258" r:id="rId15"/>
    <p:sldId id="275" r:id="rId16"/>
    <p:sldId id="268" r:id="rId17"/>
    <p:sldId id="278"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162" y="-108"/>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94099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29488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161628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132821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70147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656128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4055791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2656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263846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42328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65665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35160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106249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586927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126582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401273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B4E02-1233-44F4-AC07-3B487CF75384}" type="datetimeFigureOut">
              <a:rPr lang="en-NZ" smtClean="0"/>
              <a:pPr/>
              <a:t>19/10/2019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380214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7FB4E02-1233-44F4-AC07-3B487CF75384}" type="datetimeFigureOut">
              <a:rPr lang="en-NZ" smtClean="0"/>
              <a:pPr/>
              <a:t>19/10/2019</a:t>
            </a:fld>
            <a:endParaRPr lang="en-NZ"/>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NZ"/>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5DD532F-D7F4-4781-9C13-E82A7797AA71}" type="slidenum">
              <a:rPr lang="en-NZ" smtClean="0"/>
              <a:pPr/>
              <a:t>‹#›</a:t>
            </a:fld>
            <a:endParaRPr lang="en-NZ"/>
          </a:p>
        </p:txBody>
      </p:sp>
    </p:spTree>
    <p:extLst>
      <p:ext uri="{BB962C8B-B14F-4D97-AF65-F5344CB8AC3E}">
        <p14:creationId xmlns:p14="http://schemas.microsoft.com/office/powerpoint/2010/main" xmlns="" val="12851869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CA726-597E-4366-ABB3-CE65742160CF}"/>
              </a:ext>
            </a:extLst>
          </p:cNvPr>
          <p:cNvSpPr>
            <a:spLocks noGrp="1"/>
          </p:cNvSpPr>
          <p:nvPr>
            <p:ph type="title"/>
          </p:nvPr>
        </p:nvSpPr>
        <p:spPr>
          <a:xfrm>
            <a:off x="2257425" y="6357938"/>
            <a:ext cx="8189912" cy="500062"/>
          </a:xfrm>
        </p:spPr>
        <p:txBody>
          <a:bodyPr>
            <a:normAutofit fontScale="90000"/>
          </a:bodyPr>
          <a:lstStyle/>
          <a:p>
            <a:r>
              <a:rPr lang="en-NZ" dirty="0" err="1"/>
              <a:t>Whitiki</a:t>
            </a:r>
            <a:r>
              <a:rPr lang="en-NZ" dirty="0"/>
              <a:t>: Maori in the First World War</a:t>
            </a:r>
          </a:p>
        </p:txBody>
      </p:sp>
      <p:pic>
        <p:nvPicPr>
          <p:cNvPr id="8" name="Content Placeholder 7">
            <a:extLst>
              <a:ext uri="{FF2B5EF4-FFF2-40B4-BE49-F238E27FC236}">
                <a16:creationId xmlns:a16="http://schemas.microsoft.com/office/drawing/2014/main" xmlns="" id="{5FDBAE36-BC58-4E28-A922-0593D1F3BA0F}"/>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096759" y="139422"/>
            <a:ext cx="8350578" cy="6218516"/>
          </a:xfrm>
          <a:prstGeom prst="rect">
            <a:avLst/>
          </a:prstGeom>
        </p:spPr>
      </p:pic>
    </p:spTree>
    <p:extLst>
      <p:ext uri="{BB962C8B-B14F-4D97-AF65-F5344CB8AC3E}">
        <p14:creationId xmlns:p14="http://schemas.microsoft.com/office/powerpoint/2010/main" xmlns="" val="296651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0" y="5356268"/>
            <a:ext cx="11803310" cy="1325563"/>
          </a:xfrm>
        </p:spPr>
        <p:txBody>
          <a:bodyPr>
            <a:normAutofit fontScale="90000"/>
          </a:bodyPr>
          <a:lstStyle/>
          <a:p>
            <a:pPr algn="ct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Ko</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te</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kupu</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whakautu</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te</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iwi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mo</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tenei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take e tama, e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Pomare</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Waiho</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mai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te</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iwi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tou</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papa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tou</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turangawaewae</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Aotearoa</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kia</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hinga</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hinga</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ki</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a:t>
            </a:r>
            <a:r>
              <a:rPr lang="en-NZ" sz="2000" i="1" dirty="0" err="1">
                <a:latin typeface="Times New Roman" panose="02020603050405020304" pitchFamily="18" charset="0"/>
                <a:ea typeface="MS Mincho" panose="02020609040205080304" pitchFamily="49" charset="-128"/>
                <a:cs typeface="Times New Roman" panose="02020603050405020304" pitchFamily="18" charset="0"/>
              </a:rPr>
              <a:t>te</a:t>
            </a:r>
            <a:r>
              <a:rPr lang="en-NZ" sz="2000" i="1" dirty="0">
                <a:latin typeface="Times New Roman" panose="02020603050405020304" pitchFamily="18" charset="0"/>
                <a:ea typeface="MS Mincho" panose="02020609040205080304" pitchFamily="49" charset="-128"/>
                <a:cs typeface="Times New Roman" panose="02020603050405020304" pitchFamily="18" charset="0"/>
              </a:rPr>
              <a:t> papa.” </a:t>
            </a:r>
            <a:r>
              <a:rPr lang="en-NZ" sz="2700" dirty="0">
                <a:latin typeface="Times New Roman" panose="02020603050405020304" pitchFamily="18" charset="0"/>
                <a:ea typeface="MS Mincho" panose="02020609040205080304" pitchFamily="49" charset="-128"/>
                <a:cs typeface="Times New Roman" panose="02020603050405020304" pitchFamily="18" charset="0"/>
              </a:rPr>
              <a:t/>
            </a:r>
            <a:br>
              <a:rPr lang="en-NZ" sz="2700" dirty="0">
                <a:latin typeface="Times New Roman" panose="02020603050405020304" pitchFamily="18" charset="0"/>
                <a:ea typeface="MS Mincho" panose="02020609040205080304" pitchFamily="49" charset="-128"/>
                <a:cs typeface="Times New Roman" panose="02020603050405020304" pitchFamily="18" charset="0"/>
              </a:rPr>
            </a:br>
            <a:r>
              <a:rPr lang="en-NZ" sz="2700" dirty="0">
                <a:latin typeface="Times New Roman" panose="02020603050405020304" pitchFamily="18" charset="0"/>
                <a:ea typeface="MS Mincho" panose="02020609040205080304" pitchFamily="49" charset="-128"/>
                <a:cs typeface="Times New Roman" panose="02020603050405020304" pitchFamily="18" charset="0"/>
              </a:rPr>
              <a:t>The people’s statement in response in this matter o’ son, </a:t>
            </a:r>
            <a:r>
              <a:rPr lang="en-NZ" sz="2700" dirty="0" err="1">
                <a:latin typeface="Times New Roman" panose="02020603050405020304" pitchFamily="18" charset="0"/>
                <a:ea typeface="MS Mincho" panose="02020609040205080304" pitchFamily="49" charset="-128"/>
                <a:cs typeface="Times New Roman" panose="02020603050405020304" pitchFamily="18" charset="0"/>
              </a:rPr>
              <a:t>Pomare</a:t>
            </a:r>
            <a:r>
              <a:rPr lang="en-NZ" sz="2700" dirty="0">
                <a:latin typeface="Times New Roman" panose="02020603050405020304" pitchFamily="18" charset="0"/>
                <a:ea typeface="MS Mincho" panose="02020609040205080304" pitchFamily="49" charset="-128"/>
                <a:cs typeface="Times New Roman" panose="02020603050405020304" pitchFamily="18" charset="0"/>
              </a:rPr>
              <a:t>, “Leave the people on your ground, on your homeland New Zealand, so that when they fall, they fall on that ground.”</a:t>
            </a:r>
            <a:r>
              <a:rPr lang="en-NZ" dirty="0">
                <a:effectLst/>
                <a:latin typeface="Calibri" panose="020F0502020204030204" pitchFamily="34" charset="0"/>
                <a:ea typeface="MS Mincho" panose="02020609040205080304" pitchFamily="49" charset="-128"/>
                <a:cs typeface="Times New Roman" panose="02020603050405020304" pitchFamily="18" charset="0"/>
              </a:rPr>
              <a:t/>
            </a:r>
            <a:br>
              <a:rPr lang="en-NZ" dirty="0">
                <a:effectLst/>
                <a:latin typeface="Calibri" panose="020F0502020204030204" pitchFamily="34" charset="0"/>
                <a:ea typeface="MS Mincho" panose="02020609040205080304" pitchFamily="49" charset="-128"/>
                <a:cs typeface="Times New Roman" panose="02020603050405020304" pitchFamily="18" charset="0"/>
              </a:rPr>
            </a:br>
            <a:endParaRPr lang="en-NZ"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953" y="-3974149"/>
            <a:ext cx="12372622" cy="8965079"/>
          </a:xfrm>
          <a:prstGeom prst="rect">
            <a:avLst/>
          </a:prstGeom>
        </p:spPr>
      </p:pic>
    </p:spTree>
    <p:extLst>
      <p:ext uri="{BB962C8B-B14F-4D97-AF65-F5344CB8AC3E}">
        <p14:creationId xmlns:p14="http://schemas.microsoft.com/office/powerpoint/2010/main" xmlns="" val="24153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15" y="187778"/>
            <a:ext cx="11005456" cy="1329612"/>
          </a:xfrm>
        </p:spPr>
        <p:txBody>
          <a:bodyPr>
            <a:normAutofit/>
          </a:bodyPr>
          <a:lstStyle/>
          <a:p>
            <a:pPr algn="ctr"/>
            <a:r>
              <a:rPr lang="en-NZ" sz="4500" dirty="0"/>
              <a:t>Maori Contingent at Avondale</a:t>
            </a:r>
            <a:r>
              <a:rPr lang="en-NZ" dirty="0"/>
              <a:t/>
            </a:r>
            <a:br>
              <a:rPr lang="en-NZ" dirty="0"/>
            </a:br>
            <a:r>
              <a:rPr lang="en-NZ" sz="3000" dirty="0"/>
              <a:t>Oct 1914 - Feb 1915</a:t>
            </a:r>
          </a:p>
        </p:txBody>
      </p:sp>
      <p:sp>
        <p:nvSpPr>
          <p:cNvPr id="3" name="Content Placeholder 2"/>
          <p:cNvSpPr>
            <a:spLocks noGrp="1"/>
          </p:cNvSpPr>
          <p:nvPr>
            <p:ph idx="1"/>
          </p:nvPr>
        </p:nvSpPr>
        <p:spPr/>
        <p:txBody>
          <a:bodyPr/>
          <a:lstStyle/>
          <a:p>
            <a:endParaRPr lang="en-NZ" dirty="0"/>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06311" y="-7944311"/>
            <a:ext cx="24389752" cy="3070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6632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949541" cy="1400530"/>
          </a:xfrm>
        </p:spPr>
        <p:txBody>
          <a:bodyPr/>
          <a:lstStyle/>
          <a:p>
            <a:pPr algn="ctr"/>
            <a:r>
              <a:rPr lang="en-NZ" dirty="0" err="1"/>
              <a:t>Paraire</a:t>
            </a:r>
            <a:r>
              <a:rPr lang="en-NZ" dirty="0"/>
              <a:t> </a:t>
            </a:r>
            <a:r>
              <a:rPr lang="en-NZ" dirty="0" err="1"/>
              <a:t>Tomoana’s</a:t>
            </a:r>
            <a:r>
              <a:rPr lang="en-NZ" dirty="0"/>
              <a:t> Compositions</a:t>
            </a:r>
          </a:p>
        </p:txBody>
      </p:sp>
      <p:sp>
        <p:nvSpPr>
          <p:cNvPr id="3" name="Content Placeholder 2"/>
          <p:cNvSpPr>
            <a:spLocks noGrp="1"/>
          </p:cNvSpPr>
          <p:nvPr>
            <p:ph sz="half" idx="1"/>
          </p:nvPr>
        </p:nvSpPr>
        <p:spPr>
          <a:xfrm>
            <a:off x="1103313" y="1537253"/>
            <a:ext cx="4197558" cy="4719086"/>
          </a:xfrm>
        </p:spPr>
        <p:txBody>
          <a:bodyPr>
            <a:normAutofit fontScale="70000" lnSpcReduction="20000"/>
          </a:bodyPr>
          <a:lstStyle/>
          <a:p>
            <a:pPr marL="0" indent="0">
              <a:buNone/>
            </a:pPr>
            <a:r>
              <a:rPr lang="en-NZ" sz="2900" dirty="0"/>
              <a:t>Come Where Duty Calls</a:t>
            </a:r>
            <a:endParaRPr lang="en-NZ" sz="2400" dirty="0"/>
          </a:p>
          <a:p>
            <a:pPr marL="0" indent="0">
              <a:buNone/>
            </a:pPr>
            <a:r>
              <a:rPr lang="en-NZ" sz="2600" dirty="0" err="1"/>
              <a:t>Hoea</a:t>
            </a:r>
            <a:r>
              <a:rPr lang="en-NZ" sz="2600" dirty="0"/>
              <a:t> </a:t>
            </a:r>
            <a:r>
              <a:rPr lang="en-NZ" sz="2600" dirty="0" err="1"/>
              <a:t>ra</a:t>
            </a:r>
            <a:r>
              <a:rPr lang="en-NZ" sz="2600" dirty="0"/>
              <a:t> te waka </a:t>
            </a:r>
            <a:r>
              <a:rPr lang="en-NZ" sz="2600" dirty="0" err="1"/>
              <a:t>nei</a:t>
            </a:r>
            <a:r>
              <a:rPr lang="en-NZ" sz="2600" dirty="0"/>
              <a:t>,</a:t>
            </a:r>
          </a:p>
          <a:p>
            <a:pPr marL="0" indent="0">
              <a:buNone/>
            </a:pPr>
            <a:r>
              <a:rPr lang="en-NZ" sz="2600" dirty="0" err="1"/>
              <a:t>Hoea</a:t>
            </a:r>
            <a:r>
              <a:rPr lang="en-NZ" sz="2600" dirty="0"/>
              <a:t> </a:t>
            </a:r>
            <a:r>
              <a:rPr lang="en-NZ" sz="2600" dirty="0" err="1"/>
              <a:t>hoea</a:t>
            </a:r>
            <a:r>
              <a:rPr lang="en-NZ" sz="2600" dirty="0"/>
              <a:t> ki te </a:t>
            </a:r>
            <a:r>
              <a:rPr lang="en-NZ" sz="2600" dirty="0" err="1"/>
              <a:t>pae</a:t>
            </a:r>
            <a:endParaRPr lang="en-NZ" sz="2600" dirty="0"/>
          </a:p>
          <a:p>
            <a:pPr marL="0" indent="0">
              <a:buNone/>
            </a:pPr>
            <a:r>
              <a:rPr lang="en-NZ" sz="2600" dirty="0"/>
              <a:t>Ma te poi e </a:t>
            </a:r>
            <a:r>
              <a:rPr lang="en-NZ" sz="2600" dirty="0" err="1"/>
              <a:t>karawhiu</a:t>
            </a:r>
            <a:r>
              <a:rPr lang="en-NZ" sz="2600" dirty="0"/>
              <a:t> </a:t>
            </a:r>
          </a:p>
          <a:p>
            <a:pPr marL="0" indent="0">
              <a:buNone/>
            </a:pPr>
            <a:r>
              <a:rPr lang="en-NZ" sz="2600" dirty="0" err="1"/>
              <a:t>kia</a:t>
            </a:r>
            <a:r>
              <a:rPr lang="en-NZ" sz="2600" dirty="0"/>
              <a:t> </a:t>
            </a:r>
            <a:r>
              <a:rPr lang="en-NZ" sz="2600" dirty="0" err="1"/>
              <a:t>rere</a:t>
            </a:r>
            <a:r>
              <a:rPr lang="en-NZ" sz="2600" dirty="0"/>
              <a:t> </a:t>
            </a:r>
            <a:r>
              <a:rPr lang="en-NZ" sz="2600" dirty="0" err="1"/>
              <a:t>tika</a:t>
            </a:r>
            <a:r>
              <a:rPr lang="en-NZ" sz="2600" dirty="0"/>
              <a:t> </a:t>
            </a:r>
            <a:r>
              <a:rPr lang="en-NZ" sz="2600" dirty="0" err="1"/>
              <a:t>ai</a:t>
            </a:r>
            <a:r>
              <a:rPr lang="en-NZ" sz="2600" dirty="0"/>
              <a:t>.</a:t>
            </a:r>
          </a:p>
          <a:p>
            <a:endParaRPr lang="en-NZ" dirty="0"/>
          </a:p>
        </p:txBody>
      </p:sp>
      <p:sp>
        <p:nvSpPr>
          <p:cNvPr id="4" name="Content Placeholder 3"/>
          <p:cNvSpPr>
            <a:spLocks noGrp="1"/>
          </p:cNvSpPr>
          <p:nvPr>
            <p:ph sz="half" idx="2"/>
          </p:nvPr>
        </p:nvSpPr>
        <p:spPr>
          <a:xfrm>
            <a:off x="6237588" y="1537252"/>
            <a:ext cx="4396341" cy="5049078"/>
          </a:xfrm>
        </p:spPr>
        <p:txBody>
          <a:bodyPr>
            <a:normAutofit fontScale="70000" lnSpcReduction="20000"/>
          </a:bodyPr>
          <a:lstStyle/>
          <a:p>
            <a:pPr marL="0" indent="0">
              <a:buNone/>
            </a:pPr>
            <a:endParaRPr lang="en-NZ" sz="2900" dirty="0"/>
          </a:p>
          <a:p>
            <a:pPr marL="0" indent="0">
              <a:buNone/>
            </a:pPr>
            <a:r>
              <a:rPr lang="en-NZ" sz="2900" dirty="0"/>
              <a:t>Blue Eyes</a:t>
            </a:r>
            <a:endParaRPr lang="en-NZ" sz="2400" dirty="0"/>
          </a:p>
          <a:p>
            <a:pPr marL="0" indent="0">
              <a:buNone/>
            </a:pPr>
            <a:r>
              <a:rPr lang="en-NZ" sz="2300" dirty="0"/>
              <a:t>E </a:t>
            </a:r>
            <a:r>
              <a:rPr lang="en-NZ" sz="2300" dirty="0" err="1"/>
              <a:t>Pari</a:t>
            </a:r>
            <a:r>
              <a:rPr lang="en-NZ" sz="2300" dirty="0"/>
              <a:t> </a:t>
            </a:r>
            <a:r>
              <a:rPr lang="en-NZ" sz="2300" dirty="0" err="1"/>
              <a:t>ra</a:t>
            </a:r>
            <a:r>
              <a:rPr lang="en-NZ" sz="2300" dirty="0"/>
              <a:t> </a:t>
            </a:r>
            <a:r>
              <a:rPr lang="en-NZ" sz="2300" dirty="0" err="1"/>
              <a:t>nga</a:t>
            </a:r>
            <a:r>
              <a:rPr lang="en-NZ" sz="2300" dirty="0"/>
              <a:t> tai ki te </a:t>
            </a:r>
            <a:r>
              <a:rPr lang="en-NZ" sz="2300" dirty="0" err="1"/>
              <a:t>akau</a:t>
            </a:r>
            <a:endParaRPr lang="en-NZ" sz="2300" dirty="0"/>
          </a:p>
          <a:p>
            <a:pPr marL="0" indent="0">
              <a:buNone/>
            </a:pPr>
            <a:r>
              <a:rPr lang="en-NZ" sz="2300" dirty="0"/>
              <a:t>E </a:t>
            </a:r>
            <a:r>
              <a:rPr lang="en-NZ" sz="2300" dirty="0" err="1"/>
              <a:t>hotu</a:t>
            </a:r>
            <a:r>
              <a:rPr lang="en-NZ" sz="2300" dirty="0"/>
              <a:t> </a:t>
            </a:r>
            <a:r>
              <a:rPr lang="en-NZ" sz="2300" dirty="0" err="1"/>
              <a:t>ra</a:t>
            </a:r>
            <a:r>
              <a:rPr lang="en-NZ" sz="2300" dirty="0"/>
              <a:t> ko </a:t>
            </a:r>
            <a:r>
              <a:rPr lang="en-NZ" sz="2300" dirty="0" err="1"/>
              <a:t>taku</a:t>
            </a:r>
            <a:r>
              <a:rPr lang="en-NZ" sz="2300" dirty="0"/>
              <a:t> </a:t>
            </a:r>
            <a:r>
              <a:rPr lang="en-NZ" sz="2300" dirty="0" err="1"/>
              <a:t>manawa</a:t>
            </a:r>
            <a:r>
              <a:rPr lang="en-NZ" sz="2300" dirty="0"/>
              <a:t> Aue!</a:t>
            </a:r>
          </a:p>
          <a:p>
            <a:pPr marL="0" indent="0">
              <a:buNone/>
            </a:pPr>
            <a:r>
              <a:rPr lang="en-NZ" sz="2300" dirty="0" err="1"/>
              <a:t>Haria</a:t>
            </a:r>
            <a:r>
              <a:rPr lang="en-NZ" sz="2300" dirty="0"/>
              <a:t> </a:t>
            </a:r>
            <a:r>
              <a:rPr lang="en-NZ" sz="2300" dirty="0" err="1"/>
              <a:t>mai</a:t>
            </a:r>
            <a:r>
              <a:rPr lang="en-NZ" sz="2300" dirty="0"/>
              <a:t> te aroha </a:t>
            </a:r>
            <a:r>
              <a:rPr lang="en-NZ" sz="2300" dirty="0" err="1"/>
              <a:t>i</a:t>
            </a:r>
            <a:r>
              <a:rPr lang="en-NZ" sz="2300" dirty="0"/>
              <a:t> </a:t>
            </a:r>
            <a:r>
              <a:rPr lang="en-NZ" sz="2300" dirty="0" err="1"/>
              <a:t>ahau</a:t>
            </a:r>
            <a:r>
              <a:rPr lang="en-NZ" sz="2300" dirty="0"/>
              <a:t>. Te iwi e</a:t>
            </a:r>
          </a:p>
          <a:p>
            <a:pPr marL="0" indent="0">
              <a:buNone/>
            </a:pPr>
            <a:r>
              <a:rPr lang="en-NZ" sz="2300" dirty="0"/>
              <a:t>He </a:t>
            </a:r>
            <a:r>
              <a:rPr lang="en-NZ" sz="2300" dirty="0" err="1"/>
              <a:t>Ngakau</a:t>
            </a:r>
            <a:r>
              <a:rPr lang="en-NZ" sz="2300" dirty="0"/>
              <a:t> </a:t>
            </a:r>
            <a:r>
              <a:rPr lang="en-NZ" sz="2300" dirty="0" err="1"/>
              <a:t>tangi</a:t>
            </a:r>
            <a:r>
              <a:rPr lang="en-NZ" sz="2300" dirty="0"/>
              <a:t> </a:t>
            </a:r>
            <a:r>
              <a:rPr lang="en-NZ" sz="2300" dirty="0" err="1"/>
              <a:t>noa</a:t>
            </a:r>
            <a:r>
              <a:rPr lang="en-NZ" sz="2300" dirty="0"/>
              <a:t>.</a:t>
            </a:r>
          </a:p>
          <a:p>
            <a:pPr marL="0" indent="0">
              <a:buNone/>
            </a:pPr>
            <a:r>
              <a:rPr lang="en-NZ" sz="2300" dirty="0" err="1"/>
              <a:t>Tēnā</a:t>
            </a:r>
            <a:r>
              <a:rPr lang="en-NZ" sz="2300" dirty="0"/>
              <a:t> </a:t>
            </a:r>
            <a:r>
              <a:rPr lang="en-NZ" sz="2300" dirty="0" err="1"/>
              <a:t>rā</a:t>
            </a:r>
            <a:r>
              <a:rPr lang="en-NZ" sz="2300" dirty="0"/>
              <a:t>! </a:t>
            </a:r>
            <a:r>
              <a:rPr lang="en-NZ" sz="2300" dirty="0" err="1"/>
              <a:t>Tahuri</a:t>
            </a:r>
            <a:r>
              <a:rPr lang="en-NZ" sz="2300" dirty="0"/>
              <a:t> </a:t>
            </a:r>
            <a:r>
              <a:rPr lang="en-NZ" sz="2300" dirty="0" err="1"/>
              <a:t>mai</a:t>
            </a:r>
            <a:r>
              <a:rPr lang="en-NZ" sz="2300" dirty="0"/>
              <a:t>! </a:t>
            </a:r>
          </a:p>
          <a:p>
            <a:pPr marL="0" indent="0">
              <a:buNone/>
            </a:pPr>
            <a:r>
              <a:rPr lang="en-NZ" sz="2300" dirty="0"/>
              <a:t>E te tau! te aroha.</a:t>
            </a:r>
          </a:p>
          <a:p>
            <a:pPr marL="0" indent="0">
              <a:buNone/>
            </a:pPr>
            <a:r>
              <a:rPr lang="en-NZ" sz="2300" dirty="0" err="1"/>
              <a:t>Tēnei</a:t>
            </a:r>
            <a:r>
              <a:rPr lang="en-NZ" sz="2300" dirty="0"/>
              <a:t> </a:t>
            </a:r>
            <a:r>
              <a:rPr lang="en-NZ" sz="2300" dirty="0" err="1"/>
              <a:t>rā</a:t>
            </a:r>
            <a:r>
              <a:rPr lang="en-NZ" sz="2300" dirty="0"/>
              <a:t> </a:t>
            </a:r>
            <a:r>
              <a:rPr lang="en-NZ" sz="2300" dirty="0" err="1"/>
              <a:t>ahau</a:t>
            </a:r>
            <a:r>
              <a:rPr lang="en-NZ" sz="2300" dirty="0"/>
              <a:t> te </a:t>
            </a:r>
            <a:r>
              <a:rPr lang="en-NZ" sz="2300" dirty="0" err="1"/>
              <a:t>tangi</a:t>
            </a:r>
            <a:r>
              <a:rPr lang="en-NZ" sz="2300" dirty="0"/>
              <a:t> </a:t>
            </a:r>
            <a:r>
              <a:rPr lang="en-NZ" sz="2300" dirty="0" err="1"/>
              <a:t>nei</a:t>
            </a:r>
            <a:r>
              <a:rPr lang="en-NZ" sz="2300" dirty="0"/>
              <a:t>. </a:t>
            </a:r>
          </a:p>
          <a:p>
            <a:pPr marL="0" indent="0">
              <a:buNone/>
            </a:pPr>
            <a:r>
              <a:rPr lang="en-NZ" sz="2300" dirty="0" err="1"/>
              <a:t>Mōhou</a:t>
            </a:r>
            <a:r>
              <a:rPr lang="en-NZ" sz="2300" dirty="0"/>
              <a:t> </a:t>
            </a:r>
            <a:r>
              <a:rPr lang="en-NZ" sz="2300" dirty="0" err="1"/>
              <a:t>kuā</a:t>
            </a:r>
            <a:r>
              <a:rPr lang="en-NZ" sz="2300" dirty="0"/>
              <a:t> </a:t>
            </a:r>
            <a:r>
              <a:rPr lang="en-NZ" sz="2300" dirty="0" err="1"/>
              <a:t>wehea</a:t>
            </a:r>
            <a:r>
              <a:rPr lang="en-NZ" sz="2300" dirty="0"/>
              <a:t> </a:t>
            </a:r>
            <a:r>
              <a:rPr lang="en-NZ" sz="2300" dirty="0" err="1"/>
              <a:t>nei</a:t>
            </a:r>
            <a:r>
              <a:rPr lang="en-NZ" sz="2300" dirty="0"/>
              <a:t>.</a:t>
            </a:r>
          </a:p>
          <a:p>
            <a:pPr marL="0" indent="0">
              <a:buNone/>
            </a:pPr>
            <a:r>
              <a:rPr lang="en-NZ" sz="2300" dirty="0" err="1"/>
              <a:t>Haere</a:t>
            </a:r>
            <a:r>
              <a:rPr lang="en-NZ" sz="2300" dirty="0"/>
              <a:t> </a:t>
            </a:r>
            <a:r>
              <a:rPr lang="en-NZ" sz="2300" dirty="0" err="1"/>
              <a:t>rā</a:t>
            </a:r>
            <a:r>
              <a:rPr lang="en-NZ" sz="2300" dirty="0"/>
              <a:t>! </a:t>
            </a:r>
            <a:r>
              <a:rPr lang="en-NZ" sz="2300" dirty="0" err="1"/>
              <a:t>mahara</a:t>
            </a:r>
            <a:r>
              <a:rPr lang="en-NZ" sz="2300" dirty="0"/>
              <a:t> </a:t>
            </a:r>
            <a:r>
              <a:rPr lang="en-NZ" sz="2300" dirty="0" err="1"/>
              <a:t>mai</a:t>
            </a:r>
            <a:r>
              <a:rPr lang="en-NZ" sz="2300" dirty="0"/>
              <a:t>. </a:t>
            </a:r>
          </a:p>
          <a:p>
            <a:pPr marL="0" indent="0">
              <a:buNone/>
            </a:pPr>
            <a:r>
              <a:rPr lang="en-NZ" sz="2300" dirty="0"/>
              <a:t>E te tau! </a:t>
            </a:r>
            <a:r>
              <a:rPr lang="en-NZ" sz="2300" dirty="0" err="1"/>
              <a:t>kia</a:t>
            </a:r>
            <a:r>
              <a:rPr lang="en-NZ" sz="2300" dirty="0"/>
              <a:t> </a:t>
            </a:r>
            <a:r>
              <a:rPr lang="en-NZ" sz="2300" dirty="0" err="1"/>
              <a:t>mau</a:t>
            </a:r>
            <a:r>
              <a:rPr lang="en-NZ" sz="2300" dirty="0"/>
              <a:t> ki au.</a:t>
            </a:r>
          </a:p>
          <a:p>
            <a:pPr marL="0" indent="0">
              <a:buNone/>
            </a:pPr>
            <a:r>
              <a:rPr lang="en-NZ" sz="2300" dirty="0" err="1"/>
              <a:t>Haere</a:t>
            </a:r>
            <a:r>
              <a:rPr lang="en-NZ" sz="2300" dirty="0"/>
              <a:t> </a:t>
            </a:r>
            <a:r>
              <a:rPr lang="en-NZ" sz="2300" dirty="0" err="1"/>
              <a:t>rā</a:t>
            </a:r>
            <a:r>
              <a:rPr lang="en-NZ" sz="2300" dirty="0"/>
              <a:t>! </a:t>
            </a:r>
            <a:r>
              <a:rPr lang="en-NZ" sz="2300" dirty="0" err="1"/>
              <a:t>ka</a:t>
            </a:r>
            <a:r>
              <a:rPr lang="en-NZ" sz="2300" dirty="0"/>
              <a:t> </a:t>
            </a:r>
            <a:r>
              <a:rPr lang="en-NZ" sz="2300" dirty="0" err="1"/>
              <a:t>tūturu</a:t>
            </a:r>
            <a:r>
              <a:rPr lang="en-NZ" sz="2300" dirty="0"/>
              <a:t> </a:t>
            </a:r>
            <a:r>
              <a:rPr lang="en-NZ" sz="2300" dirty="0" err="1"/>
              <a:t>ahau</a:t>
            </a:r>
            <a:r>
              <a:rPr lang="en-NZ" sz="2300" dirty="0"/>
              <a:t>. </a:t>
            </a:r>
          </a:p>
          <a:p>
            <a:pPr marL="0" indent="0">
              <a:buNone/>
            </a:pPr>
            <a:r>
              <a:rPr lang="en-NZ" sz="2300" dirty="0" err="1"/>
              <a:t>Haere</a:t>
            </a:r>
            <a:r>
              <a:rPr lang="en-NZ" sz="2300" dirty="0"/>
              <a:t> Rā! </a:t>
            </a:r>
          </a:p>
          <a:p>
            <a:endParaRPr lang="en-NZ" dirty="0"/>
          </a:p>
        </p:txBody>
      </p:sp>
    </p:spTree>
    <p:extLst>
      <p:ext uri="{BB962C8B-B14F-4D97-AF65-F5344CB8AC3E}">
        <p14:creationId xmlns:p14="http://schemas.microsoft.com/office/powerpoint/2010/main" xmlns="" val="3429871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dirty="0"/>
          </a:p>
        </p:txBody>
      </p:sp>
      <p:sp>
        <p:nvSpPr>
          <p:cNvPr id="3" name="Subtitle 2"/>
          <p:cNvSpPr>
            <a:spLocks noGrp="1"/>
          </p:cNvSpPr>
          <p:nvPr>
            <p:ph type="subTitle" idx="1"/>
          </p:nvPr>
        </p:nvSpPr>
        <p:spPr>
          <a:xfrm>
            <a:off x="1658538" y="5781080"/>
            <a:ext cx="8825658" cy="861420"/>
          </a:xfrm>
        </p:spPr>
        <p:txBody>
          <a:bodyPr>
            <a:normAutofit/>
          </a:bodyPr>
          <a:lstStyle/>
          <a:p>
            <a:pPr algn="ctr"/>
            <a:r>
              <a:rPr lang="en-NZ" sz="3600" dirty="0"/>
              <a:t>Lady </a:t>
            </a:r>
            <a:r>
              <a:rPr lang="en-NZ" sz="3600" dirty="0" err="1"/>
              <a:t>Heni</a:t>
            </a:r>
            <a:r>
              <a:rPr lang="en-NZ" sz="3600" dirty="0"/>
              <a:t> Materoa Carroll</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77757" y="316013"/>
            <a:ext cx="4199764" cy="5501691"/>
          </a:xfrm>
          <a:prstGeom prst="rect">
            <a:avLst/>
          </a:prstGeom>
        </p:spPr>
      </p:pic>
      <p:pic>
        <p:nvPicPr>
          <p:cNvPr id="6" name="Picture 5">
            <a:extLst>
              <a:ext uri="{FF2B5EF4-FFF2-40B4-BE49-F238E27FC236}">
                <a16:creationId xmlns:a16="http://schemas.microsoft.com/office/drawing/2014/main" xmlns="" id="{9E986B25-0EA7-4727-8CE4-D11D611A5B6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1999" y="-3276916"/>
            <a:ext cx="13794654" cy="9196435"/>
          </a:xfrm>
          <a:prstGeom prst="rect">
            <a:avLst/>
          </a:prstGeom>
        </p:spPr>
      </p:pic>
      <p:pic>
        <p:nvPicPr>
          <p:cNvPr id="7" name="Picture 6">
            <a:extLst>
              <a:ext uri="{FF2B5EF4-FFF2-40B4-BE49-F238E27FC236}">
                <a16:creationId xmlns:a16="http://schemas.microsoft.com/office/drawing/2014/main" xmlns="" id="{EE2DD7D8-DE3C-4FDE-BF6F-B884D891C2E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50023" y="-2743201"/>
            <a:ext cx="15129804" cy="10086536"/>
          </a:xfrm>
          <a:prstGeom prst="rect">
            <a:avLst/>
          </a:prstGeom>
        </p:spPr>
      </p:pic>
    </p:spTree>
    <p:extLst>
      <p:ext uri="{BB962C8B-B14F-4D97-AF65-F5344CB8AC3E}">
        <p14:creationId xmlns:p14="http://schemas.microsoft.com/office/powerpoint/2010/main" xmlns="" val="1539281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039" y="974034"/>
            <a:ext cx="6687447" cy="1600200"/>
          </a:xfrm>
        </p:spPr>
        <p:txBody>
          <a:bodyPr>
            <a:noAutofit/>
          </a:bodyPr>
          <a:lstStyle/>
          <a:p>
            <a:r>
              <a:rPr lang="en-NZ" sz="2400" dirty="0"/>
              <a:t>‘A Noble Sacrifice’  </a:t>
            </a:r>
            <a:br>
              <a:rPr lang="en-NZ" sz="2400" dirty="0"/>
            </a:br>
            <a:r>
              <a:rPr lang="en-NZ" sz="2000" dirty="0"/>
              <a:t>Sung in Maori and English, it became a very popular poi  item throughout the war period. This is the second of three verses.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155495" y="482150"/>
            <a:ext cx="3877480" cy="5816221"/>
          </a:xfrm>
        </p:spPr>
      </p:pic>
      <p:sp>
        <p:nvSpPr>
          <p:cNvPr id="4" name="Text Placeholder 3"/>
          <p:cNvSpPr>
            <a:spLocks noGrp="1"/>
          </p:cNvSpPr>
          <p:nvPr>
            <p:ph type="body" sz="half" idx="2"/>
          </p:nvPr>
        </p:nvSpPr>
        <p:spPr>
          <a:xfrm>
            <a:off x="397565" y="2680252"/>
            <a:ext cx="7513983" cy="3811588"/>
          </a:xfrm>
        </p:spPr>
        <p:txBody>
          <a:bodyPr>
            <a:normAutofit lnSpcReduction="10000"/>
          </a:bodyPr>
          <a:lstStyle/>
          <a:p>
            <a:r>
              <a:rPr lang="en-NZ" sz="2000" dirty="0"/>
              <a:t>Te </a:t>
            </a:r>
            <a:r>
              <a:rPr lang="en-NZ" sz="2000" dirty="0" err="1"/>
              <a:t>ope</a:t>
            </a:r>
            <a:r>
              <a:rPr lang="en-NZ" sz="2000" dirty="0"/>
              <a:t> </a:t>
            </a:r>
            <a:r>
              <a:rPr lang="en-NZ" sz="2000" dirty="0" err="1"/>
              <a:t>tuarua</a:t>
            </a:r>
            <a:r>
              <a:rPr lang="en-NZ" sz="2000" dirty="0"/>
              <a:t>			The second contingent has come</a:t>
            </a:r>
            <a:br>
              <a:rPr lang="en-NZ" sz="2000" dirty="0"/>
            </a:br>
            <a:r>
              <a:rPr lang="en-NZ" sz="2000" dirty="0"/>
              <a:t>No Mahaki </a:t>
            </a:r>
            <a:r>
              <a:rPr lang="en-NZ" sz="2000" dirty="0" err="1"/>
              <a:t>rawa</a:t>
            </a:r>
            <a:r>
              <a:rPr lang="en-NZ" sz="2000" dirty="0"/>
              <a:t>,		From the Mahaki iwi (of Gisborne)</a:t>
            </a:r>
            <a:br>
              <a:rPr lang="en-NZ" sz="2000" dirty="0"/>
            </a:br>
            <a:r>
              <a:rPr lang="en-NZ" sz="2000" dirty="0"/>
              <a:t>Na </a:t>
            </a:r>
            <a:r>
              <a:rPr lang="en-NZ" sz="2000" dirty="0" err="1"/>
              <a:t>Hauiti</a:t>
            </a:r>
            <a:r>
              <a:rPr lang="en-NZ" sz="2000" dirty="0"/>
              <a:t> </a:t>
            </a:r>
            <a:r>
              <a:rPr lang="en-NZ" sz="2000" dirty="0" err="1"/>
              <a:t>koe</a:t>
            </a:r>
            <a:r>
              <a:rPr lang="en-NZ" sz="2000" dirty="0"/>
              <a:t>,			From </a:t>
            </a:r>
            <a:r>
              <a:rPr lang="en-NZ" sz="2000" dirty="0" err="1"/>
              <a:t>Hauiti</a:t>
            </a:r>
            <a:r>
              <a:rPr lang="en-NZ" sz="2000" dirty="0"/>
              <a:t> (of </a:t>
            </a:r>
            <a:r>
              <a:rPr lang="en-NZ" sz="2000" dirty="0" err="1"/>
              <a:t>Tologa</a:t>
            </a:r>
            <a:r>
              <a:rPr lang="en-NZ" sz="2000" dirty="0"/>
              <a:t> Bay),</a:t>
            </a:r>
            <a:br>
              <a:rPr lang="en-NZ" sz="2000" dirty="0"/>
            </a:br>
            <a:r>
              <a:rPr lang="en-NZ" sz="2000" dirty="0"/>
              <a:t>Na </a:t>
            </a:r>
            <a:r>
              <a:rPr lang="en-NZ" sz="2000" dirty="0" err="1"/>
              <a:t>Porourangi</a:t>
            </a:r>
            <a:r>
              <a:rPr lang="en-NZ" sz="2000" dirty="0"/>
              <a:t>.		From </a:t>
            </a:r>
            <a:r>
              <a:rPr lang="en-NZ" sz="2000" dirty="0" err="1"/>
              <a:t>Porourangi</a:t>
            </a:r>
            <a:r>
              <a:rPr lang="en-NZ" sz="2000" dirty="0"/>
              <a:t> (</a:t>
            </a:r>
            <a:r>
              <a:rPr lang="en-NZ" sz="2000" dirty="0" err="1"/>
              <a:t>Ngati</a:t>
            </a:r>
            <a:r>
              <a:rPr lang="en-NZ" sz="2000" dirty="0"/>
              <a:t> </a:t>
            </a:r>
            <a:r>
              <a:rPr lang="en-NZ" sz="2000" dirty="0" err="1"/>
              <a:t>Porou</a:t>
            </a:r>
            <a:r>
              <a:rPr lang="en-NZ" sz="2000" dirty="0"/>
              <a:t>).</a:t>
            </a:r>
            <a:br>
              <a:rPr lang="en-NZ" sz="2000" dirty="0"/>
            </a:br>
            <a:r>
              <a:rPr lang="en-NZ" sz="2000" dirty="0"/>
              <a:t>I </a:t>
            </a:r>
            <a:r>
              <a:rPr lang="en-NZ" sz="2000" dirty="0" err="1"/>
              <a:t>haere</a:t>
            </a:r>
            <a:r>
              <a:rPr lang="en-NZ" sz="2000" dirty="0"/>
              <a:t> </a:t>
            </a:r>
            <a:r>
              <a:rPr lang="en-NZ" sz="2000" dirty="0" err="1"/>
              <a:t>ai</a:t>
            </a:r>
            <a:r>
              <a:rPr lang="en-NZ" sz="2000" dirty="0"/>
              <a:t> Henare		Oh! Henare you went</a:t>
            </a:r>
            <a:br>
              <a:rPr lang="en-NZ" sz="2000" dirty="0"/>
            </a:br>
            <a:r>
              <a:rPr lang="en-NZ" sz="2000" dirty="0"/>
              <a:t>Me to </a:t>
            </a:r>
            <a:r>
              <a:rPr lang="en-NZ" sz="2000" dirty="0" err="1"/>
              <a:t>wiwi</a:t>
            </a:r>
            <a:r>
              <a:rPr lang="en-NZ" sz="2000" dirty="0"/>
              <a:t>,			With your men,</a:t>
            </a:r>
            <a:br>
              <a:rPr lang="en-NZ" sz="2000" dirty="0"/>
            </a:br>
            <a:r>
              <a:rPr lang="en-NZ" sz="2000" dirty="0"/>
              <a:t>I </a:t>
            </a:r>
            <a:r>
              <a:rPr lang="en-NZ" sz="2000" dirty="0" err="1"/>
              <a:t>patu</a:t>
            </a:r>
            <a:r>
              <a:rPr lang="en-NZ" sz="2000" dirty="0"/>
              <a:t> ki te </a:t>
            </a:r>
            <a:r>
              <a:rPr lang="en-NZ" sz="2000" dirty="0" err="1"/>
              <a:t>pakanga</a:t>
            </a:r>
            <a:r>
              <a:rPr lang="en-NZ" sz="2000" dirty="0"/>
              <a:t>	And fell while fighting</a:t>
            </a:r>
            <a:br>
              <a:rPr lang="en-NZ" sz="2000" dirty="0"/>
            </a:br>
            <a:r>
              <a:rPr lang="en-NZ" sz="2000" dirty="0"/>
              <a:t>Ki </a:t>
            </a:r>
            <a:r>
              <a:rPr lang="en-NZ" sz="2000" dirty="0" err="1"/>
              <a:t>Paranihi</a:t>
            </a:r>
            <a:r>
              <a:rPr lang="en-NZ" sz="2000" dirty="0"/>
              <a:t> </a:t>
            </a:r>
            <a:r>
              <a:rPr lang="en-NZ" sz="2000" dirty="0" err="1"/>
              <a:t>ra</a:t>
            </a:r>
            <a:r>
              <a:rPr lang="en-NZ" sz="2000" dirty="0"/>
              <a:t> </a:t>
            </a:r>
            <a:r>
              <a:rPr lang="en-NZ" sz="2000" dirty="0" err="1"/>
              <a:t>ia.</a:t>
            </a:r>
            <a:r>
              <a:rPr lang="en-NZ" sz="2000" dirty="0"/>
              <a:t>		In France.</a:t>
            </a:r>
            <a:br>
              <a:rPr lang="en-NZ" sz="2000" dirty="0"/>
            </a:br>
            <a:r>
              <a:rPr lang="en-NZ" sz="2000" dirty="0" err="1"/>
              <a:t>Ko</a:t>
            </a:r>
            <a:r>
              <a:rPr lang="en-NZ" sz="2000" dirty="0"/>
              <a:t> </a:t>
            </a:r>
            <a:r>
              <a:rPr lang="en-NZ" sz="2000" dirty="0" err="1"/>
              <a:t>wai</a:t>
            </a:r>
            <a:r>
              <a:rPr lang="en-NZ" sz="2000" dirty="0"/>
              <a:t> he </a:t>
            </a:r>
            <a:r>
              <a:rPr lang="en-NZ" sz="2000" dirty="0" err="1"/>
              <a:t>morehu</a:t>
            </a:r>
            <a:r>
              <a:rPr lang="en-NZ" sz="2000" dirty="0"/>
              <a:t> 	Is there a survivor	</a:t>
            </a:r>
            <a:br>
              <a:rPr lang="en-NZ" sz="2000" dirty="0"/>
            </a:br>
            <a:r>
              <a:rPr lang="en-NZ" sz="2000" dirty="0" err="1"/>
              <a:t>Hei</a:t>
            </a:r>
            <a:r>
              <a:rPr lang="en-NZ" sz="2000" dirty="0"/>
              <a:t> </a:t>
            </a:r>
            <a:r>
              <a:rPr lang="en-NZ" sz="2000" dirty="0" err="1"/>
              <a:t>kawe</a:t>
            </a:r>
            <a:r>
              <a:rPr lang="en-NZ" sz="2000" dirty="0"/>
              <a:t> korero		To take the news (of your death)	</a:t>
            </a:r>
            <a:br>
              <a:rPr lang="en-NZ" sz="2000" dirty="0"/>
            </a:br>
            <a:r>
              <a:rPr lang="en-NZ" sz="2000" dirty="0"/>
              <a:t>Ki te iwi </a:t>
            </a:r>
            <a:r>
              <a:rPr lang="en-NZ" sz="2000" dirty="0" err="1"/>
              <a:t>nui</a:t>
            </a:r>
            <a:r>
              <a:rPr lang="en-NZ" sz="2000" dirty="0"/>
              <a:t> e,			To your people,	</a:t>
            </a:r>
            <a:br>
              <a:rPr lang="en-NZ" sz="2000" dirty="0"/>
            </a:br>
            <a:r>
              <a:rPr lang="en-NZ" sz="2000" dirty="0"/>
              <a:t>E </a:t>
            </a:r>
            <a:r>
              <a:rPr lang="en-NZ" sz="2000" dirty="0" err="1"/>
              <a:t>taukuri</a:t>
            </a:r>
            <a:r>
              <a:rPr lang="en-NZ" sz="2000" dirty="0"/>
              <a:t> </a:t>
            </a:r>
            <a:r>
              <a:rPr lang="en-NZ" sz="2000" dirty="0" err="1"/>
              <a:t>nei</a:t>
            </a:r>
            <a:r>
              <a:rPr lang="en-NZ" sz="2000" dirty="0"/>
              <a:t>.			In sorrow bowed.</a:t>
            </a:r>
          </a:p>
          <a:p>
            <a:endParaRPr lang="en-NZ" dirty="0"/>
          </a:p>
        </p:txBody>
      </p:sp>
    </p:spTree>
    <p:extLst>
      <p:ext uri="{BB962C8B-B14F-4D97-AF65-F5344CB8AC3E}">
        <p14:creationId xmlns:p14="http://schemas.microsoft.com/office/powerpoint/2010/main" xmlns="" val="694088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448"/>
            <a:ext cx="12192000" cy="757101"/>
          </a:xfrm>
        </p:spPr>
        <p:txBody>
          <a:bodyPr>
            <a:normAutofit fontScale="90000"/>
          </a:bodyPr>
          <a:lstStyle/>
          <a:p>
            <a:pPr algn="ctr"/>
            <a:r>
              <a:rPr lang="en-NZ" sz="2000" dirty="0"/>
              <a:t>Maori Members of Parliament 1919</a:t>
            </a:r>
            <a:r>
              <a:rPr lang="en-NZ" sz="2400" dirty="0"/>
              <a:t/>
            </a:r>
            <a:br>
              <a:rPr lang="en-NZ" sz="2400" dirty="0"/>
            </a:br>
            <a:r>
              <a:rPr lang="en-NZ" sz="2400" dirty="0"/>
              <a:t>Maui </a:t>
            </a:r>
            <a:r>
              <a:rPr lang="en-NZ" sz="2400" dirty="0" err="1"/>
              <a:t>Pomare</a:t>
            </a:r>
            <a:r>
              <a:rPr lang="en-NZ" sz="2400" dirty="0"/>
              <a:t>, Sir James Carroll, Apirana Ngata, Tau Henare, </a:t>
            </a:r>
            <a:r>
              <a:rPr lang="en-NZ" sz="2400" dirty="0" err="1"/>
              <a:t>Hopere</a:t>
            </a:r>
            <a:r>
              <a:rPr lang="en-NZ" sz="2400" dirty="0"/>
              <a:t> </a:t>
            </a:r>
            <a:r>
              <a:rPr lang="en-NZ" sz="2400" dirty="0" err="1"/>
              <a:t>Uru</a:t>
            </a:r>
            <a:endParaRPr lang="en-NZ" sz="24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2880" y="1153549"/>
            <a:ext cx="13810667" cy="18993732"/>
          </a:xfrm>
        </p:spPr>
      </p:pic>
    </p:spTree>
    <p:extLst>
      <p:ext uri="{BB962C8B-B14F-4D97-AF65-F5344CB8AC3E}">
        <p14:creationId xmlns:p14="http://schemas.microsoft.com/office/powerpoint/2010/main" xmlns="" val="370181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7470"/>
            <a:ext cx="12192000" cy="1400530"/>
          </a:xfrm>
        </p:spPr>
        <p:txBody>
          <a:bodyPr>
            <a:normAutofit fontScale="90000"/>
          </a:bodyPr>
          <a:lstStyle/>
          <a:p>
            <a:pPr algn="ctr"/>
            <a:r>
              <a:rPr lang="en-NZ" sz="2800" dirty="0"/>
              <a:t>‘help Maori assume the duties and responsibilities of citizenship and enable them to earn or otherwise obtain and enjoy the benefits which European civilisation had brought to their doors’</a:t>
            </a:r>
          </a:p>
        </p:txBody>
      </p:sp>
      <p:sp>
        <p:nvSpPr>
          <p:cNvPr id="3" name="Text Placeholder 2"/>
          <p:cNvSpPr>
            <a:spLocks noGrp="1"/>
          </p:cNvSpPr>
          <p:nvPr>
            <p:ph type="body" idx="1"/>
          </p:nvPr>
        </p:nvSpPr>
        <p:spPr>
          <a:xfrm>
            <a:off x="1156322" y="5006010"/>
            <a:ext cx="4396338" cy="576262"/>
          </a:xfrm>
        </p:spPr>
        <p:txBody>
          <a:bodyPr/>
          <a:lstStyle/>
          <a:p>
            <a:pPr algn="ctr"/>
            <a:r>
              <a:rPr lang="en-NZ" sz="4000" dirty="0"/>
              <a:t>Maui </a:t>
            </a:r>
            <a:r>
              <a:rPr lang="en-NZ" sz="4000" dirty="0" err="1"/>
              <a:t>Pomare</a:t>
            </a:r>
            <a:endParaRPr lang="en-NZ" sz="400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1609270" y="168964"/>
            <a:ext cx="3492818" cy="4802624"/>
          </a:xfrm>
        </p:spPr>
      </p:pic>
      <p:sp>
        <p:nvSpPr>
          <p:cNvPr id="5" name="Text Placeholder 4"/>
          <p:cNvSpPr>
            <a:spLocks noGrp="1"/>
          </p:cNvSpPr>
          <p:nvPr>
            <p:ph type="body" sz="quarter" idx="3"/>
          </p:nvPr>
        </p:nvSpPr>
        <p:spPr>
          <a:xfrm>
            <a:off x="6396616" y="5019260"/>
            <a:ext cx="4396339" cy="576262"/>
          </a:xfrm>
        </p:spPr>
        <p:txBody>
          <a:bodyPr/>
          <a:lstStyle/>
          <a:p>
            <a:pPr algn="ctr"/>
            <a:r>
              <a:rPr lang="en-NZ" sz="4000" dirty="0"/>
              <a:t>Gordon Coates</a:t>
            </a:r>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6767201" y="198784"/>
            <a:ext cx="3632155" cy="4797286"/>
          </a:xfrm>
        </p:spPr>
      </p:pic>
    </p:spTree>
    <p:extLst>
      <p:ext uri="{BB962C8B-B14F-4D97-AF65-F5344CB8AC3E}">
        <p14:creationId xmlns:p14="http://schemas.microsoft.com/office/powerpoint/2010/main" xmlns="" val="1971368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dirty="0"/>
          </a:p>
        </p:txBody>
      </p:sp>
      <p:sp>
        <p:nvSpPr>
          <p:cNvPr id="3" name="Subtitle 2"/>
          <p:cNvSpPr>
            <a:spLocks noGrp="1"/>
          </p:cNvSpPr>
          <p:nvPr>
            <p:ph type="subTitle" idx="1"/>
          </p:nvPr>
        </p:nvSpPr>
        <p:spPr>
          <a:xfrm>
            <a:off x="1" y="5777948"/>
            <a:ext cx="12191999" cy="1080052"/>
          </a:xfrm>
        </p:spPr>
        <p:txBody>
          <a:bodyPr>
            <a:noAutofit/>
          </a:bodyPr>
          <a:lstStyle/>
          <a:p>
            <a:pPr algn="ctr"/>
            <a:r>
              <a:rPr lang="en-NZ" sz="2800" dirty="0">
                <a:solidFill>
                  <a:schemeClr val="tx1"/>
                </a:solidFill>
              </a:rPr>
              <a:t>‘The mote in the brother’s eye had to be removed before he could begin to see things as other men saw them’</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46242" y="251791"/>
            <a:ext cx="7257914" cy="5565913"/>
          </a:xfrm>
          <a:prstGeom prst="rect">
            <a:avLst/>
          </a:prstGeom>
        </p:spPr>
      </p:pic>
    </p:spTree>
    <p:extLst>
      <p:ext uri="{BB962C8B-B14F-4D97-AF65-F5344CB8AC3E}">
        <p14:creationId xmlns:p14="http://schemas.microsoft.com/office/powerpoint/2010/main" xmlns="" val="232751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dirty="0"/>
          </a:p>
        </p:txBody>
      </p:sp>
      <p:sp>
        <p:nvSpPr>
          <p:cNvPr id="3" name="Subtitle 2"/>
          <p:cNvSpPr>
            <a:spLocks noGrp="1"/>
          </p:cNvSpPr>
          <p:nvPr>
            <p:ph type="subTitle" idx="1"/>
          </p:nvPr>
        </p:nvSpPr>
        <p:spPr>
          <a:xfrm>
            <a:off x="0" y="6182111"/>
            <a:ext cx="12192000" cy="861420"/>
          </a:xfrm>
        </p:spPr>
        <p:txBody>
          <a:bodyPr>
            <a:noAutofit/>
          </a:bodyPr>
          <a:lstStyle/>
          <a:p>
            <a:pPr algn="ctr"/>
            <a:r>
              <a:rPr lang="en-NZ" sz="2800" dirty="0">
                <a:solidFill>
                  <a:schemeClr val="tx1"/>
                </a:solidFill>
              </a:rPr>
              <a:t>Ngata farewells men of the 28</a:t>
            </a:r>
            <a:r>
              <a:rPr lang="en-NZ" sz="2800" baseline="30000" dirty="0">
                <a:solidFill>
                  <a:schemeClr val="tx1"/>
                </a:solidFill>
              </a:rPr>
              <a:t>th</a:t>
            </a:r>
            <a:r>
              <a:rPr lang="en-NZ" sz="2800" dirty="0">
                <a:solidFill>
                  <a:schemeClr val="tx1"/>
                </a:solidFill>
              </a:rPr>
              <a:t> (Maori) Battalion, 1940</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75790" y="409972"/>
            <a:ext cx="8672457" cy="5735559"/>
          </a:xfrm>
          <a:prstGeom prst="rect">
            <a:avLst/>
          </a:prstGeom>
        </p:spPr>
      </p:pic>
    </p:spTree>
    <p:extLst>
      <p:ext uri="{BB962C8B-B14F-4D97-AF65-F5344CB8AC3E}">
        <p14:creationId xmlns:p14="http://schemas.microsoft.com/office/powerpoint/2010/main" xmlns="" val="182939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331" y="159390"/>
            <a:ext cx="10420137" cy="694267"/>
          </a:xfrm>
        </p:spPr>
        <p:txBody>
          <a:bodyPr>
            <a:normAutofit fontScale="90000"/>
          </a:bodyPr>
          <a:lstStyle/>
          <a:p>
            <a:pPr algn="ctr"/>
            <a:r>
              <a:rPr lang="en-NZ" b="1" dirty="0"/>
              <a:t/>
            </a:r>
            <a:br>
              <a:rPr lang="en-NZ" b="1" dirty="0"/>
            </a:br>
            <a:r>
              <a:rPr lang="en-NZ" b="1" dirty="0"/>
              <a:t/>
            </a:r>
            <a:br>
              <a:rPr lang="en-NZ" b="1" dirty="0"/>
            </a:br>
            <a:r>
              <a:rPr lang="en-NZ" b="1" dirty="0"/>
              <a:t>Visiting the Maori Contingent At AVONDALE October 1914</a:t>
            </a:r>
            <a:r>
              <a:rPr lang="en-NZ" dirty="0"/>
              <a:t/>
            </a:r>
            <a:br>
              <a:rPr lang="en-NZ" dirty="0"/>
            </a:br>
            <a:endParaRPr lang="en-NZ"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006356" y="1337950"/>
            <a:ext cx="7833929" cy="5780109"/>
          </a:xfrm>
        </p:spPr>
      </p:pic>
    </p:spTree>
    <p:extLst>
      <p:ext uri="{BB962C8B-B14F-4D97-AF65-F5344CB8AC3E}">
        <p14:creationId xmlns:p14="http://schemas.microsoft.com/office/powerpoint/2010/main" xmlns="" val="213444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390"/>
            <a:ext cx="12192000" cy="314743"/>
          </a:xfrm>
        </p:spPr>
        <p:txBody>
          <a:bodyPr>
            <a:normAutofit fontScale="90000"/>
          </a:bodyPr>
          <a:lstStyle/>
          <a:p>
            <a:pPr algn="ctr"/>
            <a:r>
              <a:rPr lang="en-NZ" b="1" dirty="0"/>
              <a:t/>
            </a:r>
            <a:br>
              <a:rPr lang="en-NZ" b="1" dirty="0"/>
            </a:br>
            <a:r>
              <a:rPr lang="en-NZ" b="1" dirty="0"/>
              <a:t/>
            </a:r>
            <a:br>
              <a:rPr lang="en-NZ" b="1" dirty="0"/>
            </a:br>
            <a:r>
              <a:rPr lang="en-NZ" b="1" dirty="0"/>
              <a:t>Captain Peacock &amp; Maui </a:t>
            </a:r>
            <a:r>
              <a:rPr lang="en-NZ" b="1" dirty="0" err="1"/>
              <a:t>Pomare</a:t>
            </a:r>
            <a:r>
              <a:rPr lang="en-NZ" b="1" dirty="0"/>
              <a:t>, Avondale 1914</a:t>
            </a:r>
            <a:r>
              <a:rPr lang="en-NZ" dirty="0"/>
              <a:t/>
            </a:r>
            <a:br>
              <a:rPr lang="en-NZ" dirty="0"/>
            </a:br>
            <a:endParaRPr lang="en-N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76760" y="864067"/>
            <a:ext cx="4084635" cy="5834543"/>
          </a:xfrm>
        </p:spPr>
      </p:pic>
    </p:spTree>
    <p:extLst>
      <p:ext uri="{BB962C8B-B14F-4D97-AF65-F5344CB8AC3E}">
        <p14:creationId xmlns:p14="http://schemas.microsoft.com/office/powerpoint/2010/main" xmlns="" val="276823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26" y="178131"/>
            <a:ext cx="10515600" cy="1061356"/>
          </a:xfrm>
        </p:spPr>
        <p:txBody>
          <a:bodyPr>
            <a:normAutofit/>
          </a:bodyPr>
          <a:lstStyle/>
          <a:p>
            <a:pPr algn="ctr"/>
            <a:endParaRPr lang="en-NZ" sz="5300" dirty="0">
              <a:latin typeface="+mn-lt"/>
            </a:endParaRPr>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79003" y="68147"/>
            <a:ext cx="9505245" cy="6721706"/>
          </a:xfrm>
        </p:spPr>
      </p:pic>
    </p:spTree>
    <p:extLst>
      <p:ext uri="{BB962C8B-B14F-4D97-AF65-F5344CB8AC3E}">
        <p14:creationId xmlns:p14="http://schemas.microsoft.com/office/powerpoint/2010/main" xmlns="" val="361145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447800"/>
            <a:ext cx="9747507" cy="3329581"/>
          </a:xfrm>
        </p:spPr>
        <p:txBody>
          <a:bodyPr/>
          <a:lstStyle/>
          <a:p>
            <a:endParaRPr lang="en-NZ" dirty="0"/>
          </a:p>
        </p:txBody>
      </p:sp>
      <p:sp>
        <p:nvSpPr>
          <p:cNvPr id="3" name="Subtitle 2"/>
          <p:cNvSpPr>
            <a:spLocks noGrp="1"/>
          </p:cNvSpPr>
          <p:nvPr>
            <p:ph type="subTitle" idx="1"/>
          </p:nvPr>
        </p:nvSpPr>
        <p:spPr>
          <a:xfrm>
            <a:off x="0" y="5996580"/>
            <a:ext cx="12192000" cy="861420"/>
          </a:xfrm>
        </p:spPr>
        <p:txBody>
          <a:bodyPr>
            <a:noAutofit/>
          </a:bodyPr>
          <a:lstStyle/>
          <a:p>
            <a:pPr algn="ctr"/>
            <a:r>
              <a:rPr lang="en-NZ" sz="3600" dirty="0">
                <a:solidFill>
                  <a:schemeClr val="tx1"/>
                </a:solidFill>
              </a:rPr>
              <a:t>Wellington, Albany, Egypt, Malta</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6376" y="-2352529"/>
            <a:ext cx="11225524" cy="8359433"/>
          </a:xfrm>
          <a:prstGeom prst="rect">
            <a:avLst/>
          </a:prstGeom>
        </p:spPr>
      </p:pic>
    </p:spTree>
    <p:extLst>
      <p:ext uri="{BB962C8B-B14F-4D97-AF65-F5344CB8AC3E}">
        <p14:creationId xmlns:p14="http://schemas.microsoft.com/office/powerpoint/2010/main" xmlns="" val="3007515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1886" y="5823901"/>
            <a:ext cx="11402785" cy="857931"/>
          </a:xfrm>
        </p:spPr>
        <p:txBody>
          <a:bodyPr>
            <a:normAutofit fontScale="90000"/>
          </a:bodyPr>
          <a:lstStyle/>
          <a:p>
            <a:pPr algn="ctr"/>
            <a:r>
              <a:rPr lang="en-NZ" sz="5400" b="1" dirty="0"/>
              <a:t>Gallipoli</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42962" y="-571500"/>
            <a:ext cx="8636567" cy="6477425"/>
          </a:xfrm>
        </p:spPr>
      </p:pic>
    </p:spTree>
    <p:extLst>
      <p:ext uri="{BB962C8B-B14F-4D97-AF65-F5344CB8AC3E}">
        <p14:creationId xmlns:p14="http://schemas.microsoft.com/office/powerpoint/2010/main" xmlns="" val="525206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NZ" dirty="0"/>
          </a:p>
        </p:txBody>
      </p:sp>
      <p:sp>
        <p:nvSpPr>
          <p:cNvPr id="3" name="Subtitle 2"/>
          <p:cNvSpPr>
            <a:spLocks noGrp="1"/>
          </p:cNvSpPr>
          <p:nvPr>
            <p:ph type="subTitle" idx="1"/>
          </p:nvPr>
        </p:nvSpPr>
        <p:spPr>
          <a:xfrm>
            <a:off x="1507222" y="5843865"/>
            <a:ext cx="9144000" cy="609600"/>
          </a:xfrm>
        </p:spPr>
        <p:txBody>
          <a:bodyPr>
            <a:noAutofit/>
          </a:bodyPr>
          <a:lstStyle/>
          <a:p>
            <a:r>
              <a:rPr lang="en-NZ" sz="5400" dirty="0">
                <a:solidFill>
                  <a:schemeClr val="tx1"/>
                </a:solidFill>
              </a:rPr>
              <a:t>France - Belgium - England</a:t>
            </a:r>
          </a:p>
        </p:txBody>
      </p:sp>
      <p:pic>
        <p:nvPicPr>
          <p:cNvPr id="4" name="Picture 4" descr="Māori pioneers at the front, Gommecourt, France, 19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1" y="-887412"/>
            <a:ext cx="9144000" cy="6804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218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719" y="227431"/>
            <a:ext cx="9404723" cy="965265"/>
          </a:xfrm>
        </p:spPr>
        <p:txBody>
          <a:bodyPr/>
          <a:lstStyle/>
          <a:p>
            <a:pPr algn="ctr"/>
            <a:r>
              <a:rPr lang="en-NZ" dirty="0"/>
              <a:t>Hat and collar badges</a:t>
            </a:r>
          </a:p>
        </p:txBody>
      </p:sp>
      <p:sp>
        <p:nvSpPr>
          <p:cNvPr id="3" name="Text Placeholder 2"/>
          <p:cNvSpPr>
            <a:spLocks noGrp="1"/>
          </p:cNvSpPr>
          <p:nvPr>
            <p:ph type="body" idx="1"/>
          </p:nvPr>
        </p:nvSpPr>
        <p:spPr>
          <a:xfrm>
            <a:off x="-306273" y="1324679"/>
            <a:ext cx="7103165" cy="576262"/>
          </a:xfrm>
        </p:spPr>
        <p:txBody>
          <a:bodyPr/>
          <a:lstStyle/>
          <a:p>
            <a:pPr algn="ctr">
              <a:spcBef>
                <a:spcPts val="600"/>
              </a:spcBef>
            </a:pPr>
            <a:r>
              <a:rPr lang="en-NZ" dirty="0"/>
              <a:t>           Maori Contingent</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1739417" y="2005976"/>
            <a:ext cx="8690044" cy="4634689"/>
          </a:xfrm>
        </p:spPr>
      </p:pic>
      <p:sp>
        <p:nvSpPr>
          <p:cNvPr id="5" name="Text Placeholder 4"/>
          <p:cNvSpPr>
            <a:spLocks noGrp="1"/>
          </p:cNvSpPr>
          <p:nvPr>
            <p:ph type="body" sz="quarter" idx="3"/>
          </p:nvPr>
        </p:nvSpPr>
        <p:spPr>
          <a:xfrm>
            <a:off x="5985798" y="1374913"/>
            <a:ext cx="4396339" cy="576262"/>
          </a:xfrm>
        </p:spPr>
        <p:txBody>
          <a:bodyPr/>
          <a:lstStyle/>
          <a:p>
            <a:pPr algn="ctr"/>
            <a:r>
              <a:rPr lang="en-NZ" dirty="0"/>
              <a:t>N.Z. Pioneer Battalion</a:t>
            </a:r>
          </a:p>
        </p:txBody>
      </p:sp>
      <p:sp>
        <p:nvSpPr>
          <p:cNvPr id="6" name="Content Placeholder 5"/>
          <p:cNvSpPr>
            <a:spLocks noGrp="1"/>
          </p:cNvSpPr>
          <p:nvPr>
            <p:ph sz="quarter" idx="4"/>
          </p:nvPr>
        </p:nvSpPr>
        <p:spPr>
          <a:xfrm>
            <a:off x="5806545" y="1216907"/>
            <a:ext cx="4929188" cy="3030538"/>
          </a:xfrm>
        </p:spPr>
        <p:txBody>
          <a:bodyPr/>
          <a:lstStyle/>
          <a:p>
            <a:endParaRPr lang="en-NZ" dirty="0"/>
          </a:p>
        </p:txBody>
      </p:sp>
    </p:spTree>
    <p:extLst>
      <p:ext uri="{BB962C8B-B14F-4D97-AF65-F5344CB8AC3E}">
        <p14:creationId xmlns:p14="http://schemas.microsoft.com/office/powerpoint/2010/main" xmlns="" val="342213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35" y="5350933"/>
            <a:ext cx="10850650" cy="1507067"/>
          </a:xfrm>
        </p:spPr>
        <p:txBody>
          <a:bodyPr>
            <a:normAutofit/>
          </a:bodyPr>
          <a:lstStyle/>
          <a:p>
            <a:pPr algn="ctr"/>
            <a:r>
              <a:rPr lang="en-NZ" sz="2400" b="1" dirty="0"/>
              <a:t>KING TE RATA, </a:t>
            </a:r>
            <a:r>
              <a:rPr lang="en-NZ" sz="2400" b="1" dirty="0" err="1"/>
              <a:t>Tupu</a:t>
            </a:r>
            <a:r>
              <a:rPr lang="en-NZ" sz="2400" b="1" dirty="0"/>
              <a:t> </a:t>
            </a:r>
            <a:r>
              <a:rPr lang="en-NZ" sz="2400" b="1" dirty="0" err="1"/>
              <a:t>Taingākawa</a:t>
            </a:r>
            <a:r>
              <a:rPr lang="en-NZ" sz="2400" b="1" dirty="0"/>
              <a:t>, and secretaries and interpreters </a:t>
            </a:r>
            <a:r>
              <a:rPr lang="en-NZ" sz="2400" b="1" dirty="0" err="1"/>
              <a:t>Hōri</a:t>
            </a:r>
            <a:r>
              <a:rPr lang="en-NZ" sz="2400" b="1" dirty="0"/>
              <a:t> </a:t>
            </a:r>
            <a:r>
              <a:rPr lang="en-NZ" sz="2400" b="1" dirty="0" err="1"/>
              <a:t>Tiro</a:t>
            </a:r>
            <a:r>
              <a:rPr lang="en-NZ" sz="2400" b="1" dirty="0"/>
              <a:t> </a:t>
            </a:r>
            <a:r>
              <a:rPr lang="en-NZ" sz="2400" b="1" dirty="0" err="1"/>
              <a:t>Pāora</a:t>
            </a:r>
            <a:r>
              <a:rPr lang="en-NZ" sz="2400" b="1" dirty="0"/>
              <a:t> and </a:t>
            </a:r>
            <a:r>
              <a:rPr lang="en-NZ" sz="2400" b="1" dirty="0" err="1"/>
              <a:t>Mita</a:t>
            </a:r>
            <a:r>
              <a:rPr lang="en-NZ" sz="2400" b="1" dirty="0"/>
              <a:t> Karaka in 1914</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84743" y="-310393"/>
            <a:ext cx="7535821" cy="6040074"/>
          </a:xfrm>
        </p:spPr>
      </p:pic>
    </p:spTree>
    <p:extLst>
      <p:ext uri="{BB962C8B-B14F-4D97-AF65-F5344CB8AC3E}">
        <p14:creationId xmlns:p14="http://schemas.microsoft.com/office/powerpoint/2010/main" xmlns="" val="394806479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129</TotalTime>
  <Words>292</Words>
  <Application>Microsoft Office PowerPoint</Application>
  <PresentationFormat>Custom</PresentationFormat>
  <Paragraphs>41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Slice</vt:lpstr>
      <vt:lpstr>Whitiki: Maori in the First World War</vt:lpstr>
      <vt:lpstr>  Visiting the Maori Contingent At AVONDALE October 1914 </vt:lpstr>
      <vt:lpstr>  Captain Peacock &amp; Maui Pomare, Avondale 1914 </vt:lpstr>
      <vt:lpstr>Slide 4</vt:lpstr>
      <vt:lpstr>Slide 5</vt:lpstr>
      <vt:lpstr>Gallipoli</vt:lpstr>
      <vt:lpstr>Slide 7</vt:lpstr>
      <vt:lpstr>Hat and collar badges</vt:lpstr>
      <vt:lpstr>KING TE RATA, Tupu Taingākawa, and secretaries and interpreters Hōri Tiro Pāora and Mita Karaka in 1914</vt:lpstr>
      <vt:lpstr>Ko te kupu whakautu a te iwi mo tenei take e tama, e Pomare, “Waiho mai te iwi i tou papa i tou turangawaewae i Aotearoa, kia hinga i hinga ki te papa.”  The people’s statement in response in this matter o’ son, Pomare, “Leave the people on your ground, on your homeland New Zealand, so that when they fall, they fall on that ground.” </vt:lpstr>
      <vt:lpstr>Maori Contingent at Avondale Oct 1914 - Feb 1915</vt:lpstr>
      <vt:lpstr>Paraire Tomoana’s Compositions</vt:lpstr>
      <vt:lpstr>Slide 13</vt:lpstr>
      <vt:lpstr>‘A Noble Sacrifice’   Sung in Maori and English, it became a very popular poi  item throughout the war period. This is the second of three verses.</vt:lpstr>
      <vt:lpstr>Maori Members of Parliament 1919 Maui Pomare, Sir James Carroll, Apirana Ngata, Tau Henare, Hopere Uru</vt:lpstr>
      <vt:lpstr>‘help Maori assume the duties and responsibilities of citizenship and enable them to earn or otherwise obtain and enjoy the benefits which European civilisation had brought to their doors’</vt:lpstr>
      <vt:lpstr>Slide 17</vt:lpstr>
      <vt:lpstr>Slide 18</vt:lpstr>
    </vt:vector>
  </TitlesOfParts>
  <Company>Ministry for Culture &amp; Heritage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Monty Soutar</dc:creator>
  <cp:lastModifiedBy>Amanda</cp:lastModifiedBy>
  <cp:revision>14</cp:revision>
  <dcterms:created xsi:type="dcterms:W3CDTF">2016-06-23T20:10:31Z</dcterms:created>
  <dcterms:modified xsi:type="dcterms:W3CDTF">2019-10-18T20:55:43Z</dcterms:modified>
</cp:coreProperties>
</file>