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1" r:id="rId1"/>
  </p:sldMasterIdLst>
  <p:notesMasterIdLst>
    <p:notesMasterId r:id="rId32"/>
  </p:notesMasterIdLst>
  <p:sldIdLst>
    <p:sldId id="297" r:id="rId2"/>
    <p:sldId id="282" r:id="rId3"/>
    <p:sldId id="290" r:id="rId4"/>
    <p:sldId id="293" r:id="rId5"/>
    <p:sldId id="283" r:id="rId6"/>
    <p:sldId id="292" r:id="rId7"/>
    <p:sldId id="256" r:id="rId8"/>
    <p:sldId id="258" r:id="rId9"/>
    <p:sldId id="295" r:id="rId10"/>
    <p:sldId id="294" r:id="rId11"/>
    <p:sldId id="300" r:id="rId12"/>
    <p:sldId id="261" r:id="rId13"/>
    <p:sldId id="265" r:id="rId14"/>
    <p:sldId id="264" r:id="rId15"/>
    <p:sldId id="263" r:id="rId16"/>
    <p:sldId id="273" r:id="rId17"/>
    <p:sldId id="267" r:id="rId18"/>
    <p:sldId id="274" r:id="rId19"/>
    <p:sldId id="269" r:id="rId20"/>
    <p:sldId id="272" r:id="rId21"/>
    <p:sldId id="271" r:id="rId22"/>
    <p:sldId id="280" r:id="rId23"/>
    <p:sldId id="275" r:id="rId24"/>
    <p:sldId id="276" r:id="rId25"/>
    <p:sldId id="277" r:id="rId26"/>
    <p:sldId id="278" r:id="rId27"/>
    <p:sldId id="279" r:id="rId28"/>
    <p:sldId id="281" r:id="rId29"/>
    <p:sldId id="303" r:id="rId30"/>
    <p:sldId id="298" r:id="rId31"/>
  </p:sldIdLst>
  <p:sldSz cx="9144000" cy="6858000" type="screen4x3"/>
  <p:notesSz cx="6805613" cy="9939338"/>
  <p:defaultTextStyle>
    <a:defPPr>
      <a:defRPr lang="en-GB"/>
    </a:defPPr>
    <a:lvl1pPr algn="l" rtl="0" eaLnBrk="0" fontAlgn="base" hangingPunct="0">
      <a:spcBef>
        <a:spcPct val="0"/>
      </a:spcBef>
      <a:spcAft>
        <a:spcPct val="0"/>
      </a:spcAft>
      <a:defRPr kern="1200">
        <a:solidFill>
          <a:schemeClr val="tx1"/>
        </a:solidFill>
        <a:latin typeface="Tahoma" pitchFamily="34" charset="0"/>
        <a:ea typeface="+mn-ea"/>
        <a:cs typeface="Arial" charset="0"/>
      </a:defRPr>
    </a:lvl1pPr>
    <a:lvl2pPr marL="457200" algn="l" rtl="0" eaLnBrk="0" fontAlgn="base" hangingPunct="0">
      <a:spcBef>
        <a:spcPct val="0"/>
      </a:spcBef>
      <a:spcAft>
        <a:spcPct val="0"/>
      </a:spcAft>
      <a:defRPr kern="1200">
        <a:solidFill>
          <a:schemeClr val="tx1"/>
        </a:solidFill>
        <a:latin typeface="Tahoma" pitchFamily="34" charset="0"/>
        <a:ea typeface="+mn-ea"/>
        <a:cs typeface="Arial" charset="0"/>
      </a:defRPr>
    </a:lvl2pPr>
    <a:lvl3pPr marL="914400" algn="l" rtl="0" eaLnBrk="0" fontAlgn="base" hangingPunct="0">
      <a:spcBef>
        <a:spcPct val="0"/>
      </a:spcBef>
      <a:spcAft>
        <a:spcPct val="0"/>
      </a:spcAft>
      <a:defRPr kern="1200">
        <a:solidFill>
          <a:schemeClr val="tx1"/>
        </a:solidFill>
        <a:latin typeface="Tahoma" pitchFamily="34" charset="0"/>
        <a:ea typeface="+mn-ea"/>
        <a:cs typeface="Arial" charset="0"/>
      </a:defRPr>
    </a:lvl3pPr>
    <a:lvl4pPr marL="1371600" algn="l" rtl="0" eaLnBrk="0" fontAlgn="base" hangingPunct="0">
      <a:spcBef>
        <a:spcPct val="0"/>
      </a:spcBef>
      <a:spcAft>
        <a:spcPct val="0"/>
      </a:spcAft>
      <a:defRPr kern="1200">
        <a:solidFill>
          <a:schemeClr val="tx1"/>
        </a:solidFill>
        <a:latin typeface="Tahoma" pitchFamily="34" charset="0"/>
        <a:ea typeface="+mn-ea"/>
        <a:cs typeface="Arial" charset="0"/>
      </a:defRPr>
    </a:lvl4pPr>
    <a:lvl5pPr marL="1828800" algn="l" rtl="0" eaLnBrk="0" fontAlgn="base" hangingPunct="0">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1">
          <p15:clr>
            <a:srgbClr val="A4A3A4"/>
          </p15:clr>
        </p15:guide>
        <p15:guide id="2" pos="2144">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FFF00"/>
    <a:srgbClr val="FAFEF4"/>
    <a:srgbClr val="FAFBF3"/>
    <a:srgbClr val="3030FE"/>
    <a:srgbClr val="000000"/>
    <a:srgbClr val="CCCC00"/>
    <a:srgbClr val="99FF33"/>
    <a:srgbClr val="F72C03"/>
    <a:srgbClr val="66FFFF"/>
    <a:srgbClr val="99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25" autoAdjust="0"/>
    <p:restoredTop sz="79146" autoAdjust="0"/>
  </p:normalViewPr>
  <p:slideViewPr>
    <p:cSldViewPr>
      <p:cViewPr varScale="1">
        <p:scale>
          <a:sx n="105" d="100"/>
          <a:sy n="105" d="100"/>
        </p:scale>
        <p:origin x="1830" y="102"/>
      </p:cViewPr>
      <p:guideLst>
        <p:guide orient="horz" pos="2160"/>
        <p:guide pos="2880"/>
      </p:guideLst>
    </p:cSldViewPr>
  </p:slideViewPr>
  <p:outlineViewPr>
    <p:cViewPr>
      <p:scale>
        <a:sx n="33" d="100"/>
        <a:sy n="33" d="100"/>
      </p:scale>
      <p:origin x="0" y="0"/>
    </p:cViewPr>
  </p:outlineViewPr>
  <p:notesTextViewPr>
    <p:cViewPr>
      <p:scale>
        <a:sx n="3" d="2"/>
        <a:sy n="3" d="2"/>
      </p:scale>
      <p:origin x="0" y="-1872"/>
    </p:cViewPr>
  </p:notesTextViewPr>
  <p:notesViewPr>
    <p:cSldViewPr>
      <p:cViewPr varScale="1">
        <p:scale>
          <a:sx n="65" d="100"/>
          <a:sy n="65" d="100"/>
        </p:scale>
        <p:origin x="3366" y="60"/>
      </p:cViewPr>
      <p:guideLst>
        <p:guide orient="horz" pos="3131"/>
        <p:guide pos="214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5298" name="Rectangle 2"/>
          <p:cNvSpPr>
            <a:spLocks noGrp="1" noChangeArrowheads="1"/>
          </p:cNvSpPr>
          <p:nvPr>
            <p:ph type="hdr" sz="quarter"/>
          </p:nvPr>
        </p:nvSpPr>
        <p:spPr bwMode="auto">
          <a:xfrm>
            <a:off x="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5299" name="Rectangle 3"/>
          <p:cNvSpPr>
            <a:spLocks noGrp="1" noChangeArrowheads="1"/>
          </p:cNvSpPr>
          <p:nvPr>
            <p:ph type="dt" idx="1"/>
          </p:nvPr>
        </p:nvSpPr>
        <p:spPr bwMode="auto">
          <a:xfrm>
            <a:off x="3854450" y="0"/>
            <a:ext cx="2949575"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charset="0"/>
                <a:cs typeface="Arial" charset="0"/>
              </a:defRPr>
            </a:lvl1pPr>
          </a:lstStyle>
          <a:p>
            <a:pPr>
              <a:defRPr/>
            </a:pPr>
            <a:endParaRPr lang="en-GB"/>
          </a:p>
        </p:txBody>
      </p:sp>
      <p:sp>
        <p:nvSpPr>
          <p:cNvPr id="3076" name="Rectangle 4"/>
          <p:cNvSpPr>
            <a:spLocks noGrp="1" noRot="1" noChangeAspect="1" noChangeArrowheads="1" noTextEdit="1"/>
          </p:cNvSpPr>
          <p:nvPr>
            <p:ph type="sldImg" idx="2"/>
          </p:nvPr>
        </p:nvSpPr>
        <p:spPr bwMode="auto">
          <a:xfrm>
            <a:off x="920750" y="746125"/>
            <a:ext cx="4965700" cy="3725863"/>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5301" name="Rectangle 5"/>
          <p:cNvSpPr>
            <a:spLocks noGrp="1" noChangeArrowheads="1"/>
          </p:cNvSpPr>
          <p:nvPr>
            <p:ph type="body" sz="quarter" idx="3"/>
          </p:nvPr>
        </p:nvSpPr>
        <p:spPr bwMode="auto">
          <a:xfrm>
            <a:off x="681038" y="4721225"/>
            <a:ext cx="5443537" cy="447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5302" name="Rectangle 6"/>
          <p:cNvSpPr>
            <a:spLocks noGrp="1" noChangeArrowheads="1"/>
          </p:cNvSpPr>
          <p:nvPr>
            <p:ph type="ftr" sz="quarter" idx="4"/>
          </p:nvPr>
        </p:nvSpPr>
        <p:spPr bwMode="auto">
          <a:xfrm>
            <a:off x="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charset="0"/>
                <a:cs typeface="Arial" charset="0"/>
              </a:defRPr>
            </a:lvl1pPr>
          </a:lstStyle>
          <a:p>
            <a:pPr>
              <a:defRPr/>
            </a:pPr>
            <a:endParaRPr lang="en-GB"/>
          </a:p>
        </p:txBody>
      </p:sp>
      <p:sp>
        <p:nvSpPr>
          <p:cNvPr id="55303" name="Rectangle 7"/>
          <p:cNvSpPr>
            <a:spLocks noGrp="1" noChangeArrowheads="1"/>
          </p:cNvSpPr>
          <p:nvPr>
            <p:ph type="sldNum" sz="quarter" idx="5"/>
          </p:nvPr>
        </p:nvSpPr>
        <p:spPr bwMode="auto">
          <a:xfrm>
            <a:off x="3854450" y="9440863"/>
            <a:ext cx="2949575"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atin typeface="Arial" charset="0"/>
              </a:defRPr>
            </a:lvl1pPr>
          </a:lstStyle>
          <a:p>
            <a:fld id="{624D9A0D-23D7-47CC-A8B3-1D6E83A14158}" type="slidenum">
              <a:rPr lang="en-GB" altLang="en-US"/>
              <a:pPr/>
              <a:t>‹#›</a:t>
            </a:fld>
            <a:endParaRPr lang="en-GB" altLang="en-US"/>
          </a:p>
        </p:txBody>
      </p:sp>
    </p:spTree>
    <p:extLst>
      <p:ext uri="{BB962C8B-B14F-4D97-AF65-F5344CB8AC3E}">
        <p14:creationId xmlns:p14="http://schemas.microsoft.com/office/powerpoint/2010/main" val="352081728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NZ" sz="1200" kern="1200" dirty="0" smtClean="0">
                <a:solidFill>
                  <a:schemeClr val="tx1"/>
                </a:solidFill>
                <a:effectLst/>
                <a:latin typeface="Arial" charset="0"/>
                <a:ea typeface="+mn-ea"/>
                <a:cs typeface="Arial" charset="0"/>
              </a:rPr>
              <a:t>1. Since its creation in 1937 there has only been one large-scale deployment of the RNZAF</a:t>
            </a:r>
            <a:r>
              <a:rPr lang="en-NZ" sz="1200" kern="1200" baseline="0" dirty="0" smtClean="0">
                <a:solidFill>
                  <a:schemeClr val="tx1"/>
                </a:solidFill>
                <a:effectLst/>
                <a:latin typeface="Arial" charset="0"/>
                <a:ea typeface="+mn-ea"/>
                <a:cs typeface="Arial" charset="0"/>
              </a:rPr>
              <a:t> and that </a:t>
            </a:r>
            <a:r>
              <a:rPr lang="en-NZ" sz="1200" kern="1200" dirty="0" smtClean="0">
                <a:solidFill>
                  <a:schemeClr val="tx1"/>
                </a:solidFill>
                <a:effectLst/>
                <a:latin typeface="Arial" charset="0"/>
                <a:ea typeface="+mn-ea"/>
                <a:cs typeface="Arial" charset="0"/>
              </a:rPr>
              <a:t>was to the Pacific in 1942 in support of Operation Cartwheel, which was the US led push to stop Japanese expansionism and retake occupied territory. </a:t>
            </a:r>
            <a:r>
              <a:rPr lang="en-NZ" sz="1200" kern="1200" dirty="0" smtClean="0">
                <a:solidFill>
                  <a:schemeClr val="tx1"/>
                </a:solidFill>
                <a:effectLst/>
                <a:latin typeface="Arial" charset="0"/>
                <a:ea typeface="+mn-ea"/>
                <a:cs typeface="Arial" charset="0"/>
              </a:rPr>
              <a:t>RNZAF aircraft did </a:t>
            </a:r>
            <a:r>
              <a:rPr lang="en-NZ" sz="1200" kern="1200" dirty="0" smtClean="0">
                <a:solidFill>
                  <a:schemeClr val="tx1"/>
                </a:solidFill>
                <a:effectLst/>
                <a:latin typeface="Arial" charset="0"/>
                <a:ea typeface="+mn-ea"/>
                <a:cs typeface="Arial" charset="0"/>
              </a:rPr>
              <a:t>not operate in Europe, North Africa, Asia or anywhere else in WW2…though many New Zealanders did.</a:t>
            </a:r>
            <a:endParaRPr lang="en-NZ" sz="120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624D9A0D-23D7-47CC-A8B3-1D6E83A14158}" type="slidenum">
              <a:rPr lang="en-GB" altLang="en-US" smtClean="0"/>
              <a:pPr/>
              <a:t>1</a:t>
            </a:fld>
            <a:endParaRPr lang="en-GB" altLang="en-US"/>
          </a:p>
        </p:txBody>
      </p:sp>
    </p:spTree>
    <p:extLst>
      <p:ext uri="{BB962C8B-B14F-4D97-AF65-F5344CB8AC3E}">
        <p14:creationId xmlns:p14="http://schemas.microsoft.com/office/powerpoint/2010/main" val="1081456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dirty="0" smtClean="0">
                <a:solidFill>
                  <a:schemeClr val="tx1"/>
                </a:solidFill>
                <a:effectLst/>
                <a:latin typeface="Arial" charset="0"/>
                <a:ea typeface="+mn-ea"/>
                <a:cs typeface="Arial" charset="0"/>
              </a:rPr>
              <a:t>10. This map shows the importance of SLOCs to NZ, and that hasn’t changed. If the Japanese had been allowed to consolidate, and eventually expand their position they would have been in a very good position to disrupt shipping, thus possibly isolating NZ, and perhaps part of the Australian Eastern Seaboard. McArthur wanted to attack </a:t>
            </a:r>
            <a:r>
              <a:rPr lang="en-NZ" sz="1200" kern="1200" dirty="0" err="1" smtClean="0">
                <a:solidFill>
                  <a:schemeClr val="tx1"/>
                </a:solidFill>
                <a:effectLst/>
                <a:latin typeface="Arial" charset="0"/>
                <a:ea typeface="+mn-ea"/>
                <a:cs typeface="Arial" charset="0"/>
              </a:rPr>
              <a:t>Rabaul</a:t>
            </a:r>
            <a:r>
              <a:rPr lang="en-NZ" sz="1200" kern="1200" dirty="0" smtClean="0">
                <a:solidFill>
                  <a:schemeClr val="tx1"/>
                </a:solidFill>
                <a:effectLst/>
                <a:latin typeface="Arial" charset="0"/>
                <a:ea typeface="+mn-ea"/>
                <a:cs typeface="Arial" charset="0"/>
              </a:rPr>
              <a:t> directly being the strongpoint of the whole southern perimeter – but the JCS considered this would be too costly, so; McArthur would move down the SE coast of NG while the Navy/Marines went for Guadalcanal to prevent the Japanese establishing a strong defensive outpost – this would establish a base for what would later become know as an island-hopping strategy. The latter element of this two-pronged drive was codenamed CARTWHEEL and this is what NZ would soon be supporting. The Japanese considered Guadalcanal a stepping stone to </a:t>
            </a:r>
            <a:r>
              <a:rPr lang="en-NZ" sz="1200" kern="1200" dirty="0" err="1" smtClean="0">
                <a:solidFill>
                  <a:schemeClr val="tx1"/>
                </a:solidFill>
                <a:effectLst/>
                <a:latin typeface="Arial" charset="0"/>
                <a:ea typeface="+mn-ea"/>
                <a:cs typeface="Arial" charset="0"/>
              </a:rPr>
              <a:t>Rabaul</a:t>
            </a:r>
            <a:r>
              <a:rPr lang="en-NZ" sz="1200" kern="1200" dirty="0" smtClean="0">
                <a:solidFill>
                  <a:schemeClr val="tx1"/>
                </a:solidFill>
                <a:effectLst/>
                <a:latin typeface="Arial" charset="0"/>
                <a:ea typeface="+mn-ea"/>
                <a:cs typeface="Arial" charset="0"/>
              </a:rPr>
              <a:t>, and from there to the home islands – so it was to be held at all costs.</a:t>
            </a:r>
          </a:p>
          <a:p>
            <a:pPr eaLnBrk="1" hangingPunct="1"/>
            <a:endParaRPr lang="en-NZ" altLang="en-US" dirty="0" smtClean="0"/>
          </a:p>
        </p:txBody>
      </p:sp>
      <p:sp>
        <p:nvSpPr>
          <p:cNvPr id="3482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802B556-3AB4-4A3B-8597-2757CE96D70B}" type="slidenum">
              <a:rPr lang="en-GB" altLang="en-US"/>
              <a:pPr>
                <a:spcBef>
                  <a:spcPct val="0"/>
                </a:spcBef>
              </a:pPr>
              <a:t>10</a:t>
            </a:fld>
            <a:endParaRPr lang="en-GB" altLang="en-US"/>
          </a:p>
        </p:txBody>
      </p:sp>
    </p:spTree>
    <p:extLst>
      <p:ext uri="{BB962C8B-B14F-4D97-AF65-F5344CB8AC3E}">
        <p14:creationId xmlns:p14="http://schemas.microsoft.com/office/powerpoint/2010/main" val="27376348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NZ" sz="1200" kern="1200" dirty="0" smtClean="0">
                <a:solidFill>
                  <a:schemeClr val="tx1"/>
                </a:solidFill>
                <a:effectLst/>
                <a:latin typeface="Arial" charset="0"/>
                <a:ea typeface="+mn-ea"/>
                <a:cs typeface="Arial" charset="0"/>
              </a:rPr>
              <a:t>11. RNZAF AO 1942-45 (map). The highlighted areas mark the main islands of the Solomon’s Campaign and where the RNZAF, among other places, eventually operated from. In the south is Guadalcanal, north of that is New Georgia Island, and still further north is </a:t>
            </a:r>
            <a:r>
              <a:rPr lang="en-NZ" sz="1200" kern="1200" dirty="0" err="1" smtClean="0">
                <a:solidFill>
                  <a:schemeClr val="tx1"/>
                </a:solidFill>
                <a:effectLst/>
                <a:latin typeface="Arial" charset="0"/>
                <a:ea typeface="+mn-ea"/>
                <a:cs typeface="Arial" charset="0"/>
              </a:rPr>
              <a:t>Bouganville</a:t>
            </a:r>
            <a:r>
              <a:rPr lang="en-NZ" sz="1200" kern="1200" dirty="0" smtClean="0">
                <a:solidFill>
                  <a:schemeClr val="tx1"/>
                </a:solidFill>
                <a:effectLst/>
                <a:latin typeface="Arial" charset="0"/>
                <a:ea typeface="+mn-ea"/>
                <a:cs typeface="Arial" charset="0"/>
              </a:rPr>
              <a:t>. The upper highlight marks </a:t>
            </a:r>
            <a:r>
              <a:rPr lang="en-NZ" sz="1200" kern="1200" dirty="0" err="1" smtClean="0">
                <a:solidFill>
                  <a:schemeClr val="tx1"/>
                </a:solidFill>
                <a:effectLst/>
                <a:latin typeface="Arial" charset="0"/>
                <a:ea typeface="+mn-ea"/>
                <a:cs typeface="Arial" charset="0"/>
              </a:rPr>
              <a:t>Rabaul</a:t>
            </a:r>
            <a:r>
              <a:rPr lang="en-NZ" sz="1200" kern="1200" dirty="0" smtClean="0">
                <a:solidFill>
                  <a:schemeClr val="tx1"/>
                </a:solidFill>
                <a:effectLst/>
                <a:latin typeface="Arial" charset="0"/>
                <a:ea typeface="+mn-ea"/>
                <a:cs typeface="Arial" charset="0"/>
              </a:rPr>
              <a:t>, the Japanese stronghold of the SOPAC. The arrow is there to give you an idea of scale representing around 500 </a:t>
            </a:r>
            <a:r>
              <a:rPr lang="en-NZ" sz="1200" kern="1200" dirty="0" err="1" smtClean="0">
                <a:solidFill>
                  <a:schemeClr val="tx1"/>
                </a:solidFill>
                <a:effectLst/>
                <a:latin typeface="Arial" charset="0"/>
                <a:ea typeface="+mn-ea"/>
                <a:cs typeface="Arial" charset="0"/>
              </a:rPr>
              <a:t>kms</a:t>
            </a:r>
            <a:r>
              <a:rPr lang="en-NZ" sz="1200" kern="1200" dirty="0" smtClean="0">
                <a:solidFill>
                  <a:schemeClr val="tx1"/>
                </a:solidFill>
                <a:effectLst/>
                <a:latin typeface="Arial" charset="0"/>
                <a:ea typeface="+mn-ea"/>
                <a:cs typeface="Arial" charset="0"/>
              </a:rPr>
              <a:t>, so it is a big area. It also marks a shipping route taken by Japanese resupply convoys that became known as ‘The Slot’.</a:t>
            </a:r>
          </a:p>
          <a:p>
            <a:endParaRPr lang="en-NZ" dirty="0"/>
          </a:p>
        </p:txBody>
      </p:sp>
      <p:sp>
        <p:nvSpPr>
          <p:cNvPr id="4" name="Slide Number Placeholder 3"/>
          <p:cNvSpPr>
            <a:spLocks noGrp="1"/>
          </p:cNvSpPr>
          <p:nvPr>
            <p:ph type="sldNum" sz="quarter" idx="10"/>
          </p:nvPr>
        </p:nvSpPr>
        <p:spPr/>
        <p:txBody>
          <a:bodyPr/>
          <a:lstStyle/>
          <a:p>
            <a:fld id="{624D9A0D-23D7-47CC-A8B3-1D6E83A14158}" type="slidenum">
              <a:rPr lang="en-GB" altLang="en-US" smtClean="0"/>
              <a:pPr/>
              <a:t>11</a:t>
            </a:fld>
            <a:endParaRPr lang="en-GB" altLang="en-US"/>
          </a:p>
        </p:txBody>
      </p:sp>
    </p:spTree>
    <p:extLst>
      <p:ext uri="{BB962C8B-B14F-4D97-AF65-F5344CB8AC3E}">
        <p14:creationId xmlns:p14="http://schemas.microsoft.com/office/powerpoint/2010/main" val="30163114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AA99C8DB-1960-47DC-BF04-7A0551CAB99F}" type="slidenum">
              <a:rPr lang="en-GB" altLang="en-US"/>
              <a:pPr>
                <a:spcBef>
                  <a:spcPct val="0"/>
                </a:spcBef>
              </a:pPr>
              <a:t>12</a:t>
            </a:fld>
            <a:endParaRPr lang="en-GB" altLang="en-US"/>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dirty="0" smtClean="0">
                <a:solidFill>
                  <a:schemeClr val="tx1"/>
                </a:solidFill>
                <a:effectLst/>
                <a:latin typeface="Arial" charset="0"/>
                <a:ea typeface="+mn-ea"/>
                <a:cs typeface="Arial" charset="0"/>
              </a:rPr>
              <a:t>12.</a:t>
            </a:r>
            <a:r>
              <a:rPr lang="en-NZ" sz="1200" b="1" kern="1200" dirty="0" smtClean="0">
                <a:solidFill>
                  <a:schemeClr val="tx1"/>
                </a:solidFill>
                <a:effectLst/>
                <a:latin typeface="Arial" charset="0"/>
                <a:ea typeface="+mn-ea"/>
                <a:cs typeface="Arial" charset="0"/>
              </a:rPr>
              <a:t> </a:t>
            </a:r>
            <a:r>
              <a:rPr lang="en-US" sz="1200" kern="1200" dirty="0" smtClean="0">
                <a:solidFill>
                  <a:schemeClr val="tx1"/>
                </a:solidFill>
                <a:effectLst/>
                <a:latin typeface="Arial" charset="0"/>
                <a:ea typeface="+mn-ea"/>
                <a:cs typeface="Arial" charset="0"/>
              </a:rPr>
              <a:t>So, what changed in the general situation at home that drove the government to seek an</a:t>
            </a:r>
            <a:r>
              <a:rPr lang="en-US" sz="1200" kern="1200" baseline="0" dirty="0" smtClean="0">
                <a:solidFill>
                  <a:schemeClr val="tx1"/>
                </a:solidFill>
                <a:effectLst/>
                <a:latin typeface="Arial" charset="0"/>
                <a:ea typeface="+mn-ea"/>
                <a:cs typeface="Arial" charset="0"/>
              </a:rPr>
              <a:t> additional </a:t>
            </a:r>
            <a:r>
              <a:rPr lang="en-US" sz="1200" kern="1200" dirty="0" smtClean="0">
                <a:solidFill>
                  <a:schemeClr val="tx1"/>
                </a:solidFill>
                <a:effectLst/>
                <a:latin typeface="Arial" charset="0"/>
                <a:ea typeface="+mn-ea"/>
                <a:cs typeface="Arial" charset="0"/>
              </a:rPr>
              <a:t>combat role? When SOPAC was created, Auckland became Admiral </a:t>
            </a:r>
            <a:r>
              <a:rPr lang="en-US" sz="1200" kern="1200" dirty="0" err="1" smtClean="0">
                <a:solidFill>
                  <a:schemeClr val="tx1"/>
                </a:solidFill>
                <a:effectLst/>
                <a:latin typeface="Arial" charset="0"/>
                <a:ea typeface="+mn-ea"/>
                <a:cs typeface="Arial" charset="0"/>
              </a:rPr>
              <a:t>Ghormley’s</a:t>
            </a:r>
            <a:r>
              <a:rPr lang="en-US" sz="1200" kern="1200" dirty="0" smtClean="0">
                <a:solidFill>
                  <a:schemeClr val="tx1"/>
                </a:solidFill>
                <a:effectLst/>
                <a:latin typeface="Arial" charset="0"/>
                <a:ea typeface="+mn-ea"/>
                <a:cs typeface="Arial" charset="0"/>
              </a:rPr>
              <a:t> regional HQ, and he just happened to bring the 2nd Marine Division with him to train in NZ from June 1942 – and while they were not there to defend NZ, remembering our troops were in Egypt, by default </a:t>
            </a:r>
            <a:r>
              <a:rPr lang="en-US" sz="1200" kern="1200" dirty="0" err="1" smtClean="0">
                <a:solidFill>
                  <a:schemeClr val="tx1"/>
                </a:solidFill>
                <a:effectLst/>
                <a:latin typeface="Arial" charset="0"/>
                <a:ea typeface="+mn-ea"/>
                <a:cs typeface="Arial" charset="0"/>
              </a:rPr>
              <a:t>Ghormley</a:t>
            </a:r>
            <a:r>
              <a:rPr lang="en-US" sz="1200" kern="1200" dirty="0" smtClean="0">
                <a:solidFill>
                  <a:schemeClr val="tx1"/>
                </a:solidFill>
                <a:effectLst/>
                <a:latin typeface="Arial" charset="0"/>
                <a:ea typeface="+mn-ea"/>
                <a:cs typeface="Arial" charset="0"/>
              </a:rPr>
              <a:t> had responsibility for defending his HQ, but regardless, the presence of thousands of US servicemen brought relief to people and gave them a sense of security anyway.</a:t>
            </a:r>
            <a:r>
              <a:rPr lang="en-NZ" sz="1200" kern="1200" dirty="0" smtClean="0">
                <a:solidFill>
                  <a:schemeClr val="tx1"/>
                </a:solidFill>
                <a:effectLst/>
                <a:latin typeface="Arial" charset="0"/>
                <a:ea typeface="+mn-ea"/>
                <a:cs typeface="Arial" charset="0"/>
              </a:rPr>
              <a:t> During the first half of 1942 </a:t>
            </a:r>
            <a:r>
              <a:rPr lang="en-US" sz="1200" kern="1200" dirty="0" smtClean="0">
                <a:solidFill>
                  <a:schemeClr val="tx1"/>
                </a:solidFill>
                <a:effectLst/>
                <a:latin typeface="Arial" charset="0"/>
                <a:ea typeface="+mn-ea"/>
                <a:cs typeface="Arial" charset="0"/>
              </a:rPr>
              <a:t>aircraft were arriving in increasing numbers – including fighters from March 1942. And even better news was that Japanese expansion had been well and truly checked at the naval battles of Coral Sea and Midway (May and June 1942 respectively). </a:t>
            </a:r>
            <a:r>
              <a:rPr lang="en-US" sz="1200" b="1" kern="1200" dirty="0" smtClean="0">
                <a:solidFill>
                  <a:schemeClr val="tx1"/>
                </a:solidFill>
                <a:effectLst/>
                <a:latin typeface="Arial" charset="0"/>
                <a:ea typeface="+mn-ea"/>
                <a:cs typeface="Arial" charset="0"/>
              </a:rPr>
              <a:t>So</a:t>
            </a:r>
            <a:r>
              <a:rPr lang="en-US" sz="1200" kern="1200" dirty="0" smtClean="0">
                <a:solidFill>
                  <a:schemeClr val="tx1"/>
                </a:solidFill>
                <a:effectLst/>
                <a:latin typeface="Arial" charset="0"/>
                <a:ea typeface="+mn-ea"/>
                <a:cs typeface="Arial" charset="0"/>
              </a:rPr>
              <a:t>, all this good news gave the government a renewed sense of confidence, and thoughts turned towards how NZ might increase its leverage in turning its post-war aspirations into reality. With the navy and army already engaged heavily it was decided to expand the RNZAF and actively seek a combat role in the Pacific. So Fraser let it be known to the US </a:t>
            </a:r>
            <a:r>
              <a:rPr lang="en-US" sz="1200" kern="1200" dirty="0" err="1" smtClean="0">
                <a:solidFill>
                  <a:schemeClr val="tx1"/>
                </a:solidFill>
                <a:effectLst/>
                <a:latin typeface="Arial" charset="0"/>
                <a:ea typeface="+mn-ea"/>
                <a:cs typeface="Arial" charset="0"/>
              </a:rPr>
              <a:t>CoN</a:t>
            </a:r>
            <a:r>
              <a:rPr lang="en-US" sz="1200" kern="1200" dirty="0" smtClean="0">
                <a:solidFill>
                  <a:schemeClr val="tx1"/>
                </a:solidFill>
                <a:effectLst/>
                <a:latin typeface="Arial" charset="0"/>
                <a:ea typeface="+mn-ea"/>
                <a:cs typeface="Arial" charset="0"/>
              </a:rPr>
              <a:t>, Admiral King, of the potential of the RNZAF to be part of his planning, Fraser also drew up an ambitious plan for 20 RNZAF squadrons to be operational by 1943. </a:t>
            </a:r>
            <a:r>
              <a:rPr lang="en-NZ" sz="1200" kern="1200" dirty="0" smtClean="0">
                <a:solidFill>
                  <a:schemeClr val="tx1"/>
                </a:solidFill>
                <a:effectLst/>
                <a:latin typeface="Arial" charset="0"/>
                <a:ea typeface="+mn-ea"/>
                <a:cs typeface="Arial" charset="0"/>
              </a:rPr>
              <a:t>Considering the active role Fraser wished for the RNZAF, there is no evidence to suggest that the Air Force itself was making any plans to fulfil it.  When Rear Admiral McCain (COMAIRSOPAC) requested six </a:t>
            </a:r>
            <a:r>
              <a:rPr lang="en-NZ" sz="1200" kern="1200" dirty="0" err="1" smtClean="0">
                <a:solidFill>
                  <a:schemeClr val="tx1"/>
                </a:solidFill>
                <a:effectLst/>
                <a:latin typeface="Arial" charset="0"/>
                <a:ea typeface="+mn-ea"/>
                <a:cs typeface="Arial" charset="0"/>
              </a:rPr>
              <a:t>Vincents</a:t>
            </a:r>
            <a:r>
              <a:rPr lang="en-NZ" sz="1200" kern="1200" dirty="0" smtClean="0">
                <a:solidFill>
                  <a:schemeClr val="tx1"/>
                </a:solidFill>
                <a:effectLst/>
                <a:latin typeface="Arial" charset="0"/>
                <a:ea typeface="+mn-ea"/>
                <a:cs typeface="Arial" charset="0"/>
              </a:rPr>
              <a:t> to carry out ASW patrols around New Caledonia, it seems to have caught the RNZAF by surprise.  Nevertheless, on July 1</a:t>
            </a:r>
            <a:r>
              <a:rPr lang="en-NZ" sz="1200" kern="1200" baseline="30000" dirty="0" smtClean="0">
                <a:solidFill>
                  <a:schemeClr val="tx1"/>
                </a:solidFill>
                <a:effectLst/>
                <a:latin typeface="Arial" charset="0"/>
                <a:ea typeface="+mn-ea"/>
                <a:cs typeface="Arial" charset="0"/>
              </a:rPr>
              <a:t>st</a:t>
            </a:r>
            <a:r>
              <a:rPr lang="en-NZ" sz="1200" kern="1200" dirty="0" smtClean="0">
                <a:solidFill>
                  <a:schemeClr val="tx1"/>
                </a:solidFill>
                <a:effectLst/>
                <a:latin typeface="Arial" charset="0"/>
                <a:ea typeface="+mn-ea"/>
                <a:cs typeface="Arial" charset="0"/>
              </a:rPr>
              <a:t> 1942 an advance party was on its way by boat, and the decision was also made to send </a:t>
            </a:r>
            <a:r>
              <a:rPr lang="en-NZ" sz="1200" kern="1200" dirty="0" err="1" smtClean="0">
                <a:solidFill>
                  <a:schemeClr val="tx1"/>
                </a:solidFill>
                <a:effectLst/>
                <a:latin typeface="Arial" charset="0"/>
                <a:ea typeface="+mn-ea"/>
                <a:cs typeface="Arial" charset="0"/>
              </a:rPr>
              <a:t>Hudsons</a:t>
            </a:r>
            <a:r>
              <a:rPr lang="en-NZ" sz="1200" kern="1200" dirty="0" smtClean="0">
                <a:solidFill>
                  <a:schemeClr val="tx1"/>
                </a:solidFill>
                <a:effectLst/>
                <a:latin typeface="Arial" charset="0"/>
                <a:ea typeface="+mn-ea"/>
                <a:cs typeface="Arial" charset="0"/>
              </a:rPr>
              <a:t> as the </a:t>
            </a:r>
            <a:r>
              <a:rPr lang="en-NZ" sz="1200" kern="1200" dirty="0" err="1" smtClean="0">
                <a:solidFill>
                  <a:schemeClr val="tx1"/>
                </a:solidFill>
                <a:effectLst/>
                <a:latin typeface="Arial" charset="0"/>
                <a:ea typeface="+mn-ea"/>
                <a:cs typeface="Arial" charset="0"/>
              </a:rPr>
              <a:t>Vincents</a:t>
            </a:r>
            <a:r>
              <a:rPr lang="en-NZ" sz="1200" kern="1200" dirty="0" smtClean="0">
                <a:solidFill>
                  <a:schemeClr val="tx1"/>
                </a:solidFill>
                <a:effectLst/>
                <a:latin typeface="Arial" charset="0"/>
                <a:ea typeface="+mn-ea"/>
                <a:cs typeface="Arial" charset="0"/>
              </a:rPr>
              <a:t> would have had to be broken down and sent by sea. This first deployment, was a somewhat ad hoc affair due to a lack of equipment.  And while the local US quarter-master unit was happy to make up most of the deficiencies, it was not a good start.  However, what subsequently became 9 </a:t>
            </a:r>
            <a:r>
              <a:rPr lang="en-NZ" sz="1200" kern="1200" dirty="0" err="1" smtClean="0">
                <a:solidFill>
                  <a:schemeClr val="tx1"/>
                </a:solidFill>
                <a:effectLst/>
                <a:latin typeface="Arial" charset="0"/>
                <a:ea typeface="+mn-ea"/>
                <a:cs typeface="Arial" charset="0"/>
              </a:rPr>
              <a:t>sqn</a:t>
            </a:r>
            <a:r>
              <a:rPr lang="en-NZ" sz="1200" kern="1200" dirty="0" smtClean="0">
                <a:solidFill>
                  <a:schemeClr val="tx1"/>
                </a:solidFill>
                <a:effectLst/>
                <a:latin typeface="Arial" charset="0"/>
                <a:ea typeface="+mn-ea"/>
                <a:cs typeface="Arial" charset="0"/>
              </a:rPr>
              <a:t> was employed patrolling the seas out to 400 miles around the coast of New Caledonia and while the tour was generally uneventful, no shipping was lost in the area during 9 Squadron’s tenure, which was not the case before they arrived.  So, the squadron fulfilled the RNZAF’s first operational tasking to the satisfaction of all concerned, during a period of intense shipping activity throughout the Guadalcanal campaign.</a:t>
            </a:r>
          </a:p>
          <a:p>
            <a:pPr eaLnBrk="1" hangingPunct="1"/>
            <a:endParaRPr lang="en-GB" altLang="en-US" dirty="0" smtClean="0"/>
          </a:p>
        </p:txBody>
      </p:sp>
    </p:spTree>
    <p:extLst>
      <p:ext uri="{BB962C8B-B14F-4D97-AF65-F5344CB8AC3E}">
        <p14:creationId xmlns:p14="http://schemas.microsoft.com/office/powerpoint/2010/main" val="27901063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5719D394-C103-4174-8F86-D596F9E0E492}" type="slidenum">
              <a:rPr lang="en-GB" altLang="en-US"/>
              <a:pPr>
                <a:spcBef>
                  <a:spcPct val="0"/>
                </a:spcBef>
              </a:pPr>
              <a:t>13</a:t>
            </a:fld>
            <a:endParaRPr lang="en-GB" altLang="en-US"/>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dirty="0" smtClean="0">
                <a:solidFill>
                  <a:schemeClr val="tx1"/>
                </a:solidFill>
                <a:effectLst/>
                <a:latin typeface="Arial" charset="0"/>
                <a:ea typeface="+mn-ea"/>
                <a:cs typeface="Arial" charset="0"/>
              </a:rPr>
              <a:t> 13. </a:t>
            </a:r>
            <a:r>
              <a:rPr lang="en-US" sz="1200" kern="1200" dirty="0" smtClean="0">
                <a:solidFill>
                  <a:schemeClr val="tx1"/>
                </a:solidFill>
                <a:effectLst/>
                <a:latin typeface="Arial" charset="0"/>
                <a:ea typeface="+mn-ea"/>
                <a:cs typeface="Arial" charset="0"/>
              </a:rPr>
              <a:t>The campaign to retake Guadalcanal started in August 1942 and it was no more than a battle for the airfield from which the US could extend the campaign further north, and as usual the commanders were soon asking for more aircraft. They were particularly short of patrol aircraft to intercept Japanese resupply convoys travelling down The Slot, being forced to use B-17 bombers that should otherwise have been employed on bombing missions. So at the request of COMSOPAC, 3 </a:t>
            </a:r>
            <a:r>
              <a:rPr lang="en-US" sz="1200" kern="1200" dirty="0" err="1" smtClean="0">
                <a:solidFill>
                  <a:schemeClr val="tx1"/>
                </a:solidFill>
                <a:effectLst/>
                <a:latin typeface="Arial" charset="0"/>
                <a:ea typeface="+mn-ea"/>
                <a:cs typeface="Arial" charset="0"/>
              </a:rPr>
              <a:t>sqn</a:t>
            </a:r>
            <a:r>
              <a:rPr lang="en-US" sz="1200" kern="1200" dirty="0" smtClean="0">
                <a:solidFill>
                  <a:schemeClr val="tx1"/>
                </a:solidFill>
                <a:effectLst/>
                <a:latin typeface="Arial" charset="0"/>
                <a:ea typeface="+mn-ea"/>
                <a:cs typeface="Arial" charset="0"/>
              </a:rPr>
              <a:t> deployed to Guadalcanal in November becoming the first RNZAF unit deployed on combat operations. At this time the battle for Guadalcanal was still in full swing and the airfield was subject to repeated attacks; the island not being finally secured until February 1943. The battle for Guadalcanal was fiercely contested with a high cost to both sides; the Japanese lost 30,000 men, 24 warships, and almost 700 aircraft and crews; the Allies lost 7000 men, over 600 aircraft, and 24 warships. The US would have preferred the RNZAF to deploy earlier but delays in issuing a command directive due to constitutional issues, prevented this.</a:t>
            </a:r>
            <a:r>
              <a:rPr lang="en-NZ" sz="1200" kern="1200" dirty="0" smtClean="0">
                <a:solidFill>
                  <a:schemeClr val="tx1"/>
                </a:solidFill>
                <a:effectLst/>
                <a:latin typeface="Arial" charset="0"/>
                <a:ea typeface="+mn-ea"/>
                <a:cs typeface="Arial" charset="0"/>
              </a:rPr>
              <a:t> The </a:t>
            </a:r>
            <a:r>
              <a:rPr lang="en-NZ" sz="1200" kern="1200" dirty="0" err="1" smtClean="0">
                <a:solidFill>
                  <a:schemeClr val="tx1"/>
                </a:solidFill>
                <a:effectLst/>
                <a:latin typeface="Arial" charset="0"/>
                <a:ea typeface="+mn-ea"/>
                <a:cs typeface="Arial" charset="0"/>
              </a:rPr>
              <a:t>Hudsons</a:t>
            </a:r>
            <a:r>
              <a:rPr lang="en-NZ" sz="1200" kern="1200" dirty="0" smtClean="0">
                <a:solidFill>
                  <a:schemeClr val="tx1"/>
                </a:solidFill>
                <a:effectLst/>
                <a:latin typeface="Arial" charset="0"/>
                <a:ea typeface="+mn-ea"/>
                <a:cs typeface="Arial" charset="0"/>
              </a:rPr>
              <a:t> carried out occasional bombing raids on enemy occupied villages but were </a:t>
            </a:r>
            <a:r>
              <a:rPr lang="en-US" sz="1200" kern="1200" dirty="0" smtClean="0">
                <a:solidFill>
                  <a:schemeClr val="tx1"/>
                </a:solidFill>
                <a:effectLst/>
                <a:latin typeface="Arial" charset="0"/>
                <a:ea typeface="+mn-ea"/>
                <a:cs typeface="Arial" charset="0"/>
              </a:rPr>
              <a:t>mostly employed on shipping patrols – being the eyes and ears for strike elements – very successful despite initial doubts about the survivability of the </a:t>
            </a:r>
            <a:r>
              <a:rPr lang="en-US" sz="1200" kern="1200" dirty="0" err="1" smtClean="0">
                <a:solidFill>
                  <a:schemeClr val="tx1"/>
                </a:solidFill>
                <a:effectLst/>
                <a:latin typeface="Arial" charset="0"/>
                <a:ea typeface="+mn-ea"/>
                <a:cs typeface="Arial" charset="0"/>
              </a:rPr>
              <a:t>Hudsons</a:t>
            </a:r>
            <a:r>
              <a:rPr lang="en-US" sz="1200" kern="1200" dirty="0" smtClean="0">
                <a:solidFill>
                  <a:schemeClr val="tx1"/>
                </a:solidFill>
                <a:effectLst/>
                <a:latin typeface="Arial" charset="0"/>
                <a:ea typeface="+mn-ea"/>
                <a:cs typeface="Arial" charset="0"/>
              </a:rPr>
              <a:t> against Japanese fighters. Having proved their worth, COMSOPAC placed increasing demands on the RNZAF. Another Hudson </a:t>
            </a:r>
            <a:r>
              <a:rPr lang="en-US" sz="1200" kern="1200" dirty="0" err="1" smtClean="0">
                <a:solidFill>
                  <a:schemeClr val="tx1"/>
                </a:solidFill>
                <a:effectLst/>
                <a:latin typeface="Arial" charset="0"/>
                <a:ea typeface="+mn-ea"/>
                <a:cs typeface="Arial" charset="0"/>
              </a:rPr>
              <a:t>sqn</a:t>
            </a:r>
            <a:r>
              <a:rPr lang="en-US" sz="1200" kern="1200" dirty="0" smtClean="0">
                <a:solidFill>
                  <a:schemeClr val="tx1"/>
                </a:solidFill>
                <a:effectLst/>
                <a:latin typeface="Arial" charset="0"/>
                <a:ea typeface="+mn-ea"/>
                <a:cs typeface="Arial" charset="0"/>
              </a:rPr>
              <a:t> was deployed and the first fighters arrived in April. A radar unit was sent up to Guadalcanal from Tonga and proved a great success being responsible for detecting and breaking up numerous air raids. A GHQ was established at Espiritu Santo on Vanuatu</a:t>
            </a:r>
            <a:r>
              <a:rPr lang="en-US" sz="1200" kern="1200" baseline="0" dirty="0" smtClean="0">
                <a:solidFill>
                  <a:schemeClr val="tx1"/>
                </a:solidFill>
                <a:effectLst/>
                <a:latin typeface="Arial" charset="0"/>
                <a:ea typeface="+mn-ea"/>
                <a:cs typeface="Arial" charset="0"/>
              </a:rPr>
              <a:t> to administer the</a:t>
            </a:r>
            <a:r>
              <a:rPr lang="en-US" sz="1200" kern="1200" dirty="0" smtClean="0">
                <a:solidFill>
                  <a:schemeClr val="tx1"/>
                </a:solidFill>
                <a:effectLst/>
                <a:latin typeface="Arial" charset="0"/>
                <a:ea typeface="+mn-ea"/>
                <a:cs typeface="Arial" charset="0"/>
              </a:rPr>
              <a:t> increased RNZAF presence, which included the establishment of repair depots, airfield construction teams, a deployment of flying boats to Fiji, and transport operations commencing following the establishment of 40sqn at Whenuapai in June.</a:t>
            </a:r>
            <a:endParaRPr lang="en-NZ" sz="1200" kern="1200" dirty="0" smtClean="0">
              <a:solidFill>
                <a:schemeClr val="tx1"/>
              </a:solidFill>
              <a:effectLst/>
              <a:latin typeface="Arial" charset="0"/>
              <a:ea typeface="+mn-ea"/>
              <a:cs typeface="Arial" charset="0"/>
            </a:endParaRPr>
          </a:p>
          <a:p>
            <a:pPr eaLnBrk="1" hangingPunct="1"/>
            <a:endParaRPr lang="en-GB" altLang="en-US" dirty="0" smtClean="0"/>
          </a:p>
        </p:txBody>
      </p:sp>
    </p:spTree>
    <p:extLst>
      <p:ext uri="{BB962C8B-B14F-4D97-AF65-F5344CB8AC3E}">
        <p14:creationId xmlns:p14="http://schemas.microsoft.com/office/powerpoint/2010/main" val="109399725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17C43981-B5FC-43DC-A974-889F9DCC0B28}" type="slidenum">
              <a:rPr lang="en-GB" altLang="en-US"/>
              <a:pPr>
                <a:spcBef>
                  <a:spcPct val="0"/>
                </a:spcBef>
              </a:pPr>
              <a:t>14</a:t>
            </a:fld>
            <a:endParaRPr lang="en-GB" altLang="en-US"/>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dirty="0" smtClean="0">
                <a:solidFill>
                  <a:schemeClr val="tx1"/>
                </a:solidFill>
                <a:effectLst/>
                <a:latin typeface="Arial" charset="0"/>
                <a:ea typeface="+mn-ea"/>
                <a:cs typeface="Arial" charset="0"/>
              </a:rPr>
              <a:t>14. All deployments through 1943 were at the request of COMSOPAC, with most being around 12 weeks though there were frequent extensions. The RNZAF established an enviable reputation for reliability, and only once did they fail to have a full </a:t>
            </a:r>
            <a:r>
              <a:rPr lang="en-NZ" sz="1200" kern="1200" dirty="0" err="1" smtClean="0">
                <a:solidFill>
                  <a:schemeClr val="tx1"/>
                </a:solidFill>
                <a:effectLst/>
                <a:latin typeface="Arial" charset="0"/>
                <a:ea typeface="+mn-ea"/>
                <a:cs typeface="Arial" charset="0"/>
              </a:rPr>
              <a:t>sqn</a:t>
            </a:r>
            <a:r>
              <a:rPr lang="en-NZ" sz="1200" kern="1200" dirty="0" smtClean="0">
                <a:solidFill>
                  <a:schemeClr val="tx1"/>
                </a:solidFill>
                <a:effectLst/>
                <a:latin typeface="Arial" charset="0"/>
                <a:ea typeface="+mn-ea"/>
                <a:cs typeface="Arial" charset="0"/>
              </a:rPr>
              <a:t> available for operations. Halsey, who replaced </a:t>
            </a:r>
            <a:r>
              <a:rPr lang="en-NZ" sz="1200" kern="1200" dirty="0" err="1" smtClean="0">
                <a:solidFill>
                  <a:schemeClr val="tx1"/>
                </a:solidFill>
                <a:effectLst/>
                <a:latin typeface="Arial" charset="0"/>
                <a:ea typeface="+mn-ea"/>
                <a:cs typeface="Arial" charset="0"/>
              </a:rPr>
              <a:t>Ghormley</a:t>
            </a:r>
            <a:r>
              <a:rPr lang="en-NZ" sz="1200" kern="1200" dirty="0" smtClean="0">
                <a:solidFill>
                  <a:schemeClr val="tx1"/>
                </a:solidFill>
                <a:effectLst/>
                <a:latin typeface="Arial" charset="0"/>
                <a:ea typeface="+mn-ea"/>
                <a:cs typeface="Arial" charset="0"/>
              </a:rPr>
              <a:t>, even forced the government to deploy one of the home based fighter </a:t>
            </a:r>
            <a:r>
              <a:rPr lang="en-NZ" sz="1200" kern="1200" dirty="0" err="1" smtClean="0">
                <a:solidFill>
                  <a:schemeClr val="tx1"/>
                </a:solidFill>
                <a:effectLst/>
                <a:latin typeface="Arial" charset="0"/>
                <a:ea typeface="+mn-ea"/>
                <a:cs typeface="Arial" charset="0"/>
              </a:rPr>
              <a:t>sqns</a:t>
            </a:r>
            <a:r>
              <a:rPr lang="en-NZ" sz="1200" kern="1200" dirty="0" smtClean="0">
                <a:solidFill>
                  <a:schemeClr val="tx1"/>
                </a:solidFill>
                <a:effectLst/>
                <a:latin typeface="Arial" charset="0"/>
                <a:ea typeface="+mn-ea"/>
                <a:cs typeface="Arial" charset="0"/>
              </a:rPr>
              <a:t> which Halsey saw little further need for, and which duly deployed in time for the </a:t>
            </a:r>
            <a:r>
              <a:rPr lang="en-NZ" sz="1200" kern="1200" dirty="0" err="1" smtClean="0">
                <a:solidFill>
                  <a:schemeClr val="tx1"/>
                </a:solidFill>
                <a:effectLst/>
                <a:latin typeface="Arial" charset="0"/>
                <a:ea typeface="+mn-ea"/>
                <a:cs typeface="Arial" charset="0"/>
              </a:rPr>
              <a:t>Bouganville</a:t>
            </a:r>
            <a:r>
              <a:rPr lang="en-NZ" sz="1200" kern="1200" dirty="0" smtClean="0">
                <a:solidFill>
                  <a:schemeClr val="tx1"/>
                </a:solidFill>
                <a:effectLst/>
                <a:latin typeface="Arial" charset="0"/>
                <a:ea typeface="+mn-ea"/>
                <a:cs typeface="Arial" charset="0"/>
              </a:rPr>
              <a:t> landings in November. The </a:t>
            </a:r>
            <a:r>
              <a:rPr lang="en-NZ" sz="1200" kern="1200" dirty="0" err="1" smtClean="0">
                <a:solidFill>
                  <a:schemeClr val="tx1"/>
                </a:solidFill>
                <a:effectLst/>
                <a:latin typeface="Arial" charset="0"/>
                <a:ea typeface="+mn-ea"/>
                <a:cs typeface="Arial" charset="0"/>
              </a:rPr>
              <a:t>Kittyhawks</a:t>
            </a:r>
            <a:r>
              <a:rPr lang="en-NZ" sz="1200" kern="1200" dirty="0" smtClean="0">
                <a:solidFill>
                  <a:schemeClr val="tx1"/>
                </a:solidFill>
                <a:effectLst/>
                <a:latin typeface="Arial" charset="0"/>
                <a:ea typeface="+mn-ea"/>
                <a:cs typeface="Arial" charset="0"/>
              </a:rPr>
              <a:t> were often employed on bomber escort work to which they were well suited. The bomber crews very much appreciated the flying discipline and teamwork of the RNZAF pilots, who stuck to their job unlike the American fighter pilots who were often accused of being more interested in increasing their ‘scores’ than defending the bombers. With the arrival of a second fighter unit in theatre a NZ Fighter Wing was established at </a:t>
            </a:r>
            <a:r>
              <a:rPr lang="en-NZ" sz="1200" kern="1200" dirty="0" err="1" smtClean="0">
                <a:solidFill>
                  <a:schemeClr val="tx1"/>
                </a:solidFill>
                <a:effectLst/>
                <a:latin typeface="Arial" charset="0"/>
                <a:ea typeface="+mn-ea"/>
                <a:cs typeface="Arial" charset="0"/>
              </a:rPr>
              <a:t>Ondonga</a:t>
            </a:r>
            <a:r>
              <a:rPr lang="en-NZ" sz="1200" kern="1200" dirty="0" smtClean="0">
                <a:solidFill>
                  <a:schemeClr val="tx1"/>
                </a:solidFill>
                <a:effectLst/>
                <a:latin typeface="Arial" charset="0"/>
                <a:ea typeface="+mn-ea"/>
                <a:cs typeface="Arial" charset="0"/>
              </a:rPr>
              <a:t> on New Georgia Island in October; in the following month the RNZAF station commander took over command of all fighter operations at </a:t>
            </a:r>
            <a:r>
              <a:rPr lang="en-NZ" sz="1200" kern="1200" dirty="0" err="1" smtClean="0">
                <a:solidFill>
                  <a:schemeClr val="tx1"/>
                </a:solidFill>
                <a:effectLst/>
                <a:latin typeface="Arial" charset="0"/>
                <a:ea typeface="+mn-ea"/>
                <a:cs typeface="Arial" charset="0"/>
              </a:rPr>
              <a:t>Ondonga</a:t>
            </a:r>
            <a:r>
              <a:rPr lang="en-NZ" sz="1200" kern="1200" dirty="0" smtClean="0">
                <a:solidFill>
                  <a:schemeClr val="tx1"/>
                </a:solidFill>
                <a:effectLst/>
                <a:latin typeface="Arial" charset="0"/>
                <a:ea typeface="+mn-ea"/>
                <a:cs typeface="Arial" charset="0"/>
              </a:rPr>
              <a:t>, which included US Army and Marine fighter units, which was a huge statement of the confidence and regard the US commanders had in the ability of the RNZAF operational commanders.</a:t>
            </a:r>
          </a:p>
          <a:p>
            <a:pPr eaLnBrk="1" hangingPunct="1">
              <a:buFontTx/>
              <a:buNone/>
            </a:pPr>
            <a:endParaRPr lang="en-GB" altLang="en-US" dirty="0" smtClean="0"/>
          </a:p>
        </p:txBody>
      </p:sp>
    </p:spTree>
    <p:extLst>
      <p:ext uri="{BB962C8B-B14F-4D97-AF65-F5344CB8AC3E}">
        <p14:creationId xmlns:p14="http://schemas.microsoft.com/office/powerpoint/2010/main" val="218786597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0E547FB-44E5-4086-836F-3DA1F835B982}" type="slidenum">
              <a:rPr lang="en-GB" altLang="en-US"/>
              <a:pPr>
                <a:spcBef>
                  <a:spcPct val="0"/>
                </a:spcBef>
              </a:pPr>
              <a:t>15</a:t>
            </a:fld>
            <a:endParaRPr lang="en-GB" altLang="en-US"/>
          </a:p>
        </p:txBody>
      </p:sp>
      <p:sp>
        <p:nvSpPr>
          <p:cNvPr id="43011" name="Rectangle 2"/>
          <p:cNvSpPr>
            <a:spLocks noGrp="1" noRot="1" noChangeAspect="1" noChangeArrowheads="1" noTextEdit="1"/>
          </p:cNvSpPr>
          <p:nvPr>
            <p:ph type="sldImg"/>
          </p:nvPr>
        </p:nvSpPr>
        <p:spPr>
          <a:ln/>
        </p:spPr>
      </p:sp>
      <p:sp>
        <p:nvSpPr>
          <p:cNvPr id="43012" name="Rectangle 3"/>
          <p:cNvSpPr>
            <a:spLocks noGrp="1" noChangeArrowheads="1"/>
          </p:cNvSpPr>
          <p:nvPr>
            <p:ph type="body" idx="1"/>
          </p:nvPr>
        </p:nvSpPr>
        <p:spPr>
          <a:noFill/>
        </p:spPr>
        <p:txBody>
          <a:bodyPr/>
          <a:lstStyle/>
          <a:p>
            <a:pPr>
              <a:lnSpc>
                <a:spcPct val="107000"/>
              </a:lnSpc>
              <a:spcAft>
                <a:spcPts val="800"/>
              </a:spcAft>
            </a:pP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15. With the landings at Bougainville in November it put allied aircraft in range of </a:t>
            </a:r>
            <a:r>
              <a:rPr lang="en-NZ" sz="1200" dirty="0" err="1" smtClean="0">
                <a:effectLst/>
                <a:latin typeface="Arial" panose="020B0604020202020204" pitchFamily="34" charset="0"/>
                <a:ea typeface="Calibri" panose="020F0502020204030204" pitchFamily="34" charset="0"/>
                <a:cs typeface="Times New Roman" panose="02020603050405020304" pitchFamily="18" charset="0"/>
              </a:rPr>
              <a:t>Rabaul</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The RNZAF started operating there in the following month mainly engaged on bomber escort and later on fighter sweeps over the islands. The new Ventura medium</a:t>
            </a:r>
            <a:r>
              <a:rPr lang="en-NZ" sz="1200" baseline="0" dirty="0" smtClean="0">
                <a:effectLst/>
                <a:latin typeface="Arial" panose="020B0604020202020204" pitchFamily="34" charset="0"/>
                <a:ea typeface="Calibri" panose="020F0502020204030204" pitchFamily="34" charset="0"/>
                <a:cs typeface="Times New Roman" panose="02020603050405020304" pitchFamily="18" charset="0"/>
              </a:rPr>
              <a:t> bombers also started arriving to replace the </a:t>
            </a:r>
            <a:r>
              <a:rPr lang="en-NZ" sz="1200" baseline="0" dirty="0" err="1" smtClean="0">
                <a:effectLst/>
                <a:latin typeface="Arial" panose="020B0604020202020204" pitchFamily="34" charset="0"/>
                <a:ea typeface="Calibri" panose="020F0502020204030204" pitchFamily="34" charset="0"/>
                <a:cs typeface="Times New Roman" panose="02020603050405020304" pitchFamily="18" charset="0"/>
              </a:rPr>
              <a:t>Hudsons</a:t>
            </a:r>
            <a:r>
              <a:rPr lang="en-NZ" sz="120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These operations continued through to mid-February on all but one day due to weather. Having scanned various documents at Archives NZ and spoken to a couple of veterans it is certain that NZ had excellent professional and command relations. The</a:t>
            </a:r>
            <a:r>
              <a:rPr lang="en-NZ" sz="120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Americans and New Zealanders worked</a:t>
            </a:r>
            <a:r>
              <a:rPr lang="en-NZ" sz="1200" baseline="0" dirty="0" smtClean="0">
                <a:effectLst/>
                <a:latin typeface="Arial" panose="020B0604020202020204" pitchFamily="34" charset="0"/>
                <a:ea typeface="Calibri" panose="020F0502020204030204" pitchFamily="34" charset="0"/>
                <a:cs typeface="Times New Roman" panose="02020603050405020304" pitchFamily="18" charset="0"/>
              </a:rPr>
              <a:t> very well together and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the American appreciation of the work the RNZAF was doing is a matter of record in numerous documents; diplomatic and military niceties aside it seems indisputable that the US was very happy for the RNZAF to be there.</a:t>
            </a:r>
            <a:endParaRPr lang="en-NZ"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lvl="1" algn="l" eaLnBrk="1" hangingPunct="1">
              <a:buFontTx/>
              <a:buNone/>
            </a:pPr>
            <a:endParaRPr lang="en-GB" altLang="en-US" dirty="0" smtClean="0"/>
          </a:p>
        </p:txBody>
      </p:sp>
    </p:spTree>
    <p:extLst>
      <p:ext uri="{BB962C8B-B14F-4D97-AF65-F5344CB8AC3E}">
        <p14:creationId xmlns:p14="http://schemas.microsoft.com/office/powerpoint/2010/main" val="35738550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F779BA96-BAB7-44BB-990D-D5A53BCD6E12}" type="slidenum">
              <a:rPr lang="en-GB" altLang="en-US"/>
              <a:pPr>
                <a:spcBef>
                  <a:spcPct val="0"/>
                </a:spcBef>
              </a:pPr>
              <a:t>16</a:t>
            </a:fld>
            <a:endParaRPr lang="en-GB" altLang="en-US"/>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nvPr>
        </p:nvSpPr>
        <p:spPr>
          <a:noFill/>
        </p:spPr>
        <p:txBody>
          <a:bodyPr/>
          <a:lstStyle/>
          <a:p>
            <a:pPr>
              <a:lnSpc>
                <a:spcPct val="107000"/>
              </a:lnSpc>
              <a:spcAft>
                <a:spcPts val="800"/>
              </a:spcAft>
            </a:pP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16.</a:t>
            </a:r>
            <a:r>
              <a:rPr lang="en-NZ"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NZ"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Due to pressures elsewhere there were</a:t>
            </a:r>
            <a:r>
              <a:rPr lang="en-NZ"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no Japanese aircraft reinforcements to the region after December 1943, and on the 17-18 February 1944 US carriers attacked </a:t>
            </a:r>
            <a:r>
              <a:rPr lang="en-NZ" sz="1200" dirty="0" err="1" smtClean="0">
                <a:effectLst/>
                <a:latin typeface="Arial" panose="020B0604020202020204" pitchFamily="34" charset="0"/>
                <a:ea typeface="Calibri" panose="020F0502020204030204" pitchFamily="34" charset="0"/>
                <a:cs typeface="Times New Roman" panose="02020603050405020304" pitchFamily="18" charset="0"/>
              </a:rPr>
              <a:t>Truk</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atoll around 1300 km north of </a:t>
            </a:r>
            <a:r>
              <a:rPr lang="en-NZ" sz="1200" dirty="0" err="1" smtClean="0">
                <a:effectLst/>
                <a:latin typeface="Arial" panose="020B0604020202020204" pitchFamily="34" charset="0"/>
                <a:ea typeface="Calibri" panose="020F0502020204030204" pitchFamily="34" charset="0"/>
                <a:cs typeface="Times New Roman" panose="02020603050405020304" pitchFamily="18" charset="0"/>
              </a:rPr>
              <a:t>Rabaul</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which was a large Japanese naval hub, this saw the Japanese move all except around 10 aircraft to </a:t>
            </a:r>
            <a:r>
              <a:rPr lang="en-NZ" sz="1200" dirty="0" err="1" smtClean="0">
                <a:effectLst/>
                <a:latin typeface="Arial" panose="020B0604020202020204" pitchFamily="34" charset="0"/>
                <a:ea typeface="Calibri" panose="020F0502020204030204" pitchFamily="34" charset="0"/>
                <a:cs typeface="Times New Roman" panose="02020603050405020304" pitchFamily="18" charset="0"/>
              </a:rPr>
              <a:t>Truk</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two days later; this meant the air war was effectively over. During the campaign the Japanese lost almost 3000 aircraft (SBS) and crews; so why did they lose so many? Well there are a couple of reasons. Firstly they had no formal rescue facilities whatsoever, unlike the Allies, who would literally go to any lengths to recover downed aircrew. And secondly, there was no policy of rotation or rest for Japanese aircrew, and as irreplaceable experienced aircrew were lost, experience levels declined steeply, making them less effective on operations. Regardless, there still remained around 100,000 troops in the area – and while they were isolated and incapable of effective offensive operations they were nevertheless not beaten. So the JCS decided that it would still be too costly to directly assault </a:t>
            </a:r>
            <a:r>
              <a:rPr lang="en-NZ" sz="1200" dirty="0" err="1" smtClean="0">
                <a:effectLst/>
                <a:latin typeface="Arial" panose="020B0604020202020204" pitchFamily="34" charset="0"/>
                <a:ea typeface="Calibri" panose="020F0502020204030204" pitchFamily="34" charset="0"/>
                <a:cs typeface="Times New Roman" panose="02020603050405020304" pitchFamily="18" charset="0"/>
              </a:rPr>
              <a:t>Rabaul</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and as it was not particularly important strategically, there was no point anyway, as long as they were contained. So to summarise the Solomon’s Campaign, the aim was to stop further Japanese expansion and secure SLOCs. Previously the Japanese sought a single decisive battle, but they decided they had to keep Guadalcanal at all costs, as they saw it as the gateway to </a:t>
            </a:r>
            <a:r>
              <a:rPr lang="en-NZ" sz="1200" dirty="0" err="1" smtClean="0">
                <a:effectLst/>
                <a:latin typeface="Arial" panose="020B0604020202020204" pitchFamily="34" charset="0"/>
                <a:ea typeface="Calibri" panose="020F0502020204030204" pitchFamily="34" charset="0"/>
                <a:cs typeface="Times New Roman" panose="02020603050405020304" pitchFamily="18" charset="0"/>
              </a:rPr>
              <a:t>Rabaul</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and then the home islands, so they engaged in a war of attrition with the only country that could defeat them. </a:t>
            </a:r>
            <a:endParaRPr lang="en-GB" altLang="en-US" dirty="0" smtClean="0"/>
          </a:p>
        </p:txBody>
      </p:sp>
    </p:spTree>
    <p:extLst>
      <p:ext uri="{BB962C8B-B14F-4D97-AF65-F5344CB8AC3E}">
        <p14:creationId xmlns:p14="http://schemas.microsoft.com/office/powerpoint/2010/main" val="2019523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2FD2E7D2-3910-4D80-866C-7FF49768514C}" type="slidenum">
              <a:rPr lang="en-GB" altLang="en-US"/>
              <a:pPr>
                <a:spcBef>
                  <a:spcPct val="0"/>
                </a:spcBef>
              </a:pPr>
              <a:t>17</a:t>
            </a:fld>
            <a:endParaRPr lang="en-GB" altLang="en-US"/>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p:spPr>
        <p:txBody>
          <a:bodyPr/>
          <a:lstStyle/>
          <a:p>
            <a:pPr>
              <a:lnSpc>
                <a:spcPct val="107000"/>
              </a:lnSpc>
              <a:spcAft>
                <a:spcPts val="800"/>
              </a:spcAft>
            </a:pP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17.</a:t>
            </a:r>
            <a:r>
              <a:rPr lang="en-NZ"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NZ"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War is ultimately a political activity</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and in October 1943 politics reasserted itself. At that time NZ was invited to Canberra by the Australian government to discuss matters of ‘mutual interest’ in regard to the Pacific. The meeting was driven by an ambitious politician called Herbert Evatt, who was the Minister for External Affairs, and he was concerned about the lack of consultation by the great powers with the lesser powers at the summit meetings that had taken place throughout the year, particularly around issues that affected them. The Pacific War Council that had been set up in Washington in April 1942 was no more than a talkfest, and was regarded as ineffective – as no major decisions ever made – Herbert regarded it as no more than a sop to </a:t>
            </a:r>
            <a:r>
              <a:rPr lang="en-NZ" sz="1200" dirty="0" err="1" smtClean="0">
                <a:effectLst/>
                <a:latin typeface="Arial" panose="020B0604020202020204" pitchFamily="34" charset="0"/>
                <a:ea typeface="Calibri" panose="020F0502020204030204" pitchFamily="34" charset="0"/>
                <a:cs typeface="Times New Roman" panose="02020603050405020304" pitchFamily="18" charset="0"/>
              </a:rPr>
              <a:t>Aus</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and NZ, and evidence would suggest he was right. The Canberra meeting was given further impetus when at the December Allied summit meeting in Cairo, the US, Great Britain, and China announced their intentions for the Pacific; Australia and New Zealand knew nothing of this until it was released to the press.  It wasn’t so much the decisions made, more the process involved.  This failure by America and Britain to consult fully on the future of the Pacific Islands with their allies, led to the signing of the Canberra Agreement in January 1944 that set out the independent objectives of the Dominions. At first it appears that Fraser had no intention of signing any formal agreement, but he was put under considerable Australian pressure to do so; so why did he? I believe it was appeasement to Curtin on Fraser’s part, who was annoyed, and embarrassed, when NZ, at the request of Churchill, declined to withdraw its Division from Europe when Japan entered the war, whereas the Australians withdrew their three divisions, and this rankled the Australians, and created tension with NZ. So what was the Canberra Agreement?  It was basically a joint declaration of Australian and NZ intent in the post-war Pacific, and at its foundation was that they were not prepared to accept US dominance in the South Pacific. They wanted to minimise US presence south of the Equator, while encouraging it to the north. It further called for a Pacific Conference, to discuss regional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security and access to wartime air bases, </a:t>
            </a:r>
            <a:r>
              <a:rPr lang="en-NZ" sz="1200" smtClean="0">
                <a:effectLst/>
                <a:latin typeface="Arial" panose="020B0604020202020204" pitchFamily="34" charset="0"/>
                <a:ea typeface="Calibri" panose="020F0502020204030204" pitchFamily="34" charset="0"/>
                <a:cs typeface="Times New Roman" panose="02020603050405020304" pitchFamily="18" charset="0"/>
              </a:rPr>
              <a:t>for civilian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airlines,</a:t>
            </a:r>
            <a:r>
              <a:rPr lang="en-NZ" sz="1200" baseline="0" dirty="0" smtClean="0">
                <a:effectLst/>
                <a:latin typeface="Arial" panose="020B0604020202020204" pitchFamily="34" charset="0"/>
                <a:ea typeface="Calibri" panose="020F0502020204030204" pitchFamily="34" charset="0"/>
                <a:cs typeface="Times New Roman" panose="02020603050405020304" pitchFamily="18" charset="0"/>
              </a:rPr>
              <a:t>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in the post-war period. The Agreement got a mixed reception, some declaring it realistic, and others seeing it as outright hostile to the Americans. What counted though is that it was badly received by the US authorities. The US Secretary of State, Cordell Hull, regarded it as an affront and gave Fraser and Curtin a severe dressing down, and now saw fit to disregard the contribution that Zealand and Australia were making in their attempt to gain a voice in the making of policies affecting their own future security. Admiral King was equally dismayed and consequently refused the RNZAF a further combat role in the Pacific, beyond garrison duties and subduing remaining Japanese forces within their present area of operations. Also, given MacArthur’s indifference to Australian forces, it is likely he shared King’s view; which may have manifested itself in the delayed hand over of NORSOLS to the RNZAF, which effectively limited operations to the peripheral of SWPAC AO. It seems more likely that the Agreement provided a convenient ‘excuse’ to exclude both Australia and New Zealand from further offensive operations north of the equator.  Many historians regard the American attitude as underlying a desire to monopolise the Pacific counter-offensive and post-war occupation and control of Japan.  </a:t>
            </a:r>
            <a:endParaRPr lang="en-NZ"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en-US" dirty="0" smtClean="0"/>
          </a:p>
        </p:txBody>
      </p:sp>
    </p:spTree>
    <p:extLst>
      <p:ext uri="{BB962C8B-B14F-4D97-AF65-F5344CB8AC3E}">
        <p14:creationId xmlns:p14="http://schemas.microsoft.com/office/powerpoint/2010/main" val="30963086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F199EFC6-9CBA-4F06-8DE1-43ED2283239D}" type="slidenum">
              <a:rPr lang="en-GB" altLang="en-US"/>
              <a:pPr>
                <a:spcBef>
                  <a:spcPct val="0"/>
                </a:spcBef>
              </a:pPr>
              <a:t>18</a:t>
            </a:fld>
            <a:endParaRPr lang="en-GB" altLang="en-US"/>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pPr>
              <a:lnSpc>
                <a:spcPct val="107000"/>
              </a:lnSpc>
              <a:spcAft>
                <a:spcPts val="800"/>
              </a:spcAft>
            </a:pP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18.</a:t>
            </a:r>
            <a:r>
              <a:rPr lang="en-NZ"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By March 1944 NZ had around 155000 men in the services – which was around one-third of male labour force. NZ was fighting a two front war in the Pacific and in Europe. On the domestic front NZ was providing large amounts of produce for Britain</a:t>
            </a:r>
            <a:r>
              <a:rPr lang="en-NZ" sz="1200" baseline="0" dirty="0" smtClean="0">
                <a:effectLst/>
                <a:latin typeface="Arial" panose="020B0604020202020204" pitchFamily="34" charset="0"/>
                <a:ea typeface="Calibri" panose="020F0502020204030204" pitchFamily="34" charset="0"/>
                <a:cs typeface="Times New Roman" panose="02020603050405020304" pitchFamily="18" charset="0"/>
              </a:rPr>
              <a:t> and elsewhere,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and the shortage of manpower was causing problems during the harvesting and killing season. The RNZAF was still contributing to the CATP and still had plans to expand to 20 operational squadrons, so something had to give. Fraser sought Roosevelt’s guidance as to what might be done. Roosevelt believed NZ’s interests lay in the Pacific, but he decided to let Churchill decide the matter. Subsequently Churchill once again favoured retaining 2 Division in Europe and disbanding 3 Division who were operating in the Pacific, and who were subsequently withdrawn by August. So, 3 Division were sacrificed in favour of the Air Force despite two good reasons not to. The Solomon’s campaign was effectively over – and the RNZAF had no concrete plans for a future combat role. NZ 3 Division is apparently a seldom heard success story, they carried out landings and subsequently cleared Japanese forces from Vella </a:t>
            </a:r>
            <a:r>
              <a:rPr lang="en-NZ" sz="1200" dirty="0" err="1" smtClean="0">
                <a:effectLst/>
                <a:latin typeface="Arial" panose="020B0604020202020204" pitchFamily="34" charset="0"/>
                <a:ea typeface="Calibri" panose="020F0502020204030204" pitchFamily="34" charset="0"/>
                <a:cs typeface="Times New Roman" panose="02020603050405020304" pitchFamily="18" charset="0"/>
              </a:rPr>
              <a:t>Lavella</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Treasury Islands and Green Islands. They were in fact so good that they were selected by COMGEN 1</a:t>
            </a:r>
            <a:r>
              <a:rPr lang="en-NZ" sz="1200" baseline="30000" dirty="0" smtClean="0">
                <a:effectLst/>
                <a:latin typeface="Arial" panose="020B0604020202020204" pitchFamily="34" charset="0"/>
                <a:ea typeface="Calibri" panose="020F0502020204030204" pitchFamily="34" charset="0"/>
                <a:cs typeface="Times New Roman" panose="02020603050405020304" pitchFamily="18" charset="0"/>
              </a:rPr>
              <a:t>st</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MAC for incorporation into his Corps for further ops ahead of US and Australian divisions. And while they could no doubt have made a valuable contribution in Philippines or CENPAC – but at what cost? So, it seemed to be a good strategy but bad politics. It was a good strategy as it gave a strong presence with little risk, but lacked</a:t>
            </a:r>
            <a:r>
              <a:rPr lang="en-NZ" sz="1200" baseline="0" dirty="0" smtClean="0">
                <a:effectLst/>
                <a:latin typeface="Arial" panose="020B0604020202020204" pitchFamily="34" charset="0"/>
                <a:ea typeface="Calibri" panose="020F0502020204030204" pitchFamily="34" charset="0"/>
                <a:cs typeface="Times New Roman" panose="02020603050405020304" pitchFamily="18" charset="0"/>
              </a:rPr>
              <a:t> a real contribution to strategic aims</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whereas 3 Division would have; so it came down to numbers versus deeds, which was in fact the opposite of what they were trying to achieve in 1942.</a:t>
            </a:r>
            <a:endParaRPr lang="en-NZ"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lvl="1" eaLnBrk="1" hangingPunct="1">
              <a:buFontTx/>
              <a:buNone/>
            </a:pPr>
            <a:endParaRPr lang="en-GB" altLang="en-US" dirty="0" smtClean="0"/>
          </a:p>
        </p:txBody>
      </p:sp>
    </p:spTree>
    <p:extLst>
      <p:ext uri="{BB962C8B-B14F-4D97-AF65-F5344CB8AC3E}">
        <p14:creationId xmlns:p14="http://schemas.microsoft.com/office/powerpoint/2010/main" val="19617107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670228C5-F7D9-46CF-9E19-3C66FD4F2291}" type="slidenum">
              <a:rPr lang="en-GB" altLang="en-US"/>
              <a:pPr>
                <a:spcBef>
                  <a:spcPct val="0"/>
                </a:spcBef>
              </a:pPr>
              <a:t>19</a:t>
            </a:fld>
            <a:endParaRPr lang="en-GB" altLang="en-US"/>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nvPr>
        </p:nvSpPr>
        <p:spPr>
          <a:noFill/>
        </p:spPr>
        <p:txBody>
          <a:bodyPr/>
          <a:lstStyle/>
          <a:p>
            <a:pPr>
              <a:lnSpc>
                <a:spcPct val="107000"/>
              </a:lnSpc>
              <a:spcAft>
                <a:spcPts val="800"/>
              </a:spcAft>
            </a:pP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19.</a:t>
            </a:r>
            <a:r>
              <a:rPr lang="en-NZ"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NZ"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PM</a:t>
            </a:r>
            <a:r>
              <a:rPr lang="en-NZ"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Fraser determined that in maintaining a large RNZAF presence in the Pacific it would add weight in any post-war Pacific settlement, and it would give some balance to the dominant Australian presence in the SWPAC, and from late 1944 at Bougainville, in other words he wanted to keep the Australians out. The </a:t>
            </a:r>
            <a:r>
              <a:rPr lang="en-NZ" sz="1200" dirty="0" err="1" smtClean="0">
                <a:effectLst/>
                <a:latin typeface="Arial" panose="020B0604020202020204" pitchFamily="34" charset="0"/>
                <a:ea typeface="Calibri" panose="020F0502020204030204" pitchFamily="34" charset="0"/>
                <a:cs typeface="Times New Roman" panose="02020603050405020304" pitchFamily="18" charset="0"/>
              </a:rPr>
              <a:t>CoAS</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a:t>
            </a:r>
            <a:r>
              <a:rPr lang="en-NZ" sz="1200" dirty="0" err="1" smtClean="0">
                <a:effectLst/>
                <a:latin typeface="Arial" panose="020B0604020202020204" pitchFamily="34" charset="0"/>
                <a:ea typeface="Calibri" panose="020F0502020204030204" pitchFamily="34" charset="0"/>
                <a:cs typeface="Times New Roman" panose="02020603050405020304" pitchFamily="18" charset="0"/>
              </a:rPr>
              <a:t>Isitt</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frantically sought a further offensive role for the RNZAF, and he wasn’t having much luck. Regardless, expansion and re-equipment continued and the first of the new Corsair fighters appeared in theatre, which were fitted with bomb racks and took on the fighter-bomber role as from March 1944 there was no air opposition, and precious few hard military targets either. Now of course would have been the time to disband some squadrons and make manpower available to industry, but Fraser still believed this might degrade NZ’s position post-war. With the strategic goals in the </a:t>
            </a:r>
            <a:r>
              <a:rPr lang="en-NZ" sz="1200" dirty="0" err="1" smtClean="0">
                <a:effectLst/>
                <a:latin typeface="Arial" panose="020B0604020202020204" pitchFamily="34" charset="0"/>
                <a:ea typeface="Calibri" panose="020F0502020204030204" pitchFamily="34" charset="0"/>
                <a:cs typeface="Times New Roman" panose="02020603050405020304" pitchFamily="18" charset="0"/>
              </a:rPr>
              <a:t>Solomons</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more or less concluded the decision was made to liquidise all US SOPAC troops and reassign them; the entire US 13</a:t>
            </a:r>
            <a:r>
              <a:rPr lang="en-NZ" sz="1200" baseline="30000" dirty="0" smtClean="0">
                <a:effectLst/>
                <a:latin typeface="Arial" panose="020B0604020202020204" pitchFamily="34" charset="0"/>
                <a:ea typeface="Calibri" panose="020F0502020204030204" pitchFamily="34" charset="0"/>
                <a:cs typeface="Times New Roman" panose="02020603050405020304" pitchFamily="18" charset="0"/>
              </a:rPr>
              <a:t>th</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AF was handed over to MacArthur and SOPAC was declared non-operational in June 1944 as the USN moved into the Central Pacific. </a:t>
            </a:r>
            <a:r>
              <a:rPr lang="en-NZ" sz="1200" dirty="0" err="1" smtClean="0">
                <a:effectLst/>
                <a:latin typeface="Arial" panose="020B0604020202020204" pitchFamily="34" charset="0"/>
                <a:ea typeface="Calibri" panose="020F0502020204030204" pitchFamily="34" charset="0"/>
                <a:cs typeface="Times New Roman" panose="02020603050405020304" pitchFamily="18" charset="0"/>
              </a:rPr>
              <a:t>Isitt</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believed there were three possibilities; firstly follow the USN into the Central Pacific, but that was largely a carrier war with little scope for land based air power; secondly, they could transfer to the SWPAC, but the Australians were already there and not having a particularly good experience under MacArthur; and thirdly, move over to SEAC under the British in Burma, but they already had a backlog of RAF aircrew, so it wasn’t looking good.</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76369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a:ln/>
        </p:spPr>
      </p:sp>
      <p:sp>
        <p:nvSpPr>
          <p:cNvPr id="6147" name="Notes Placeholder 2"/>
          <p:cNvSpPr>
            <a:spLocks noGrp="1"/>
          </p:cNvSpPr>
          <p:nvPr>
            <p:ph type="body" idx="1"/>
          </p:nvPr>
        </p:nvSpPr>
        <p:spPr>
          <a:noFill/>
        </p:spPr>
        <p:txBody>
          <a:bodyPr/>
          <a:lstStyle/>
          <a:p>
            <a:pPr>
              <a:lnSpc>
                <a:spcPct val="107000"/>
              </a:lnSpc>
              <a:spcAft>
                <a:spcPts val="800"/>
              </a:spcAft>
            </a:pP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2. We are going to break the presentation up into three periods. Firstly we will look at the period from 1939-42 and what sort of shape the RNZAF was in and what contribution it was making to the war during this period. Then we will look at the deployment itself which lasted around three years, and to use the vernacular it was very much a game of two halves, and we will look at why that was the case.</a:t>
            </a:r>
            <a:endParaRPr lang="en-NZ"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NZ" altLang="en-US" dirty="0" smtClean="0"/>
          </a:p>
        </p:txBody>
      </p:sp>
      <p:sp>
        <p:nvSpPr>
          <p:cNvPr id="614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AF6C2011-A038-4FBD-BF90-CA13F9D875C8}" type="slidenum">
              <a:rPr lang="en-GB" altLang="en-US"/>
              <a:pPr>
                <a:spcBef>
                  <a:spcPct val="0"/>
                </a:spcBef>
              </a:pPr>
              <a:t>2</a:t>
            </a:fld>
            <a:endParaRPr lang="en-GB" altLang="en-US"/>
          </a:p>
        </p:txBody>
      </p:sp>
    </p:spTree>
    <p:extLst>
      <p:ext uri="{BB962C8B-B14F-4D97-AF65-F5344CB8AC3E}">
        <p14:creationId xmlns:p14="http://schemas.microsoft.com/office/powerpoint/2010/main" val="31261810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8BE443D2-BF3D-4CC2-950F-01974F520E17}" type="slidenum">
              <a:rPr lang="en-GB" altLang="en-US"/>
              <a:pPr>
                <a:spcBef>
                  <a:spcPct val="0"/>
                </a:spcBef>
              </a:pPr>
              <a:t>20</a:t>
            </a:fld>
            <a:endParaRPr lang="en-GB" altLang="en-US"/>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nvPr>
        </p:nvSpPr>
        <p:spPr>
          <a:noFill/>
        </p:spPr>
        <p:txBody>
          <a:bodyPr/>
          <a:lstStyle/>
          <a:p>
            <a:pPr>
              <a:lnSpc>
                <a:spcPct val="107000"/>
              </a:lnSpc>
              <a:spcAft>
                <a:spcPts val="800"/>
              </a:spcAft>
            </a:pP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20.</a:t>
            </a:r>
            <a:r>
              <a:rPr lang="en-NZ"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NZ"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By mid-1944</a:t>
            </a:r>
            <a:r>
              <a:rPr lang="en-NZ"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the NZ press was becoming aware of the RNZAF’s situation in the Pacific and the Herald in particular was openly critical of the RNZAF in light of the manpower situation. They claimed it was a top-heavy empire building service that was achieving nothing of strategic consequence; and while it was bigger than the task set for it, there was still the possibility of a future offensive role, in </a:t>
            </a:r>
            <a:r>
              <a:rPr lang="en-NZ" sz="1200" dirty="0" err="1" smtClean="0">
                <a:effectLst/>
                <a:latin typeface="Arial" panose="020B0604020202020204" pitchFamily="34" charset="0"/>
                <a:ea typeface="Calibri" panose="020F0502020204030204" pitchFamily="34" charset="0"/>
                <a:cs typeface="Times New Roman" panose="02020603050405020304" pitchFamily="18" charset="0"/>
              </a:rPr>
              <a:t>Isitt’s</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mind anyway, and it provided a balance to Australian forces in Fraser’s mind. Regardless, operations around </a:t>
            </a:r>
            <a:r>
              <a:rPr lang="en-NZ" sz="1200" dirty="0" err="1" smtClean="0">
                <a:effectLst/>
                <a:latin typeface="Arial" panose="020B0604020202020204" pitchFamily="34" charset="0"/>
                <a:ea typeface="Calibri" panose="020F0502020204030204" pitchFamily="34" charset="0"/>
                <a:cs typeface="Times New Roman" panose="02020603050405020304" pitchFamily="18" charset="0"/>
              </a:rPr>
              <a:t>Rabaul</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 continued with regular fighter-bomber sweeps, and bombing missions even though there were no hard military targets, though they were still taking losses to Japanese AAA which operated through till the end of the war. They also carried out Army co-op with the Australian soldiers tasked with clearing the Japanese off Bougainville. The reason they kept harassing the Japanese was that the US did not want undefeated enemy soldiers returning to Japan after the war. However, in the last few months of the war it became increasingly rare to make contact, and while morale remained high in the forward areas, that was not apparently the case to the rear where monotonous garrison duties were the norm. As an interesting aside, we saw one of the first uses of aircraft in chemical ops. Where RNZAF avengers were used to spray the Japanese soldiers (subsistence) veggie gardens and crops with diesel; and of course the Avengers would later be used in NZ to carry out crop spraying trials.</a:t>
            </a:r>
            <a:endParaRPr lang="en-NZ"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GB" altLang="en-US" dirty="0" smtClean="0"/>
          </a:p>
        </p:txBody>
      </p:sp>
    </p:spTree>
    <p:extLst>
      <p:ext uri="{BB962C8B-B14F-4D97-AF65-F5344CB8AC3E}">
        <p14:creationId xmlns:p14="http://schemas.microsoft.com/office/powerpoint/2010/main" val="24002806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38750EEB-81B6-4A2C-97FA-B6A9582B796F}" type="slidenum">
              <a:rPr lang="en-GB" altLang="en-US"/>
              <a:pPr>
                <a:spcBef>
                  <a:spcPct val="0"/>
                </a:spcBef>
              </a:pPr>
              <a:t>21</a:t>
            </a:fld>
            <a:endParaRPr lang="en-GB" altLang="en-US"/>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a:lnSpc>
                <a:spcPct val="107000"/>
              </a:lnSpc>
              <a:spcAft>
                <a:spcPts val="800"/>
              </a:spcAft>
            </a:pP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21.</a:t>
            </a:r>
            <a:r>
              <a:rPr lang="en-NZ"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By the second half of 1944 the Americans had pretty much lost interest in what was happening around the </a:t>
            </a:r>
            <a:r>
              <a:rPr lang="en-NZ" sz="1200" kern="1200"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Solomons</a:t>
            </a:r>
            <a:r>
              <a:rPr lang="en-NZ"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and what the RNZAF was doing in particular, though control of the NORSOLS AO was still in the hands of the Marines, and remained that way until July 1945. There was a strong rumour that the fighter squadrons were moving to Borneo, and the Fighter Wing moved up north to the Admiralty and </a:t>
            </a:r>
            <a:r>
              <a:rPr lang="en-NZ" sz="1200" kern="1200" dirty="0" err="1"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Emirau</a:t>
            </a:r>
            <a:r>
              <a:rPr lang="en-NZ"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Islands, supposedly to re-equip with Mustangs prior to the move, but it turned out it was just a rumour. There is no real evidence of concrete plans for any further deployment of RNZAF units. And so, the war ended in August with the RNZAF having 13 operational squadrons deployed and around 7000 men.</a:t>
            </a:r>
            <a:endParaRPr lang="en-NZ" sz="12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03519127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70B2A387-01A1-47F1-B28F-B8A4368BA9F3}" type="slidenum">
              <a:rPr lang="en-GB" altLang="en-US"/>
              <a:pPr>
                <a:spcBef>
                  <a:spcPct val="0"/>
                </a:spcBef>
              </a:pPr>
              <a:t>22</a:t>
            </a:fld>
            <a:endParaRPr lang="en-GB" altLang="en-US"/>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nvPr>
        </p:nvSpPr>
        <p:spPr/>
        <p:txBody>
          <a:bodyPr/>
          <a:lstStyle/>
          <a:p>
            <a:pPr>
              <a:lnSpc>
                <a:spcPct val="107000"/>
              </a:lnSpc>
              <a:spcAft>
                <a:spcPts val="800"/>
              </a:spcAft>
            </a:pP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22.</a:t>
            </a:r>
            <a:r>
              <a:rPr lang="en-NZ"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An extraordinary feature of the Pacific War was its relatively low profile, and there are perhaps a number of reasons for this.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War news had always focused on Europe, and the main reason for this was around who controlled the news, which was of course the BBC World Service, who naturally focused on their own troops. The Pacific Islands to most people were just that, just a few small islands with unfamiliar names in unfamiliar places. The US for their part never allowed much news to filter out of the Pacific area; and as we know US policy was always Germany first, and after February 1944 there wasn’t actually that much to report from SOPAC anyway. This low profile was actually perpetuated after the war as the Official War Histories were released. The Official War History, and sometimes the words official and history are an oxymoron, comprises of around 50 volumes. It covers all aspects of NZ’s involvement in the war and for instance, there are three volumes on New Zealander’s in the RAF to around 1400 pages; the Petrol Company supplying 2 Division in Europe had its own volume of 365 pages, and there is even a volume dedicated to Dental Services of 430 pages, and well, the entire RNZAF gets one volume of 344 pages. This low profile seems to have continued ever since, even within the RNZAF.</a:t>
            </a:r>
            <a:endParaRPr lang="en-NZ"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lvl="1" eaLnBrk="1" hangingPunct="1">
              <a:buFontTx/>
              <a:buNone/>
              <a:defRPr/>
            </a:pP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63861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EB652F91-2B27-4A80-B8C0-355518D58FB3}" type="slidenum">
              <a:rPr lang="en-GB" altLang="en-US"/>
              <a:pPr>
                <a:spcBef>
                  <a:spcPct val="0"/>
                </a:spcBef>
              </a:pPr>
              <a:t>23</a:t>
            </a:fld>
            <a:endParaRPr lang="en-GB" altLang="en-US"/>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nvPr>
        </p:nvSpPr>
        <p:spPr>
          <a:noFill/>
        </p:spPr>
        <p:txBody>
          <a:bodyPr/>
          <a:lstStyle/>
          <a:p>
            <a:pPr>
              <a:lnSpc>
                <a:spcPct val="107000"/>
              </a:lnSpc>
              <a:spcAft>
                <a:spcPts val="800"/>
              </a:spcAft>
            </a:pP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23.</a:t>
            </a:r>
            <a:r>
              <a:rPr lang="en-NZ" sz="14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NZ"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So, what conclusions might we take away from this?  Well, the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Americans clearly had faith in RNZAF’s ability as evidenced by the expanded role they gave the RNZAF throughout the Solomon’s Campaign. Local commanders always contended they never had enough aircraft, and the RNZAF filled the gaps very capably, never failing to meet the task. In some ways they were regarded as superior to US air forces they operated with, and particularly in the areas of aircraft serviceability, flying discipline, and teamwork. But inevitably politics caught up and their involvement was cut short, and while the Canberra Agreement may have had something to do with it, it was probably more of an excuse to go it alone on the part of the US.</a:t>
            </a:r>
            <a:endParaRPr lang="en-NZ"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buFontTx/>
              <a:buNone/>
            </a:pPr>
            <a:endParaRPr lang="en-GB" altLang="en-US" dirty="0" smtClean="0"/>
          </a:p>
        </p:txBody>
      </p:sp>
    </p:spTree>
    <p:extLst>
      <p:ext uri="{BB962C8B-B14F-4D97-AF65-F5344CB8AC3E}">
        <p14:creationId xmlns:p14="http://schemas.microsoft.com/office/powerpoint/2010/main" val="3465350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2E8A13BE-4DC1-4C57-866D-C4BAD43BDB55}" type="slidenum">
              <a:rPr lang="en-GB" altLang="en-US"/>
              <a:pPr>
                <a:spcBef>
                  <a:spcPct val="0"/>
                </a:spcBef>
              </a:pPr>
              <a:t>24</a:t>
            </a:fld>
            <a:endParaRPr lang="en-GB" altLang="en-US"/>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nvPr>
        </p:nvSpPr>
        <p:spPr>
          <a:noFill/>
        </p:spPr>
        <p:txBody>
          <a:bodyPr/>
          <a:lstStyle/>
          <a:p>
            <a:pPr eaLnBrk="1" hangingPunct="1"/>
            <a:endParaRPr lang="en-US" altLang="en-US" dirty="0" smtClean="0"/>
          </a:p>
        </p:txBody>
      </p:sp>
    </p:spTree>
    <p:extLst>
      <p:ext uri="{BB962C8B-B14F-4D97-AF65-F5344CB8AC3E}">
        <p14:creationId xmlns:p14="http://schemas.microsoft.com/office/powerpoint/2010/main" val="166562270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A2BBC57F-96C7-4CD6-8C7C-E227FC9249ED}" type="slidenum">
              <a:rPr lang="en-GB" altLang="en-US"/>
              <a:pPr>
                <a:spcBef>
                  <a:spcPct val="0"/>
                </a:spcBef>
              </a:pPr>
              <a:t>25</a:t>
            </a:fld>
            <a:endParaRPr lang="en-GB" altLang="en-US"/>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nvPr>
        </p:nvSpPr>
        <p:spPr>
          <a:noFill/>
        </p:spPr>
        <p:txBody>
          <a:bodyPr/>
          <a:lstStyle/>
          <a:p>
            <a:pPr>
              <a:lnSpc>
                <a:spcPct val="107000"/>
              </a:lnSpc>
              <a:spcAft>
                <a:spcPts val="800"/>
              </a:spcAft>
            </a:pP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25.</a:t>
            </a:r>
            <a:r>
              <a:rPr lang="en-NZ"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US successfully monopolised the entire counter-offensive and all major aspects of the Japanese surrender, as well as exercising total post-war control of Japan.</a:t>
            </a:r>
            <a:endParaRPr lang="en-NZ"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endParaRPr lang="en-US" altLang="en-US" dirty="0" smtClean="0"/>
          </a:p>
        </p:txBody>
      </p:sp>
    </p:spTree>
    <p:extLst>
      <p:ext uri="{BB962C8B-B14F-4D97-AF65-F5344CB8AC3E}">
        <p14:creationId xmlns:p14="http://schemas.microsoft.com/office/powerpoint/2010/main" val="110817051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1C2CA21-E8A7-401C-BA59-0BA2A9D54DD2}" type="slidenum">
              <a:rPr lang="en-GB" altLang="en-US"/>
              <a:pPr>
                <a:spcBef>
                  <a:spcPct val="0"/>
                </a:spcBef>
              </a:pPr>
              <a:t>26</a:t>
            </a:fld>
            <a:endParaRPr lang="en-GB" altLang="en-US"/>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p:spPr>
        <p:txBody>
          <a:bodyPr/>
          <a:lstStyle/>
          <a:p>
            <a:pPr>
              <a:lnSpc>
                <a:spcPct val="107000"/>
              </a:lnSpc>
              <a:spcAft>
                <a:spcPts val="800"/>
              </a:spcAft>
            </a:pP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26.</a:t>
            </a:r>
            <a:r>
              <a:rPr lang="en-NZ"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NZ and Australia were reluctant to agree to the terms of the peace treaty as they believed it did not guard sufficiently against a resurgence of militarism in Japan. They were also pushing the US for some form of security guarantee in the Pacific region, and were encouraged by the formation of NATO in April 1949, but that was more about maintaining a US military presence in Europe to contain the Soviet Union, consequently President Truman showed no inclination towards a regional security pact in the Pacific, until…1950 and the Korean War. The US saw that it needed to counter the spread of Communism in Asia, and that it needed allies to do so. So, in a somewhat obvious display of cynicism in the best traditions of realpolitik, the ANZUS Pact was signed in Sept 51 in the same week as the Japanese Peace Treaty – very much a case of quid-pro-quo, rather than a nod to wartime co-operation.</a:t>
            </a:r>
            <a:endParaRPr lang="en-NZ"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buFontTx/>
              <a:buNone/>
            </a:pPr>
            <a:endParaRPr lang="en-GB" altLang="en-US" dirty="0" smtClean="0"/>
          </a:p>
        </p:txBody>
      </p:sp>
    </p:spTree>
    <p:extLst>
      <p:ext uri="{BB962C8B-B14F-4D97-AF65-F5344CB8AC3E}">
        <p14:creationId xmlns:p14="http://schemas.microsoft.com/office/powerpoint/2010/main" val="284749091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4AE6EA42-69AD-4EF9-BA77-F3FADA391B90}" type="slidenum">
              <a:rPr lang="en-GB" altLang="en-US"/>
              <a:pPr>
                <a:spcBef>
                  <a:spcPct val="0"/>
                </a:spcBef>
              </a:pPr>
              <a:t>27</a:t>
            </a:fld>
            <a:endParaRPr lang="en-GB" altLang="en-US"/>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p:txBody>
          <a:bodyPr/>
          <a:lstStyle/>
          <a:p>
            <a:pPr>
              <a:lnSpc>
                <a:spcPct val="107000"/>
              </a:lnSpc>
              <a:spcAft>
                <a:spcPts val="800"/>
              </a:spcAft>
            </a:pPr>
            <a:r>
              <a:rPr lang="en-GB" sz="1200" dirty="0" smtClean="0">
                <a:effectLst/>
                <a:latin typeface="Arial" panose="020B0604020202020204" pitchFamily="34" charset="0"/>
                <a:ea typeface="Calibri" panose="020F0502020204030204" pitchFamily="34" charset="0"/>
                <a:cs typeface="Times New Roman" panose="02020603050405020304" pitchFamily="18" charset="0"/>
              </a:rPr>
              <a:t>27.</a:t>
            </a:r>
            <a:r>
              <a:rPr lang="en-GB" sz="1200" kern="1200" dirty="0" smtClean="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rPr>
              <a:t> </a:t>
            </a:r>
            <a:r>
              <a:rPr lang="en-NZ" sz="1200" dirty="0" smtClean="0">
                <a:effectLst/>
                <a:latin typeface="Arial" panose="020B0604020202020204" pitchFamily="34" charset="0"/>
                <a:ea typeface="Calibri" panose="020F0502020204030204" pitchFamily="34" charset="0"/>
                <a:cs typeface="Times New Roman" panose="02020603050405020304" pitchFamily="18" charset="0"/>
              </a:rPr>
              <a:t>Contributed forces from all three services – relatively biggest in Commonwealth. </a:t>
            </a:r>
            <a:r>
              <a:rPr lang="en-GB" sz="1200" dirty="0" smtClean="0">
                <a:effectLst/>
                <a:latin typeface="Arial" panose="020B0604020202020204" pitchFamily="34" charset="0"/>
                <a:ea typeface="Calibri" panose="020F0502020204030204" pitchFamily="34" charset="0"/>
                <a:cs typeface="Times New Roman" panose="02020603050405020304" pitchFamily="18" charset="0"/>
              </a:rPr>
              <a:t>ANZUS was a belated consolation prize, at best, and didn’t really guarantee anything. Main lessons are that we are a small isolated and vulnerable nation at the bottom of the world, that is absolutely reliant on secure SLOC’s for our wellbeing, and in times of trouble best we have a plan to take care of ourselves for a while, as no one will be rushing to help us.</a:t>
            </a:r>
            <a:endParaRPr lang="en-NZ" sz="1200" dirty="0" smtClean="0">
              <a:effectLst/>
              <a:latin typeface="Calibri" panose="020F0502020204030204" pitchFamily="34" charset="0"/>
              <a:ea typeface="Calibri" panose="020F0502020204030204" pitchFamily="34" charset="0"/>
              <a:cs typeface="Times New Roman" panose="02020603050405020304" pitchFamily="18" charset="0"/>
            </a:endParaRPr>
          </a:p>
          <a:p>
            <a:pPr eaLnBrk="1" hangingPunct="1">
              <a:defRPr/>
            </a:pPr>
            <a:endParaRPr lang="en-GB" dirty="0" smtClean="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590117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ln/>
        </p:spPr>
      </p:sp>
      <p:sp>
        <p:nvSpPr>
          <p:cNvPr id="71683" name="Notes Placeholder 2"/>
          <p:cNvSpPr>
            <a:spLocks noGrp="1"/>
          </p:cNvSpPr>
          <p:nvPr>
            <p:ph type="body" idx="1"/>
          </p:nvPr>
        </p:nvSpPr>
        <p:spPr>
          <a:noFill/>
        </p:spPr>
        <p:txBody>
          <a:bodyPr/>
          <a:lstStyle/>
          <a:p>
            <a:pPr eaLnBrk="1" hangingPunct="1"/>
            <a:endParaRPr lang="en-NZ" altLang="en-US" dirty="0" smtClean="0"/>
          </a:p>
        </p:txBody>
      </p:sp>
      <p:sp>
        <p:nvSpPr>
          <p:cNvPr id="7168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F257DB17-9231-4B41-9573-ABA7E0B043EF}" type="slidenum">
              <a:rPr lang="en-GB" altLang="en-US"/>
              <a:pPr>
                <a:spcBef>
                  <a:spcPct val="0"/>
                </a:spcBef>
              </a:pPr>
              <a:t>28</a:t>
            </a:fld>
            <a:endParaRPr lang="en-GB" altLang="en-US"/>
          </a:p>
        </p:txBody>
      </p:sp>
    </p:spTree>
    <p:extLst>
      <p:ext uri="{BB962C8B-B14F-4D97-AF65-F5344CB8AC3E}">
        <p14:creationId xmlns:p14="http://schemas.microsoft.com/office/powerpoint/2010/main" val="162554198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24D9A0D-23D7-47CC-A8B3-1D6E83A14158}" type="slidenum">
              <a:rPr lang="en-GB" altLang="en-US" smtClean="0"/>
              <a:pPr/>
              <a:t>29</a:t>
            </a:fld>
            <a:endParaRPr lang="en-GB" altLang="en-US"/>
          </a:p>
        </p:txBody>
      </p:sp>
    </p:spTree>
    <p:extLst>
      <p:ext uri="{BB962C8B-B14F-4D97-AF65-F5344CB8AC3E}">
        <p14:creationId xmlns:p14="http://schemas.microsoft.com/office/powerpoint/2010/main" val="11162410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A9FE963A-7AE3-4D35-ACC7-58D8A0CC6AC0}" type="slidenum">
              <a:rPr lang="en-GB" altLang="en-US"/>
              <a:pPr>
                <a:spcBef>
                  <a:spcPct val="0"/>
                </a:spcBef>
              </a:pPr>
              <a:t>3</a:t>
            </a:fld>
            <a:endParaRPr lang="en-GB" altLang="en-US"/>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r>
              <a:rPr lang="en-NZ" sz="1200" kern="1200" dirty="0" smtClean="0">
                <a:solidFill>
                  <a:schemeClr val="tx1"/>
                </a:solidFill>
                <a:effectLst/>
                <a:latin typeface="Arial" charset="0"/>
                <a:ea typeface="+mn-ea"/>
                <a:cs typeface="Arial" charset="0"/>
              </a:rPr>
              <a:t>3. The purpose of this presentation is to give an appreciation of what the application of airpower looks like in the context of the RNZAF and its operational employment in the Pacific Campaign during WW2. War is acted upon at many levels; each member of an alliance often having a discrete, and sometimes hidden, agenda to the overall collective policy, so…what did all this look like in the real world of power politics at the time. Firstly, sitting at the top we have the Allied Policy – which was the defeat and unconditional surrender of Japan, which was decided by Roosevelt, Stalin and Churchill. Sitting below policy we have the Grand Strategy which is what we will need to do to enable policy – which in this case was the destruction of the occupying Japanese forces and the recovery of territory in the Pacific. Next is the Military Strategy which is the military ways by which we will achieve our Grand Strategy – which was a two pronged thrust into the Pacific; from the south (amphibious) through the Solomon Islands and from the west (land) through New Guinea, the immediate aim being to contain Japanese expansion. Strategy should not be too rigid so that it can have bits</a:t>
            </a:r>
            <a:r>
              <a:rPr lang="en-NZ" sz="1200" kern="1200" baseline="0" dirty="0" smtClean="0">
                <a:solidFill>
                  <a:schemeClr val="tx1"/>
                </a:solidFill>
                <a:effectLst/>
                <a:latin typeface="Arial" charset="0"/>
                <a:ea typeface="+mn-ea"/>
                <a:cs typeface="Arial" charset="0"/>
              </a:rPr>
              <a:t> added on or taken away in response to opportunities and developments. </a:t>
            </a:r>
            <a:r>
              <a:rPr lang="en-NZ" sz="1200" kern="1200" dirty="0" smtClean="0">
                <a:solidFill>
                  <a:schemeClr val="tx1"/>
                </a:solidFill>
                <a:effectLst/>
                <a:latin typeface="Arial" charset="0"/>
                <a:ea typeface="+mn-ea"/>
                <a:cs typeface="Arial" charset="0"/>
              </a:rPr>
              <a:t>Next we have the Airpower Strategy – which was to provide support for naval and land forces carrying out amphibious and land operations. And finally we have the operational layer of actual Airpower operations which is the ways air power would carry out the strategy – which was by firstly establishing air superiority over the battle space which provided freedom of manoeuvre for the naval and land forces, and then provide ongoing support as required, in what quickly became a war of attrition.</a:t>
            </a:r>
            <a:endParaRPr lang="en-NZ" sz="1200" kern="1200" dirty="0">
              <a:solidFill>
                <a:schemeClr val="tx1"/>
              </a:solidFill>
              <a:effectLst/>
              <a:latin typeface="Arial" charset="0"/>
              <a:ea typeface="+mn-ea"/>
              <a:cs typeface="Arial" charset="0"/>
            </a:endParaRPr>
          </a:p>
        </p:txBody>
      </p:sp>
    </p:spTree>
    <p:extLst>
      <p:ext uri="{BB962C8B-B14F-4D97-AF65-F5344CB8AC3E}">
        <p14:creationId xmlns:p14="http://schemas.microsoft.com/office/powerpoint/2010/main" val="185194793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Z"/>
          </a:p>
        </p:txBody>
      </p:sp>
      <p:sp>
        <p:nvSpPr>
          <p:cNvPr id="4" name="Slide Number Placeholder 3"/>
          <p:cNvSpPr>
            <a:spLocks noGrp="1"/>
          </p:cNvSpPr>
          <p:nvPr>
            <p:ph type="sldNum" sz="quarter" idx="10"/>
          </p:nvPr>
        </p:nvSpPr>
        <p:spPr/>
        <p:txBody>
          <a:bodyPr/>
          <a:lstStyle/>
          <a:p>
            <a:fld id="{624D9A0D-23D7-47CC-A8B3-1D6E83A14158}" type="slidenum">
              <a:rPr lang="en-GB" altLang="en-US" smtClean="0"/>
              <a:pPr/>
              <a:t>30</a:t>
            </a:fld>
            <a:endParaRPr lang="en-GB" altLang="en-US"/>
          </a:p>
        </p:txBody>
      </p:sp>
    </p:spTree>
    <p:extLst>
      <p:ext uri="{BB962C8B-B14F-4D97-AF65-F5344CB8AC3E}">
        <p14:creationId xmlns:p14="http://schemas.microsoft.com/office/powerpoint/2010/main" val="28383022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24579" name="Notes Placeholder 2"/>
          <p:cNvSpPr>
            <a:spLocks noGrp="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4. </a:t>
            </a:r>
            <a:r>
              <a:rPr lang="en-NZ" sz="1200" kern="1200" dirty="0" smtClean="0">
                <a:solidFill>
                  <a:schemeClr val="tx1"/>
                </a:solidFill>
                <a:effectLst/>
                <a:latin typeface="Arial" charset="0"/>
                <a:ea typeface="+mn-ea"/>
                <a:cs typeface="Arial" charset="0"/>
              </a:rPr>
              <a:t>So, what shape was New Zealand in to defend itself at the outbreak of the war? </a:t>
            </a:r>
            <a:r>
              <a:rPr lang="en-US" sz="1200" kern="1200" dirty="0" smtClean="0">
                <a:solidFill>
                  <a:schemeClr val="tx1"/>
                </a:solidFill>
                <a:effectLst/>
                <a:latin typeface="Arial" charset="0"/>
                <a:ea typeface="+mn-ea"/>
                <a:cs typeface="Arial" charset="0"/>
              </a:rPr>
              <a:t>At the time war was declared in September 1939 the RNZAF consisted of 91 officers and 665 airmen, with around 400 territorial airmen. The RNZAF had no real offensive or defensive capability and was purely a training organization as part of its commitment to BCATP, which NZ signed up for in 1938. The RNZAF was basically a feeder organization for the RAF with eventual commitments to provide up to 2900 trained and partly trained aircrew per year, though this varied considerably, including up to 1400 pilots. </a:t>
            </a:r>
            <a:r>
              <a:rPr lang="en-NZ" sz="1200" kern="1200" dirty="0" smtClean="0">
                <a:solidFill>
                  <a:schemeClr val="tx1"/>
                </a:solidFill>
                <a:effectLst/>
                <a:latin typeface="Arial" charset="0"/>
                <a:ea typeface="+mn-ea"/>
                <a:cs typeface="Arial" charset="0"/>
              </a:rPr>
              <a:t>The RNZAF did have on order a force of 30 Wellington medium-bombers, but </a:t>
            </a:r>
            <a:r>
              <a:rPr lang="en-US" sz="1200" kern="1200" dirty="0" smtClean="0">
                <a:solidFill>
                  <a:schemeClr val="tx1"/>
                </a:solidFill>
                <a:effectLst/>
                <a:latin typeface="Arial" charset="0"/>
                <a:ea typeface="+mn-ea"/>
                <a:cs typeface="Arial" charset="0"/>
              </a:rPr>
              <a:t>just as they were about to fly to NZ, a few days before war was declared, the Wellingtons and crews were gifted to Britain in a grand gesture of support. So that left around 40 or so obsolescent Vickers </a:t>
            </a:r>
            <a:r>
              <a:rPr lang="en-NZ" sz="1200" kern="1200" dirty="0" err="1" smtClean="0">
                <a:solidFill>
                  <a:schemeClr val="tx1"/>
                </a:solidFill>
                <a:effectLst/>
                <a:latin typeface="Arial" charset="0"/>
                <a:ea typeface="+mn-ea"/>
                <a:cs typeface="Arial" charset="0"/>
              </a:rPr>
              <a:t>Vildebeest</a:t>
            </a:r>
            <a:r>
              <a:rPr lang="en-NZ" sz="1200" kern="1200" dirty="0" smtClean="0">
                <a:solidFill>
                  <a:schemeClr val="tx1"/>
                </a:solidFill>
                <a:effectLst/>
                <a:latin typeface="Arial" charset="0"/>
                <a:ea typeface="+mn-ea"/>
                <a:cs typeface="Arial" charset="0"/>
              </a:rPr>
              <a:t> and Vickers Vincent biplanes as our ‘front-line’ aircraft, but of course they weren’t. The </a:t>
            </a:r>
            <a:r>
              <a:rPr lang="en-NZ" sz="1200" kern="1200" dirty="0" err="1" smtClean="0">
                <a:solidFill>
                  <a:schemeClr val="tx1"/>
                </a:solidFill>
                <a:effectLst/>
                <a:latin typeface="Arial" charset="0"/>
                <a:ea typeface="+mn-ea"/>
                <a:cs typeface="Arial" charset="0"/>
              </a:rPr>
              <a:t>Vildebeest</a:t>
            </a:r>
            <a:r>
              <a:rPr lang="en-NZ" sz="1200" kern="1200" dirty="0" smtClean="0">
                <a:solidFill>
                  <a:schemeClr val="tx1"/>
                </a:solidFill>
                <a:effectLst/>
                <a:latin typeface="Arial" charset="0"/>
                <a:ea typeface="+mn-ea"/>
                <a:cs typeface="Arial" charset="0"/>
              </a:rPr>
              <a:t> was a ponderous torpedo bomber while the Vincent was a (second-hand) army co-op version of same aircraft – they had very limited capability but useful endurance of around 10 hours;</a:t>
            </a:r>
            <a:r>
              <a:rPr lang="en-NZ" sz="1200" kern="1200" baseline="0" dirty="0" smtClean="0">
                <a:solidFill>
                  <a:schemeClr val="tx1"/>
                </a:solidFill>
                <a:effectLst/>
                <a:latin typeface="Arial" charset="0"/>
                <a:ea typeface="+mn-ea"/>
                <a:cs typeface="Arial" charset="0"/>
              </a:rPr>
              <a:t> they also had around 100 other aircraft which were mostly civilian types seconded from the </a:t>
            </a:r>
            <a:r>
              <a:rPr lang="en-NZ" sz="1200" kern="1200" baseline="0" dirty="0" err="1" smtClean="0">
                <a:solidFill>
                  <a:schemeClr val="tx1"/>
                </a:solidFill>
                <a:effectLst/>
                <a:latin typeface="Arial" charset="0"/>
                <a:ea typeface="+mn-ea"/>
                <a:cs typeface="Arial" charset="0"/>
              </a:rPr>
              <a:t>aeroclubs</a:t>
            </a:r>
            <a:r>
              <a:rPr lang="en-NZ" sz="1200" kern="1200" baseline="0" dirty="0" smtClean="0">
                <a:solidFill>
                  <a:schemeClr val="tx1"/>
                </a:solidFill>
                <a:effectLst/>
                <a:latin typeface="Arial" charset="0"/>
                <a:ea typeface="+mn-ea"/>
                <a:cs typeface="Arial" charset="0"/>
              </a:rPr>
              <a:t>.</a:t>
            </a:r>
            <a:r>
              <a:rPr lang="en-NZ" sz="1200" kern="1200" dirty="0" smtClean="0">
                <a:solidFill>
                  <a:schemeClr val="tx1"/>
                </a:solidFill>
                <a:effectLst/>
                <a:latin typeface="Arial" charset="0"/>
                <a:ea typeface="+mn-ea"/>
                <a:cs typeface="Arial" charset="0"/>
              </a:rPr>
              <a:t> The Navy, or more correctly the NZ Division of the RN, had as their principle fighting ships the cruiser Achilles and the light cruiser Leander, which were at least combat worthy. The Achilles was sent to patrol the east coast of S America (and did not return until Feb 1940), and the Leander was sent as an escort for the first deployment of the NZ </a:t>
            </a:r>
            <a:r>
              <a:rPr lang="en-NZ" sz="1200" kern="1200" dirty="0" err="1" smtClean="0">
                <a:solidFill>
                  <a:schemeClr val="tx1"/>
                </a:solidFill>
                <a:effectLst/>
                <a:latin typeface="Arial" charset="0"/>
                <a:ea typeface="+mn-ea"/>
                <a:cs typeface="Arial" charset="0"/>
              </a:rPr>
              <a:t>Div</a:t>
            </a:r>
            <a:r>
              <a:rPr lang="en-NZ" sz="1200" kern="1200" dirty="0" smtClean="0">
                <a:solidFill>
                  <a:schemeClr val="tx1"/>
                </a:solidFill>
                <a:effectLst/>
                <a:latin typeface="Arial" charset="0"/>
                <a:ea typeface="+mn-ea"/>
                <a:cs typeface="Arial" charset="0"/>
              </a:rPr>
              <a:t> in January 1940; the merchant cruiser </a:t>
            </a:r>
            <a:r>
              <a:rPr lang="en-NZ" sz="1200" kern="1200" dirty="0" err="1" smtClean="0">
                <a:solidFill>
                  <a:schemeClr val="tx1"/>
                </a:solidFill>
                <a:effectLst/>
                <a:latin typeface="Arial" charset="0"/>
                <a:ea typeface="+mn-ea"/>
                <a:cs typeface="Arial" charset="0"/>
              </a:rPr>
              <a:t>Monowai</a:t>
            </a:r>
            <a:r>
              <a:rPr lang="en-NZ" sz="1200" kern="1200" dirty="0" smtClean="0">
                <a:solidFill>
                  <a:schemeClr val="tx1"/>
                </a:solidFill>
                <a:effectLst/>
                <a:latin typeface="Arial" charset="0"/>
                <a:ea typeface="+mn-ea"/>
                <a:cs typeface="Arial" charset="0"/>
              </a:rPr>
              <a:t> was converted into an armed merchant cruiser, which was completed in August 1940. So we never had what you might call a strong naval deterrent. Our best troops of course were part of NZ 2 </a:t>
            </a:r>
            <a:r>
              <a:rPr lang="en-NZ" sz="1200" kern="1200" dirty="0" err="1" smtClean="0">
                <a:solidFill>
                  <a:schemeClr val="tx1"/>
                </a:solidFill>
                <a:effectLst/>
                <a:latin typeface="Arial" charset="0"/>
                <a:ea typeface="+mn-ea"/>
                <a:cs typeface="Arial" charset="0"/>
              </a:rPr>
              <a:t>Div</a:t>
            </a:r>
            <a:r>
              <a:rPr lang="en-NZ" sz="1200" kern="1200" dirty="0" smtClean="0">
                <a:solidFill>
                  <a:schemeClr val="tx1"/>
                </a:solidFill>
                <a:effectLst/>
                <a:latin typeface="Arial" charset="0"/>
                <a:ea typeface="+mn-ea"/>
                <a:cs typeface="Arial" charset="0"/>
              </a:rPr>
              <a:t> which deployed to Europe and the Mediterranean during 1940. So basically NZ was defenceless, even more so than we are now.</a:t>
            </a:r>
          </a:p>
          <a:p>
            <a:pPr eaLnBrk="1" hangingPunct="1"/>
            <a:endParaRPr lang="en-NZ" altLang="en-US" dirty="0" smtClean="0"/>
          </a:p>
        </p:txBody>
      </p:sp>
      <p:sp>
        <p:nvSpPr>
          <p:cNvPr id="24580"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5767B36A-F753-4B1D-A3F9-DF2340B48417}" type="slidenum">
              <a:rPr lang="en-GB" altLang="en-US"/>
              <a:pPr>
                <a:spcBef>
                  <a:spcPct val="0"/>
                </a:spcBef>
              </a:pPr>
              <a:t>4</a:t>
            </a:fld>
            <a:endParaRPr lang="en-GB" altLang="en-US"/>
          </a:p>
        </p:txBody>
      </p:sp>
    </p:spTree>
    <p:extLst>
      <p:ext uri="{BB962C8B-B14F-4D97-AF65-F5344CB8AC3E}">
        <p14:creationId xmlns:p14="http://schemas.microsoft.com/office/powerpoint/2010/main" val="41684697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US" sz="1200" kern="1200" dirty="0" smtClean="0">
                <a:solidFill>
                  <a:schemeClr val="tx1"/>
                </a:solidFill>
                <a:effectLst/>
                <a:latin typeface="Arial" charset="0"/>
                <a:ea typeface="+mn-ea"/>
                <a:cs typeface="Arial" charset="0"/>
              </a:rPr>
              <a:t>5. Now…in the period 1919-1936, three reports were commissioned by the government on the requirements for the air defence of NZ, and they had a number of common themes, one being that all agreed that the greatest threat to NZ would be from the sea, most likely in the form of commerce raiders, which is one of the reasons the Wellingtons were ordered, to protect NZ’s SLOCs. In light of this warning and acknowledgement of the threat by the government, the decision to gift the Wellingtons to Britain was perplexing…even to this day; it was definitely a ‘what were they thinking moment’. In the best traditions</a:t>
            </a:r>
            <a:r>
              <a:rPr lang="en-US" sz="1200" kern="1200" baseline="0" dirty="0" smtClean="0">
                <a:solidFill>
                  <a:schemeClr val="tx1"/>
                </a:solidFill>
                <a:effectLst/>
                <a:latin typeface="Arial" charset="0"/>
                <a:ea typeface="+mn-ea"/>
                <a:cs typeface="Arial" charset="0"/>
              </a:rPr>
              <a:t> of Murphy’s Law, </a:t>
            </a:r>
            <a:r>
              <a:rPr lang="en-US" sz="1200" kern="1200" dirty="0" smtClean="0">
                <a:solidFill>
                  <a:schemeClr val="tx1"/>
                </a:solidFill>
                <a:effectLst/>
                <a:latin typeface="Arial" charset="0"/>
                <a:ea typeface="+mn-ea"/>
                <a:cs typeface="Arial" charset="0"/>
              </a:rPr>
              <a:t>German raiders sank four ships around NZ waters in second-half of 1940, and a number of other ships in the Pacific, and by the end of November, after the </a:t>
            </a:r>
            <a:r>
              <a:rPr lang="en-US" sz="1200" kern="1200" dirty="0" err="1" smtClean="0">
                <a:solidFill>
                  <a:schemeClr val="tx1"/>
                </a:solidFill>
                <a:effectLst/>
                <a:latin typeface="Arial" charset="0"/>
                <a:ea typeface="+mn-ea"/>
                <a:cs typeface="Arial" charset="0"/>
              </a:rPr>
              <a:t>Rangitane</a:t>
            </a:r>
            <a:r>
              <a:rPr lang="en-US" sz="1200" kern="1200" dirty="0" smtClean="0">
                <a:solidFill>
                  <a:schemeClr val="tx1"/>
                </a:solidFill>
                <a:effectLst/>
                <a:latin typeface="Arial" charset="0"/>
                <a:ea typeface="+mn-ea"/>
                <a:cs typeface="Arial" charset="0"/>
              </a:rPr>
              <a:t> was sunk, PM Fraser pleaded with Churchill for Hudson coastal patrol aircraft, informing him ‘at present the RNZAF possesses not one single aircraft suitable either for recce or for attack against a raider’– the gifting of the Wellingtons bringing no advantage whatsoever, being exposed as the naïve sentimental act that it was – and though vague promises were made by Churchill, they never came with a timeline on them. However </a:t>
            </a:r>
            <a:r>
              <a:rPr lang="en-NZ" sz="1200" kern="1200" dirty="0" smtClean="0">
                <a:solidFill>
                  <a:schemeClr val="tx1"/>
                </a:solidFill>
                <a:effectLst/>
                <a:latin typeface="Arial" charset="0"/>
                <a:ea typeface="+mn-ea"/>
                <a:cs typeface="Arial" charset="0"/>
              </a:rPr>
              <a:t>in May 1941 a supply mission was set up in Washington – as part of the British mission set up under the Lend-Lease Act. But, all NZ requests had to be approved by Britain before they would even be considered by the US authorities, so obviously Britain saw to her own needs first so it wasn’t until July that 64 Hudson patrol aircraft were authorised for release to NZ over around a 12-month period. So, the conversion of the RNZAF into an operational force in its own right had begun. </a:t>
            </a:r>
          </a:p>
          <a:p>
            <a:pPr marL="0" indent="0" eaLnBrk="1" hangingPunct="1">
              <a:buFont typeface="Arial" pitchFamily="34" charset="0"/>
              <a:buNone/>
              <a:defRPr/>
            </a:pPr>
            <a:endParaRPr lang="en-US" dirty="0" smtClean="0"/>
          </a:p>
        </p:txBody>
      </p:sp>
      <p:sp>
        <p:nvSpPr>
          <p:cNvPr id="2253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683D3AD5-9467-46FA-85A8-0FA5C0BF4E50}" type="slidenum">
              <a:rPr lang="en-GB" altLang="en-US"/>
              <a:pPr>
                <a:spcBef>
                  <a:spcPct val="0"/>
                </a:spcBef>
              </a:pPr>
              <a:t>5</a:t>
            </a:fld>
            <a:endParaRPr lang="en-GB" altLang="en-US"/>
          </a:p>
        </p:txBody>
      </p:sp>
    </p:spTree>
    <p:extLst>
      <p:ext uri="{BB962C8B-B14F-4D97-AF65-F5344CB8AC3E}">
        <p14:creationId xmlns:p14="http://schemas.microsoft.com/office/powerpoint/2010/main" val="35492925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a:ln/>
        </p:spPr>
      </p:sp>
      <p:sp>
        <p:nvSpPr>
          <p:cNvPr id="26627" name="Notes Placeholder 2"/>
          <p:cNvSpPr>
            <a:spLocks noGrp="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dirty="0" smtClean="0">
                <a:solidFill>
                  <a:schemeClr val="tx1"/>
                </a:solidFill>
                <a:effectLst/>
                <a:latin typeface="Arial" charset="0"/>
                <a:ea typeface="+mn-ea"/>
                <a:cs typeface="Arial" charset="0"/>
              </a:rPr>
              <a:t>6. </a:t>
            </a:r>
            <a:r>
              <a:rPr lang="en-US" sz="1200" kern="1200" dirty="0" smtClean="0">
                <a:solidFill>
                  <a:schemeClr val="tx1"/>
                </a:solidFill>
                <a:effectLst/>
                <a:latin typeface="Arial" charset="0"/>
                <a:ea typeface="+mn-ea"/>
                <a:cs typeface="Arial" charset="0"/>
              </a:rPr>
              <a:t>Japan enters war on 7</a:t>
            </a:r>
            <a:r>
              <a:rPr lang="en-US" sz="1200" kern="1200" baseline="30000" dirty="0" smtClean="0">
                <a:solidFill>
                  <a:schemeClr val="tx1"/>
                </a:solidFill>
                <a:effectLst/>
                <a:latin typeface="Arial" charset="0"/>
                <a:ea typeface="+mn-ea"/>
                <a:cs typeface="Arial" charset="0"/>
              </a:rPr>
              <a:t>th</a:t>
            </a:r>
            <a:r>
              <a:rPr lang="en-US" sz="1200" kern="1200" dirty="0" smtClean="0">
                <a:solidFill>
                  <a:schemeClr val="tx1"/>
                </a:solidFill>
                <a:effectLst/>
                <a:latin typeface="Arial" charset="0"/>
                <a:ea typeface="+mn-ea"/>
                <a:cs typeface="Arial" charset="0"/>
              </a:rPr>
              <a:t> December 1941 and starts an immediate drive south to form an outer security perimeter for their so called ‘Greater East Asia Co-Prosperity Sphere’. The occupation of </a:t>
            </a:r>
            <a:r>
              <a:rPr lang="en-US" sz="1200" kern="1200" dirty="0" err="1" smtClean="0">
                <a:solidFill>
                  <a:schemeClr val="tx1"/>
                </a:solidFill>
                <a:effectLst/>
                <a:latin typeface="Arial" charset="0"/>
                <a:ea typeface="+mn-ea"/>
                <a:cs typeface="Arial" charset="0"/>
              </a:rPr>
              <a:t>Rabaul</a:t>
            </a:r>
            <a:r>
              <a:rPr lang="en-US" sz="1200" kern="1200" dirty="0" smtClean="0">
                <a:solidFill>
                  <a:schemeClr val="tx1"/>
                </a:solidFill>
                <a:effectLst/>
                <a:latin typeface="Arial" charset="0"/>
                <a:ea typeface="+mn-ea"/>
                <a:cs typeface="Arial" charset="0"/>
              </a:rPr>
              <a:t> on New Britain in Jan 1942 caused a ripple of concern in New Zealand and raised the </a:t>
            </a:r>
            <a:r>
              <a:rPr lang="en-US" sz="1200" kern="1200" dirty="0" err="1" smtClean="0">
                <a:solidFill>
                  <a:schemeClr val="tx1"/>
                </a:solidFill>
                <a:effectLst/>
                <a:latin typeface="Arial" charset="0"/>
                <a:ea typeface="+mn-ea"/>
                <a:cs typeface="Arial" charset="0"/>
              </a:rPr>
              <a:t>spectre</a:t>
            </a:r>
            <a:r>
              <a:rPr lang="en-US" sz="1200" kern="1200" dirty="0" smtClean="0">
                <a:solidFill>
                  <a:schemeClr val="tx1"/>
                </a:solidFill>
                <a:effectLst/>
                <a:latin typeface="Arial" charset="0"/>
                <a:ea typeface="+mn-ea"/>
                <a:cs typeface="Arial" charset="0"/>
              </a:rPr>
              <a:t> of a Japanese invasion of NZ, even though it was 4000km away. And while the chances of invasion were always remote, at best, the possibility was real in the minds of the general public; the official view of the Allies was that the maritime isolation of NZ would be sufficient for Japanese purposes. So while there is no concrete evidence to support the notion that the government thought invasion likely, it served its interests not to discourage the notion…for two good reasons. Firstly it could be used as a lever for equipment requests, and secondly, there was no better mass mobiliser of the people to accept the government’s war measures, than fear of invasion. And if the situation wasn’t grim enough</a:t>
            </a:r>
            <a:r>
              <a:rPr lang="en-US" sz="1200" kern="1200" baseline="0" dirty="0" smtClean="0">
                <a:solidFill>
                  <a:schemeClr val="tx1"/>
                </a:solidFill>
                <a:effectLst/>
                <a:latin typeface="Arial" charset="0"/>
                <a:ea typeface="+mn-ea"/>
                <a:cs typeface="Arial" charset="0"/>
              </a:rPr>
              <a:t> at the time</a:t>
            </a:r>
            <a:r>
              <a:rPr lang="en-US" sz="1200" kern="1200" dirty="0" smtClean="0">
                <a:solidFill>
                  <a:schemeClr val="tx1"/>
                </a:solidFill>
                <a:effectLst/>
                <a:latin typeface="Arial" charset="0"/>
                <a:ea typeface="+mn-ea"/>
                <a:cs typeface="Arial" charset="0"/>
              </a:rPr>
              <a:t>, the Fall of Singapore in February 1942, merely exacerbated the situation. The shock of the fall of ‘Fortress Singapore’, to which the NZ government had generously donated one million pounds towards creating a RN base in the late 1920s, supposedly guaranteeing NZ’s security, generated further requests for aircraft including fighters. Around this time Roosevelt promised to fulfill all NZ’s military equipment requirements, which would eventually see NZ become a full signatory of the Lend-lease Act later that year.</a:t>
            </a:r>
            <a:endParaRPr lang="en-NZ" sz="1200" kern="1200" dirty="0" smtClean="0">
              <a:solidFill>
                <a:schemeClr val="tx1"/>
              </a:solidFill>
              <a:effectLst/>
              <a:latin typeface="Arial" charset="0"/>
              <a:ea typeface="+mn-ea"/>
              <a:cs typeface="Arial" charset="0"/>
            </a:endParaRPr>
          </a:p>
          <a:p>
            <a:pPr eaLnBrk="1" hangingPunct="1"/>
            <a:endParaRPr lang="en-NZ" altLang="en-US" dirty="0" smtClean="0"/>
          </a:p>
        </p:txBody>
      </p:sp>
      <p:sp>
        <p:nvSpPr>
          <p:cNvPr id="26628"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D2A8F91D-5992-47AF-B4E1-E8A3504909DD}" type="slidenum">
              <a:rPr lang="en-GB" altLang="en-US"/>
              <a:pPr>
                <a:spcBef>
                  <a:spcPct val="0"/>
                </a:spcBef>
              </a:pPr>
              <a:t>6</a:t>
            </a:fld>
            <a:endParaRPr lang="en-GB" altLang="en-US"/>
          </a:p>
        </p:txBody>
      </p:sp>
    </p:spTree>
    <p:extLst>
      <p:ext uri="{BB962C8B-B14F-4D97-AF65-F5344CB8AC3E}">
        <p14:creationId xmlns:p14="http://schemas.microsoft.com/office/powerpoint/2010/main" val="3543196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A8A366D1-114B-4E9F-8286-3A78A28643D1}" type="slidenum">
              <a:rPr lang="en-GB" altLang="en-US"/>
              <a:pPr>
                <a:spcBef>
                  <a:spcPct val="0"/>
                </a:spcBef>
              </a:pPr>
              <a:t>7</a:t>
            </a:fld>
            <a:endParaRPr lang="en-GB" altLang="en-US"/>
          </a:p>
        </p:txBody>
      </p:sp>
      <p:sp>
        <p:nvSpPr>
          <p:cNvPr id="28675" name="Rectangle 2"/>
          <p:cNvSpPr>
            <a:spLocks noGrp="1" noRot="1" noChangeAspect="1" noChangeArrowheads="1" noTextEdit="1"/>
          </p:cNvSpPr>
          <p:nvPr>
            <p:ph type="sldImg"/>
          </p:nvPr>
        </p:nvSpPr>
        <p:spPr>
          <a:ln/>
        </p:spPr>
      </p:sp>
      <p:sp>
        <p:nvSpPr>
          <p:cNvPr id="28676"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200" kern="1200" dirty="0" smtClean="0">
                <a:solidFill>
                  <a:schemeClr val="tx1"/>
                </a:solidFill>
                <a:effectLst/>
                <a:latin typeface="Arial" charset="0"/>
                <a:ea typeface="+mn-ea"/>
                <a:cs typeface="Arial" charset="0"/>
              </a:rPr>
              <a:t>7. </a:t>
            </a:r>
            <a:r>
              <a:rPr lang="en-GB" sz="1200" kern="1200" dirty="0" smtClean="0">
                <a:solidFill>
                  <a:schemeClr val="tx1"/>
                </a:solidFill>
                <a:effectLst/>
                <a:latin typeface="Arial" charset="0"/>
                <a:ea typeface="+mn-ea"/>
                <a:cs typeface="Arial" charset="0"/>
              </a:rPr>
              <a:t>Before we move on, I would just like to look at the big picture of why the government sought an active role in the Pacific War, when we were already stretched as it was. Allied policy was the defeat and unconditional surrender of the Japanese, but politics is seldom so simple, and there are often underlying considerations, which may be overt or otherwise. Military power, was, is, and always will be an instrument of policy. The NZ evolving policy in this case was to increase NZ’s profile on the international stage, and specifically in the Pacific, so as to give leverage to post-war settlements that advantaged NZ and minimised the advantage and presence of other players in the Pacific. This was to be achieved by the strategy of making a military contribution to the defeat of the Japanese. All strategies consist of ends, ways, and means. Ends is where you want to be or the desired effects you wish to achieve (the scope of which is limited in direct proportion to your resources), in this case in a strong position to influence post-war settlements, in other words as an enabler of foreign policy aspirations. Ways is what you are going to do to achieve the ends, which in this case was to contribute military forces to the US Pacific Campaign. And means is what you use to do this; namely the equipment, personnel and weapons of the force; </a:t>
            </a:r>
            <a:r>
              <a:rPr lang="en-GB" sz="1200" b="0" kern="1200" dirty="0" smtClean="0">
                <a:solidFill>
                  <a:schemeClr val="tx1"/>
                </a:solidFill>
                <a:effectLst/>
                <a:latin typeface="Arial" charset="0"/>
                <a:ea typeface="+mn-ea"/>
                <a:cs typeface="Arial" charset="0"/>
              </a:rPr>
              <a:t>this was problematic for NZ as the army and navy were already committed and the RNZAF was not an air combat force</a:t>
            </a:r>
            <a:r>
              <a:rPr lang="en-GB" sz="1200" kern="1200" dirty="0" smtClean="0">
                <a:solidFill>
                  <a:schemeClr val="tx1"/>
                </a:solidFill>
                <a:effectLst/>
                <a:latin typeface="Arial" charset="0"/>
                <a:ea typeface="+mn-ea"/>
                <a:cs typeface="Arial" charset="0"/>
              </a:rPr>
              <a:t>, being principally a training organisation for the RAF.</a:t>
            </a:r>
            <a:endParaRPr lang="en-NZ" sz="1200" kern="1200" dirty="0" smtClean="0">
              <a:solidFill>
                <a:schemeClr val="tx1"/>
              </a:solidFill>
              <a:effectLst/>
              <a:latin typeface="Arial" charset="0"/>
              <a:ea typeface="+mn-ea"/>
              <a:cs typeface="Arial" charset="0"/>
            </a:endParaRPr>
          </a:p>
          <a:p>
            <a:pPr eaLnBrk="1" hangingPunct="1"/>
            <a:endParaRPr lang="en-GB" altLang="en-US" dirty="0" smtClean="0"/>
          </a:p>
        </p:txBody>
      </p:sp>
    </p:spTree>
    <p:extLst>
      <p:ext uri="{BB962C8B-B14F-4D97-AF65-F5344CB8AC3E}">
        <p14:creationId xmlns:p14="http://schemas.microsoft.com/office/powerpoint/2010/main" val="13925312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6C1A1211-7B92-4F37-9C52-CDC60D6BB9BE}" type="slidenum">
              <a:rPr lang="en-GB" altLang="en-US"/>
              <a:pPr>
                <a:spcBef>
                  <a:spcPct val="0"/>
                </a:spcBef>
              </a:pPr>
              <a:t>8</a:t>
            </a:fld>
            <a:endParaRPr lang="en-GB" altLang="en-US"/>
          </a:p>
        </p:txBody>
      </p:sp>
      <p:sp>
        <p:nvSpPr>
          <p:cNvPr id="30723" name="Rectangle 2"/>
          <p:cNvSpPr>
            <a:spLocks noGrp="1" noRot="1" noChangeAspect="1" noChangeArrowheads="1" noTextEdit="1"/>
          </p:cNvSpPr>
          <p:nvPr>
            <p:ph type="sldImg"/>
          </p:nvPr>
        </p:nvSpPr>
        <p:spPr>
          <a:ln/>
        </p:spPr>
      </p:sp>
      <p:sp>
        <p:nvSpPr>
          <p:cNvPr id="30724" name="Rectangle 3"/>
          <p:cNvSpPr>
            <a:spLocks noGrp="1" noChangeArrowheads="1"/>
          </p:cNvSpPr>
          <p:nvPr>
            <p:ph type="body" idx="1"/>
          </p:nvPr>
        </p:nvSpPr>
        <p:spPr>
          <a:noFill/>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NZ" sz="1200" kern="1200" dirty="0" smtClean="0">
                <a:solidFill>
                  <a:schemeClr val="tx1"/>
                </a:solidFill>
                <a:effectLst/>
                <a:latin typeface="Arial" charset="0"/>
                <a:ea typeface="+mn-ea"/>
                <a:cs typeface="Arial" charset="0"/>
              </a:rPr>
              <a:t>8. The main obstacle to the RNZAF deploying to the Pacific in a combat role was that the RNZAF as an organisation was not established or trained for combat nor did it have any combat history, only being formed in 1937 – though crucially, it had one advantage.  The RNZAF had an increasing cadre of experienced pers returning from RAF service overseas who had flown in combat in the Battle of Britain, Europe, and Singapore. These people would be vital in the transition to a combat air force. The RNZAF had to become a credible force so that the US would wish to have</a:t>
            </a:r>
            <a:r>
              <a:rPr lang="en-NZ" sz="1200" kern="1200" baseline="0" dirty="0" smtClean="0">
                <a:solidFill>
                  <a:schemeClr val="tx1"/>
                </a:solidFill>
                <a:effectLst/>
                <a:latin typeface="Arial" charset="0"/>
                <a:ea typeface="+mn-ea"/>
                <a:cs typeface="Arial" charset="0"/>
              </a:rPr>
              <a:t> it</a:t>
            </a:r>
            <a:r>
              <a:rPr lang="en-NZ" sz="1200" kern="1200" dirty="0" smtClean="0">
                <a:solidFill>
                  <a:schemeClr val="tx1"/>
                </a:solidFill>
                <a:effectLst/>
                <a:latin typeface="Arial" charset="0"/>
                <a:ea typeface="+mn-ea"/>
                <a:cs typeface="Arial" charset="0"/>
              </a:rPr>
              <a:t> in-theatre. To have credibility you have to demonstrate a number of things. Firstly you have to show a Commitment of Resources; men and materiel – and be prepared to put them at risk. Secondly you have to demonstrate Reliability – in other words you have to respond positively to requests and show up when you are supposed to with what you have committed. And finally and most importantly you have to demonstrate Competence – in other words complete the task and do so in a sustainable manner (economy of forces). So we will look at the contribution the RNZAF made and how successful it was both Operationally – that’s to say how they actually performed</a:t>
            </a:r>
            <a:r>
              <a:rPr lang="en-NZ" sz="1200" kern="1200" baseline="0" dirty="0" smtClean="0">
                <a:solidFill>
                  <a:schemeClr val="tx1"/>
                </a:solidFill>
                <a:effectLst/>
                <a:latin typeface="Arial" charset="0"/>
                <a:ea typeface="+mn-ea"/>
                <a:cs typeface="Arial" charset="0"/>
              </a:rPr>
              <a:t> tactically</a:t>
            </a:r>
            <a:r>
              <a:rPr lang="en-NZ" sz="1200" kern="1200" dirty="0" smtClean="0">
                <a:solidFill>
                  <a:schemeClr val="tx1"/>
                </a:solidFill>
                <a:effectLst/>
                <a:latin typeface="Arial" charset="0"/>
                <a:ea typeface="+mn-ea"/>
                <a:cs typeface="Arial" charset="0"/>
              </a:rPr>
              <a:t>, and also Strategically – did the deployment fulfil the governments aims – the political.</a:t>
            </a:r>
          </a:p>
          <a:p>
            <a:pPr eaLnBrk="1" hangingPunct="1"/>
            <a:endParaRPr lang="en-GB" altLang="en-US" dirty="0" smtClean="0"/>
          </a:p>
        </p:txBody>
      </p:sp>
    </p:spTree>
    <p:extLst>
      <p:ext uri="{BB962C8B-B14F-4D97-AF65-F5344CB8AC3E}">
        <p14:creationId xmlns:p14="http://schemas.microsoft.com/office/powerpoint/2010/main" val="22657319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 typeface="Arial" pitchFamily="34" charset="0"/>
              <a:buNone/>
              <a:tabLst/>
              <a:defRPr/>
            </a:pPr>
            <a:r>
              <a:rPr lang="en-NZ" sz="1200" kern="1200" dirty="0" smtClean="0">
                <a:solidFill>
                  <a:schemeClr val="tx1"/>
                </a:solidFill>
                <a:effectLst/>
                <a:latin typeface="Arial" charset="0"/>
                <a:ea typeface="+mn-ea"/>
                <a:cs typeface="Arial" charset="0"/>
              </a:rPr>
              <a:t>9. Let’s take a look at a couple of maps now, so we have an idea of the scope of what NZ was dealing with. This is a map of the Pacific Theatre boundaries as they were in July 1942. You can see there the Japanese Outer perimeter marked with the red dotted line that encompassed their sphere of economic influence, or rather a great big shopping basket of resources that included among other things rubber, tin and oil; the Japanese home islands being bereft of much in the way of natural resources, hence why they set out on a course of economic expansion. The push south was also meant to isolate Chiang Kai-shek from foreign assistance through Rangoon, which it did, forcing the Allies into an air resupply</a:t>
            </a:r>
            <a:r>
              <a:rPr lang="en-NZ" sz="1200" kern="1200" baseline="0" dirty="0" smtClean="0">
                <a:solidFill>
                  <a:schemeClr val="tx1"/>
                </a:solidFill>
                <a:effectLst/>
                <a:latin typeface="Arial" charset="0"/>
                <a:ea typeface="+mn-ea"/>
                <a:cs typeface="Arial" charset="0"/>
              </a:rPr>
              <a:t> campaign</a:t>
            </a:r>
            <a:r>
              <a:rPr lang="en-NZ" sz="1200" kern="1200" dirty="0" smtClean="0">
                <a:solidFill>
                  <a:schemeClr val="tx1"/>
                </a:solidFill>
                <a:effectLst/>
                <a:latin typeface="Arial" charset="0"/>
                <a:ea typeface="+mn-ea"/>
                <a:cs typeface="Arial" charset="0"/>
              </a:rPr>
              <a:t>. In March 1942 the Pacific was divided between the two US services, mainly because of personalities and military politics; the navy refused to put the fleets under command of a general, and McArthur in particular who King did not like but Roosevelt did, while McArthur bitterly opposed navy pre-eminence in the Pacific, and refused to put his forces under the command of the navy. So we ended up with the POA which included the SOPAC, with Nimitz in charge and </a:t>
            </a:r>
            <a:r>
              <a:rPr lang="en-NZ" sz="1200" kern="1200" dirty="0" err="1" smtClean="0">
                <a:solidFill>
                  <a:schemeClr val="tx1"/>
                </a:solidFill>
                <a:effectLst/>
                <a:latin typeface="Arial" charset="0"/>
                <a:ea typeface="+mn-ea"/>
                <a:cs typeface="Arial" charset="0"/>
              </a:rPr>
              <a:t>Ghormley</a:t>
            </a:r>
            <a:r>
              <a:rPr lang="en-NZ" sz="1200" kern="1200" dirty="0" smtClean="0">
                <a:solidFill>
                  <a:schemeClr val="tx1"/>
                </a:solidFill>
                <a:effectLst/>
                <a:latin typeface="Arial" charset="0"/>
                <a:ea typeface="+mn-ea"/>
                <a:cs typeface="Arial" charset="0"/>
              </a:rPr>
              <a:t> commanding SOPAC forces. And we had McArthur commanding the SWPAC.</a:t>
            </a:r>
          </a:p>
          <a:p>
            <a:pPr eaLnBrk="1" hangingPunct="1">
              <a:buFont typeface="Arial" pitchFamily="34" charset="0"/>
              <a:buNone/>
              <a:defRPr/>
            </a:pPr>
            <a:endParaRPr lang="en-NZ" dirty="0"/>
          </a:p>
        </p:txBody>
      </p:sp>
      <p:sp>
        <p:nvSpPr>
          <p:cNvPr id="3277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charset="0"/>
                <a:cs typeface="Arial" charset="0"/>
              </a:defRPr>
            </a:lvl1pPr>
            <a:lvl2pPr marL="742950" indent="-285750">
              <a:spcBef>
                <a:spcPct val="30000"/>
              </a:spcBef>
              <a:defRPr sz="1200">
                <a:solidFill>
                  <a:schemeClr val="tx1"/>
                </a:solidFill>
                <a:latin typeface="Arial" charset="0"/>
                <a:cs typeface="Arial" charset="0"/>
              </a:defRPr>
            </a:lvl2pPr>
            <a:lvl3pPr marL="1143000" indent="-228600">
              <a:spcBef>
                <a:spcPct val="30000"/>
              </a:spcBef>
              <a:defRPr sz="1200">
                <a:solidFill>
                  <a:schemeClr val="tx1"/>
                </a:solidFill>
                <a:latin typeface="Arial" charset="0"/>
                <a:cs typeface="Arial" charset="0"/>
              </a:defRPr>
            </a:lvl3pPr>
            <a:lvl4pPr marL="1600200" indent="-228600">
              <a:spcBef>
                <a:spcPct val="30000"/>
              </a:spcBef>
              <a:defRPr sz="1200">
                <a:solidFill>
                  <a:schemeClr val="tx1"/>
                </a:solidFill>
                <a:latin typeface="Arial" charset="0"/>
                <a:cs typeface="Arial" charset="0"/>
              </a:defRPr>
            </a:lvl4pPr>
            <a:lvl5pPr marL="2057400" indent="-228600">
              <a:spcBef>
                <a:spcPct val="30000"/>
              </a:spcBef>
              <a:defRPr sz="1200">
                <a:solidFill>
                  <a:schemeClr val="tx1"/>
                </a:solidFill>
                <a:latin typeface="Arial" charset="0"/>
                <a:cs typeface="Arial" charset="0"/>
              </a:defRPr>
            </a:lvl5pPr>
            <a:lvl6pPr marL="2514600" indent="-228600" eaLnBrk="0" fontAlgn="base" hangingPunct="0">
              <a:spcBef>
                <a:spcPct val="30000"/>
              </a:spcBef>
              <a:spcAft>
                <a:spcPct val="0"/>
              </a:spcAft>
              <a:defRPr sz="1200">
                <a:solidFill>
                  <a:schemeClr val="tx1"/>
                </a:solidFill>
                <a:latin typeface="Arial" charset="0"/>
                <a:cs typeface="Arial" charset="0"/>
              </a:defRPr>
            </a:lvl6pPr>
            <a:lvl7pPr marL="2971800" indent="-228600" eaLnBrk="0" fontAlgn="base" hangingPunct="0">
              <a:spcBef>
                <a:spcPct val="30000"/>
              </a:spcBef>
              <a:spcAft>
                <a:spcPct val="0"/>
              </a:spcAft>
              <a:defRPr sz="1200">
                <a:solidFill>
                  <a:schemeClr val="tx1"/>
                </a:solidFill>
                <a:latin typeface="Arial" charset="0"/>
                <a:cs typeface="Arial" charset="0"/>
              </a:defRPr>
            </a:lvl7pPr>
            <a:lvl8pPr marL="3429000" indent="-228600" eaLnBrk="0" fontAlgn="base" hangingPunct="0">
              <a:spcBef>
                <a:spcPct val="30000"/>
              </a:spcBef>
              <a:spcAft>
                <a:spcPct val="0"/>
              </a:spcAft>
              <a:defRPr sz="1200">
                <a:solidFill>
                  <a:schemeClr val="tx1"/>
                </a:solidFill>
                <a:latin typeface="Arial" charset="0"/>
                <a:cs typeface="Arial" charset="0"/>
              </a:defRPr>
            </a:lvl8pPr>
            <a:lvl9pPr marL="3886200" indent="-228600" eaLnBrk="0" fontAlgn="base" hangingPunct="0">
              <a:spcBef>
                <a:spcPct val="30000"/>
              </a:spcBef>
              <a:spcAft>
                <a:spcPct val="0"/>
              </a:spcAft>
              <a:defRPr sz="1200">
                <a:solidFill>
                  <a:schemeClr val="tx1"/>
                </a:solidFill>
                <a:latin typeface="Arial" charset="0"/>
                <a:cs typeface="Arial" charset="0"/>
              </a:defRPr>
            </a:lvl9pPr>
          </a:lstStyle>
          <a:p>
            <a:pPr>
              <a:spcBef>
                <a:spcPct val="0"/>
              </a:spcBef>
            </a:pPr>
            <a:fld id="{B9A880E4-CDFD-462D-8BAC-FC08ADA5AD6C}" type="slidenum">
              <a:rPr lang="en-GB" altLang="en-US"/>
              <a:pPr>
                <a:spcBef>
                  <a:spcPct val="0"/>
                </a:spcBef>
              </a:pPr>
              <a:t>9</a:t>
            </a:fld>
            <a:endParaRPr lang="en-GB" altLang="en-US"/>
          </a:p>
        </p:txBody>
      </p:sp>
    </p:spTree>
    <p:extLst>
      <p:ext uri="{BB962C8B-B14F-4D97-AF65-F5344CB8AC3E}">
        <p14:creationId xmlns:p14="http://schemas.microsoft.com/office/powerpoint/2010/main" val="9740061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sp>
        <p:nvSpPr>
          <p:cNvPr id="4" name="Freeform 4"/>
          <p:cNvSpPr>
            <a:spLocks/>
          </p:cNvSpPr>
          <p:nvPr/>
        </p:nvSpPr>
        <p:spPr bwMode="auto">
          <a:xfrm>
            <a:off x="285750" y="2803525"/>
            <a:ext cx="1588" cy="3035300"/>
          </a:xfrm>
          <a:custGeom>
            <a:avLst/>
            <a:gdLst>
              <a:gd name="T0" fmla="*/ 0 w 1588"/>
              <a:gd name="T1" fmla="*/ 0 h 1912"/>
              <a:gd name="T2" fmla="*/ 0 w 1588"/>
              <a:gd name="T3" fmla="*/ 2147483646 h 1912"/>
              <a:gd name="T4" fmla="*/ 0 w 1588"/>
              <a:gd name="T5" fmla="*/ 2147483646 h 1912"/>
              <a:gd name="T6" fmla="*/ 0 w 1588"/>
              <a:gd name="T7" fmla="*/ 2147483646 h 1912"/>
              <a:gd name="T8" fmla="*/ 0 w 1588"/>
              <a:gd name="T9" fmla="*/ 2147483646 h 1912"/>
              <a:gd name="T10" fmla="*/ 0 w 1588"/>
              <a:gd name="T11" fmla="*/ 2147483646 h 1912"/>
              <a:gd name="T12" fmla="*/ 0 w 1588"/>
              <a:gd name="T13" fmla="*/ 0 h 1912"/>
              <a:gd name="T14" fmla="*/ 0 w 1588"/>
              <a:gd name="T15" fmla="*/ 0 h 1912"/>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88" h="1912">
                <a:moveTo>
                  <a:pt x="0" y="0"/>
                </a:moveTo>
                <a:lnTo>
                  <a:pt x="0" y="6"/>
                </a:lnTo>
                <a:lnTo>
                  <a:pt x="0" y="60"/>
                </a:lnTo>
                <a:lnTo>
                  <a:pt x="0" y="1912"/>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NZ"/>
          </a:p>
        </p:txBody>
      </p:sp>
      <p:sp>
        <p:nvSpPr>
          <p:cNvPr id="28674" name="Rectangle 2"/>
          <p:cNvSpPr>
            <a:spLocks noGrp="1" noChangeArrowheads="1"/>
          </p:cNvSpPr>
          <p:nvPr>
            <p:ph type="ctrTitle" sz="quarter"/>
          </p:nvPr>
        </p:nvSpPr>
        <p:spPr>
          <a:xfrm>
            <a:off x="685800" y="1997075"/>
            <a:ext cx="7772400" cy="1431925"/>
          </a:xfrm>
        </p:spPr>
        <p:txBody>
          <a:bodyPr anchor="b" anchorCtr="1"/>
          <a:lstStyle>
            <a:lvl1pPr algn="ctr">
              <a:defRPr/>
            </a:lvl1pPr>
          </a:lstStyle>
          <a:p>
            <a:pPr lvl="0"/>
            <a:r>
              <a:rPr lang="en-GB" noProof="0" smtClean="0"/>
              <a:t>Click to edit Master title style</a:t>
            </a:r>
          </a:p>
        </p:txBody>
      </p:sp>
      <p:sp>
        <p:nvSpPr>
          <p:cNvPr id="28675" name="Rectangle 3"/>
          <p:cNvSpPr>
            <a:spLocks noGrp="1" noChangeArrowheads="1"/>
          </p:cNvSpPr>
          <p:nvPr>
            <p:ph type="subTitle" sz="quarter" idx="1"/>
          </p:nvPr>
        </p:nvSpPr>
        <p:spPr>
          <a:xfrm>
            <a:off x="1371600" y="3886200"/>
            <a:ext cx="6400800" cy="1752600"/>
          </a:xfrm>
        </p:spPr>
        <p:txBody>
          <a:bodyPr/>
          <a:lstStyle>
            <a:lvl1pPr marL="0" indent="0" algn="ctr">
              <a:buFontTx/>
              <a:buNone/>
              <a:defRPr/>
            </a:lvl1pPr>
          </a:lstStyle>
          <a:p>
            <a:pPr lvl="0"/>
            <a:r>
              <a:rPr lang="en-GB" noProof="0" smtClean="0"/>
              <a:t>Click to edit Master subtitle style</a:t>
            </a:r>
          </a:p>
        </p:txBody>
      </p:sp>
      <p:sp>
        <p:nvSpPr>
          <p:cNvPr id="5" name="Rectangle 5"/>
          <p:cNvSpPr>
            <a:spLocks noGrp="1" noChangeArrowheads="1"/>
          </p:cNvSpPr>
          <p:nvPr>
            <p:ph type="ftr" sz="quarter" idx="10"/>
          </p:nvPr>
        </p:nvSpPr>
        <p:spPr/>
        <p:txBody>
          <a:bodyPr/>
          <a:lstStyle>
            <a:lvl1pPr>
              <a:defRPr/>
            </a:lvl1pPr>
          </a:lstStyle>
          <a:p>
            <a:pPr>
              <a:defRPr/>
            </a:pPr>
            <a:endParaRPr lang="en-GB"/>
          </a:p>
        </p:txBody>
      </p:sp>
      <p:sp>
        <p:nvSpPr>
          <p:cNvPr id="6" name="Rectangle 6"/>
          <p:cNvSpPr>
            <a:spLocks noGrp="1" noChangeArrowheads="1"/>
          </p:cNvSpPr>
          <p:nvPr>
            <p:ph type="sldNum" sz="quarter" idx="11"/>
          </p:nvPr>
        </p:nvSpPr>
        <p:spPr/>
        <p:txBody>
          <a:bodyPr/>
          <a:lstStyle>
            <a:lvl1pPr>
              <a:defRPr/>
            </a:lvl1pPr>
          </a:lstStyle>
          <a:p>
            <a:fld id="{1CC2809B-E27C-4CFD-B6A6-0DEB10921A6F}" type="slidenum">
              <a:rPr lang="en-GB" altLang="en-US"/>
              <a:pPr/>
              <a:t>‹#›</a:t>
            </a:fld>
            <a:endParaRPr lang="en-GB" altLang="en-US"/>
          </a:p>
        </p:txBody>
      </p:sp>
      <p:sp>
        <p:nvSpPr>
          <p:cNvPr id="7" name="Rectangle 7"/>
          <p:cNvSpPr>
            <a:spLocks noGrp="1" noChangeArrowheads="1"/>
          </p:cNvSpPr>
          <p:nvPr>
            <p:ph type="dt" sz="quarter" idx="12"/>
          </p:nvPr>
        </p:nvSpPr>
        <p:spPr/>
        <p:txBody>
          <a:bodyPr/>
          <a:lstStyle>
            <a:lvl1pPr>
              <a:defRPr/>
            </a:lvl1pPr>
          </a:lstStyle>
          <a:p>
            <a:pPr>
              <a:defRPr/>
            </a:pPr>
            <a:endParaRPr lang="en-GB"/>
          </a:p>
        </p:txBody>
      </p:sp>
    </p:spTree>
    <p:extLst>
      <p:ext uri="{BB962C8B-B14F-4D97-AF65-F5344CB8AC3E}">
        <p14:creationId xmlns:p14="http://schemas.microsoft.com/office/powerpoint/2010/main" val="3853712961"/>
      </p:ext>
    </p:extLst>
  </p:cSld>
  <p:clrMapOvr>
    <a:masterClrMapping/>
  </p:clrMapOvr>
  <p:transition spd="slow"/>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01ECA496-C8AA-4980-A495-9731528287A1}" type="slidenum">
              <a:rPr lang="en-GB" altLang="en-US"/>
              <a:pPr/>
              <a:t>‹#›</a:t>
            </a:fld>
            <a:endParaRPr lang="en-GB" altLang="en-US"/>
          </a:p>
        </p:txBody>
      </p:sp>
    </p:spTree>
    <p:extLst>
      <p:ext uri="{BB962C8B-B14F-4D97-AF65-F5344CB8AC3E}">
        <p14:creationId xmlns:p14="http://schemas.microsoft.com/office/powerpoint/2010/main" val="1419536610"/>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92100"/>
            <a:ext cx="2057400" cy="5727700"/>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92100"/>
            <a:ext cx="60198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BCD4E515-0B78-49EE-AFA6-CB98C12F72B3}" type="slidenum">
              <a:rPr lang="en-GB" altLang="en-US"/>
              <a:pPr/>
              <a:t>‹#›</a:t>
            </a:fld>
            <a:endParaRPr lang="en-GB" altLang="en-US"/>
          </a:p>
        </p:txBody>
      </p:sp>
    </p:spTree>
    <p:extLst>
      <p:ext uri="{BB962C8B-B14F-4D97-AF65-F5344CB8AC3E}">
        <p14:creationId xmlns:p14="http://schemas.microsoft.com/office/powerpoint/2010/main" val="3753988622"/>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F295A88-2892-4CB7-8338-CEB00C1879EB}" type="slidenum">
              <a:rPr lang="en-GB" altLang="en-US"/>
              <a:pPr/>
              <a:t>‹#›</a:t>
            </a:fld>
            <a:endParaRPr lang="en-GB" altLang="en-US"/>
          </a:p>
        </p:txBody>
      </p:sp>
    </p:spTree>
    <p:extLst>
      <p:ext uri="{BB962C8B-B14F-4D97-AF65-F5344CB8AC3E}">
        <p14:creationId xmlns:p14="http://schemas.microsoft.com/office/powerpoint/2010/main" val="4133993660"/>
      </p:ext>
    </p:extLst>
  </p:cSld>
  <p:clrMapOvr>
    <a:masterClrMapping/>
  </p:clrMapOvr>
  <p:transition spd="slow"/>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GB"/>
          </a:p>
        </p:txBody>
      </p:sp>
      <p:sp>
        <p:nvSpPr>
          <p:cNvPr id="5" name="Rectangle 5"/>
          <p:cNvSpPr>
            <a:spLocks noGrp="1" noChangeArrowheads="1"/>
          </p:cNvSpPr>
          <p:nvPr>
            <p:ph type="ftr" sz="quarter" idx="11"/>
          </p:nvPr>
        </p:nvSpPr>
        <p:spPr>
          <a:ln/>
        </p:spPr>
        <p:txBody>
          <a:bodyPr/>
          <a:lstStyle>
            <a:lvl1pPr>
              <a:defRPr/>
            </a:lvl1pPr>
          </a:lstStyle>
          <a:p>
            <a:pPr>
              <a:defRPr/>
            </a:pPr>
            <a:endParaRPr lang="en-GB"/>
          </a:p>
        </p:txBody>
      </p:sp>
      <p:sp>
        <p:nvSpPr>
          <p:cNvPr id="6" name="Rectangle 6"/>
          <p:cNvSpPr>
            <a:spLocks noGrp="1" noChangeArrowheads="1"/>
          </p:cNvSpPr>
          <p:nvPr>
            <p:ph type="sldNum" sz="quarter" idx="12"/>
          </p:nvPr>
        </p:nvSpPr>
        <p:spPr>
          <a:ln/>
        </p:spPr>
        <p:txBody>
          <a:bodyPr/>
          <a:lstStyle>
            <a:lvl1pPr>
              <a:defRPr/>
            </a:lvl1pPr>
          </a:lstStyle>
          <a:p>
            <a:fld id="{7FC843B5-07C8-43E2-B87D-2D60B240BD6F}" type="slidenum">
              <a:rPr lang="en-GB" altLang="en-US"/>
              <a:pPr/>
              <a:t>‹#›</a:t>
            </a:fld>
            <a:endParaRPr lang="en-GB" altLang="en-US"/>
          </a:p>
        </p:txBody>
      </p:sp>
    </p:spTree>
    <p:extLst>
      <p:ext uri="{BB962C8B-B14F-4D97-AF65-F5344CB8AC3E}">
        <p14:creationId xmlns:p14="http://schemas.microsoft.com/office/powerpoint/2010/main" val="4141555374"/>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905000"/>
            <a:ext cx="40386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AB9E028F-1780-4DD3-BB04-585FDCE9CE5C}" type="slidenum">
              <a:rPr lang="en-GB" altLang="en-US"/>
              <a:pPr/>
              <a:t>‹#›</a:t>
            </a:fld>
            <a:endParaRPr lang="en-GB" altLang="en-US"/>
          </a:p>
        </p:txBody>
      </p:sp>
    </p:spTree>
    <p:extLst>
      <p:ext uri="{BB962C8B-B14F-4D97-AF65-F5344CB8AC3E}">
        <p14:creationId xmlns:p14="http://schemas.microsoft.com/office/powerpoint/2010/main" val="151955006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Rectangle 4"/>
          <p:cNvSpPr>
            <a:spLocks noGrp="1" noChangeArrowheads="1"/>
          </p:cNvSpPr>
          <p:nvPr>
            <p:ph type="dt" sz="half" idx="10"/>
          </p:nvPr>
        </p:nvSpPr>
        <p:spPr>
          <a:ln/>
        </p:spPr>
        <p:txBody>
          <a:bodyPr/>
          <a:lstStyle>
            <a:lvl1pPr>
              <a:defRPr/>
            </a:lvl1pPr>
          </a:lstStyle>
          <a:p>
            <a:pPr>
              <a:defRPr/>
            </a:pPr>
            <a:endParaRPr lang="en-GB"/>
          </a:p>
        </p:txBody>
      </p:sp>
      <p:sp>
        <p:nvSpPr>
          <p:cNvPr id="8" name="Rectangle 5"/>
          <p:cNvSpPr>
            <a:spLocks noGrp="1" noChangeArrowheads="1"/>
          </p:cNvSpPr>
          <p:nvPr>
            <p:ph type="ftr" sz="quarter" idx="11"/>
          </p:nvPr>
        </p:nvSpPr>
        <p:spPr>
          <a:ln/>
        </p:spPr>
        <p:txBody>
          <a:bodyPr/>
          <a:lstStyle>
            <a:lvl1pPr>
              <a:defRPr/>
            </a:lvl1pPr>
          </a:lstStyle>
          <a:p>
            <a:pPr>
              <a:defRPr/>
            </a:pPr>
            <a:endParaRPr lang="en-GB"/>
          </a:p>
        </p:txBody>
      </p:sp>
      <p:sp>
        <p:nvSpPr>
          <p:cNvPr id="9" name="Rectangle 6"/>
          <p:cNvSpPr>
            <a:spLocks noGrp="1" noChangeArrowheads="1"/>
          </p:cNvSpPr>
          <p:nvPr>
            <p:ph type="sldNum" sz="quarter" idx="12"/>
          </p:nvPr>
        </p:nvSpPr>
        <p:spPr>
          <a:ln/>
        </p:spPr>
        <p:txBody>
          <a:bodyPr/>
          <a:lstStyle>
            <a:lvl1pPr>
              <a:defRPr/>
            </a:lvl1pPr>
          </a:lstStyle>
          <a:p>
            <a:fld id="{AAA0FFE1-34C0-4E29-ADCB-5B5199C321AE}" type="slidenum">
              <a:rPr lang="en-GB" altLang="en-US"/>
              <a:pPr/>
              <a:t>‹#›</a:t>
            </a:fld>
            <a:endParaRPr lang="en-GB" altLang="en-US"/>
          </a:p>
        </p:txBody>
      </p:sp>
    </p:spTree>
    <p:extLst>
      <p:ext uri="{BB962C8B-B14F-4D97-AF65-F5344CB8AC3E}">
        <p14:creationId xmlns:p14="http://schemas.microsoft.com/office/powerpoint/2010/main" val="3560321641"/>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Rectangle 4"/>
          <p:cNvSpPr>
            <a:spLocks noGrp="1" noChangeArrowheads="1"/>
          </p:cNvSpPr>
          <p:nvPr>
            <p:ph type="dt" sz="half" idx="10"/>
          </p:nvPr>
        </p:nvSpPr>
        <p:spPr>
          <a:ln/>
        </p:spPr>
        <p:txBody>
          <a:bodyPr/>
          <a:lstStyle>
            <a:lvl1pPr>
              <a:defRPr/>
            </a:lvl1pPr>
          </a:lstStyle>
          <a:p>
            <a:pPr>
              <a:defRPr/>
            </a:pPr>
            <a:endParaRPr lang="en-GB"/>
          </a:p>
        </p:txBody>
      </p:sp>
      <p:sp>
        <p:nvSpPr>
          <p:cNvPr id="4" name="Rectangle 5"/>
          <p:cNvSpPr>
            <a:spLocks noGrp="1" noChangeArrowheads="1"/>
          </p:cNvSpPr>
          <p:nvPr>
            <p:ph type="ftr" sz="quarter" idx="11"/>
          </p:nvPr>
        </p:nvSpPr>
        <p:spPr>
          <a:ln/>
        </p:spPr>
        <p:txBody>
          <a:bodyPr/>
          <a:lstStyle>
            <a:lvl1pPr>
              <a:defRPr/>
            </a:lvl1pPr>
          </a:lstStyle>
          <a:p>
            <a:pPr>
              <a:defRPr/>
            </a:pPr>
            <a:endParaRPr lang="en-GB"/>
          </a:p>
        </p:txBody>
      </p:sp>
      <p:sp>
        <p:nvSpPr>
          <p:cNvPr id="5" name="Rectangle 6"/>
          <p:cNvSpPr>
            <a:spLocks noGrp="1" noChangeArrowheads="1"/>
          </p:cNvSpPr>
          <p:nvPr>
            <p:ph type="sldNum" sz="quarter" idx="12"/>
          </p:nvPr>
        </p:nvSpPr>
        <p:spPr>
          <a:ln/>
        </p:spPr>
        <p:txBody>
          <a:bodyPr/>
          <a:lstStyle>
            <a:lvl1pPr>
              <a:defRPr/>
            </a:lvl1pPr>
          </a:lstStyle>
          <a:p>
            <a:fld id="{5F00D36F-F1C3-4D73-B008-1FC5036643EA}" type="slidenum">
              <a:rPr lang="en-GB" altLang="en-US"/>
              <a:pPr/>
              <a:t>‹#›</a:t>
            </a:fld>
            <a:endParaRPr lang="en-GB" altLang="en-US"/>
          </a:p>
        </p:txBody>
      </p:sp>
    </p:spTree>
    <p:extLst>
      <p:ext uri="{BB962C8B-B14F-4D97-AF65-F5344CB8AC3E}">
        <p14:creationId xmlns:p14="http://schemas.microsoft.com/office/powerpoint/2010/main" val="1534611627"/>
      </p:ext>
    </p:extLst>
  </p:cSld>
  <p:clrMapOvr>
    <a:masterClrMapping/>
  </p:clrMapOvr>
  <p:transition spd="slow"/>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GB"/>
          </a:p>
        </p:txBody>
      </p:sp>
      <p:sp>
        <p:nvSpPr>
          <p:cNvPr id="3" name="Rectangle 5"/>
          <p:cNvSpPr>
            <a:spLocks noGrp="1" noChangeArrowheads="1"/>
          </p:cNvSpPr>
          <p:nvPr>
            <p:ph type="ftr" sz="quarter" idx="11"/>
          </p:nvPr>
        </p:nvSpPr>
        <p:spPr>
          <a:ln/>
        </p:spPr>
        <p:txBody>
          <a:bodyPr/>
          <a:lstStyle>
            <a:lvl1pPr>
              <a:defRPr/>
            </a:lvl1pPr>
          </a:lstStyle>
          <a:p>
            <a:pPr>
              <a:defRPr/>
            </a:pPr>
            <a:endParaRPr lang="en-GB"/>
          </a:p>
        </p:txBody>
      </p:sp>
      <p:sp>
        <p:nvSpPr>
          <p:cNvPr id="4" name="Rectangle 6"/>
          <p:cNvSpPr>
            <a:spLocks noGrp="1" noChangeArrowheads="1"/>
          </p:cNvSpPr>
          <p:nvPr>
            <p:ph type="sldNum" sz="quarter" idx="12"/>
          </p:nvPr>
        </p:nvSpPr>
        <p:spPr>
          <a:ln/>
        </p:spPr>
        <p:txBody>
          <a:bodyPr/>
          <a:lstStyle>
            <a:lvl1pPr>
              <a:defRPr/>
            </a:lvl1pPr>
          </a:lstStyle>
          <a:p>
            <a:fld id="{2646ADDA-7B74-435B-9A3F-3AAB4E2CB234}" type="slidenum">
              <a:rPr lang="en-GB" altLang="en-US"/>
              <a:pPr/>
              <a:t>‹#›</a:t>
            </a:fld>
            <a:endParaRPr lang="en-GB" altLang="en-US"/>
          </a:p>
        </p:txBody>
      </p:sp>
    </p:spTree>
    <p:extLst>
      <p:ext uri="{BB962C8B-B14F-4D97-AF65-F5344CB8AC3E}">
        <p14:creationId xmlns:p14="http://schemas.microsoft.com/office/powerpoint/2010/main" val="1777361389"/>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CE933ADB-938E-4CA1-9514-BEB10807FA33}" type="slidenum">
              <a:rPr lang="en-GB" altLang="en-US"/>
              <a:pPr/>
              <a:t>‹#›</a:t>
            </a:fld>
            <a:endParaRPr lang="en-GB" altLang="en-US"/>
          </a:p>
        </p:txBody>
      </p:sp>
    </p:spTree>
    <p:extLst>
      <p:ext uri="{BB962C8B-B14F-4D97-AF65-F5344CB8AC3E}">
        <p14:creationId xmlns:p14="http://schemas.microsoft.com/office/powerpoint/2010/main" val="2712015603"/>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NZ"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GB"/>
          </a:p>
        </p:txBody>
      </p:sp>
      <p:sp>
        <p:nvSpPr>
          <p:cNvPr id="6" name="Rectangle 5"/>
          <p:cNvSpPr>
            <a:spLocks noGrp="1" noChangeArrowheads="1"/>
          </p:cNvSpPr>
          <p:nvPr>
            <p:ph type="ftr" sz="quarter" idx="11"/>
          </p:nvPr>
        </p:nvSpPr>
        <p:spPr>
          <a:ln/>
        </p:spPr>
        <p:txBody>
          <a:bodyPr/>
          <a:lstStyle>
            <a:lvl1pPr>
              <a:defRPr/>
            </a:lvl1pPr>
          </a:lstStyle>
          <a:p>
            <a:pPr>
              <a:defRPr/>
            </a:pPr>
            <a:endParaRPr lang="en-GB"/>
          </a:p>
        </p:txBody>
      </p:sp>
      <p:sp>
        <p:nvSpPr>
          <p:cNvPr id="7" name="Rectangle 6"/>
          <p:cNvSpPr>
            <a:spLocks noGrp="1" noChangeArrowheads="1"/>
          </p:cNvSpPr>
          <p:nvPr>
            <p:ph type="sldNum" sz="quarter" idx="12"/>
          </p:nvPr>
        </p:nvSpPr>
        <p:spPr>
          <a:ln/>
        </p:spPr>
        <p:txBody>
          <a:bodyPr/>
          <a:lstStyle>
            <a:lvl1pPr>
              <a:defRPr/>
            </a:lvl1pPr>
          </a:lstStyle>
          <a:p>
            <a:fld id="{9B0058EB-E38B-4B79-BBE6-7AFA4D588B15}" type="slidenum">
              <a:rPr lang="en-GB" altLang="en-US"/>
              <a:pPr/>
              <a:t>‹#›</a:t>
            </a:fld>
            <a:endParaRPr lang="en-GB" altLang="en-US"/>
          </a:p>
        </p:txBody>
      </p:sp>
    </p:spTree>
    <p:extLst>
      <p:ext uri="{BB962C8B-B14F-4D97-AF65-F5344CB8AC3E}">
        <p14:creationId xmlns:p14="http://schemas.microsoft.com/office/powerpoint/2010/main" val="1672799257"/>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bwMode="auto">
          <a:xfrm>
            <a:off x="457200" y="292100"/>
            <a:ext cx="82296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27651" name="Rectangle 3"/>
          <p:cNvSpPr>
            <a:spLocks noGrp="1" noChangeArrowheads="1"/>
          </p:cNvSpPr>
          <p:nvPr>
            <p:ph type="body" idx="1"/>
          </p:nvPr>
        </p:nvSpPr>
        <p:spPr bwMode="auto">
          <a:xfrm>
            <a:off x="457200" y="1905000"/>
            <a:ext cx="82296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27652"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400">
                <a:effectLst>
                  <a:outerShdw blurRad="38100" dist="38100" dir="2700000" algn="tl">
                    <a:srgbClr val="000000"/>
                  </a:outerShdw>
                </a:effectLst>
                <a:latin typeface="Arial" charset="0"/>
                <a:cs typeface="Arial" charset="0"/>
              </a:defRPr>
            </a:lvl1pPr>
          </a:lstStyle>
          <a:p>
            <a:pPr>
              <a:defRPr/>
            </a:pPr>
            <a:endParaRPr lang="en-GB"/>
          </a:p>
        </p:txBody>
      </p:sp>
      <p:sp>
        <p:nvSpPr>
          <p:cNvPr id="27653"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eaLnBrk="1" hangingPunct="1">
              <a:defRPr sz="1400">
                <a:effectLst>
                  <a:outerShdw blurRad="38100" dist="38100" dir="2700000" algn="tl">
                    <a:srgbClr val="000000"/>
                  </a:outerShdw>
                </a:effectLst>
                <a:latin typeface="Arial" charset="0"/>
                <a:cs typeface="Arial" charset="0"/>
              </a:defRPr>
            </a:lvl1pPr>
          </a:lstStyle>
          <a:p>
            <a:pPr>
              <a:defRPr/>
            </a:pPr>
            <a:endParaRPr lang="en-GB"/>
          </a:p>
        </p:txBody>
      </p:sp>
      <p:sp>
        <p:nvSpPr>
          <p:cNvPr id="27654"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400">
                <a:effectLst>
                  <a:outerShdw blurRad="38100" dist="38100" dir="2700000" algn="tl">
                    <a:srgbClr val="000000"/>
                  </a:outerShdw>
                </a:effectLst>
                <a:latin typeface="Arial" charset="0"/>
              </a:defRPr>
            </a:lvl1pPr>
          </a:lstStyle>
          <a:p>
            <a:fld id="{46ED811B-C953-4E75-BD16-46E04DE12FB0}" type="slidenum">
              <a:rPr lang="en-GB" altLang="en-US"/>
              <a:pPr/>
              <a:t>‹#›</a:t>
            </a:fld>
            <a:endParaRPr lang="en-GB" altLang="en-US"/>
          </a:p>
        </p:txBody>
      </p:sp>
    </p:spTree>
  </p:cSld>
  <p:clrMap bg1="dk1" tx1="lt1" bg2="dk2" tx2="lt2" accent1="accent1" accent2="accent2" accent3="accent3" accent4="accent4" accent5="accent5" accent6="accent6" hlink="hlink" folHlink="folHlink"/>
  <p:sldLayoutIdLst>
    <p:sldLayoutId id="2147483722" r:id="rId1"/>
    <p:sldLayoutId id="2147483721" r:id="rId2"/>
    <p:sldLayoutId id="2147483720" r:id="rId3"/>
    <p:sldLayoutId id="2147483719" r:id="rId4"/>
    <p:sldLayoutId id="2147483718" r:id="rId5"/>
    <p:sldLayoutId id="2147483717" r:id="rId6"/>
    <p:sldLayoutId id="2147483716" r:id="rId7"/>
    <p:sldLayoutId id="2147483715" r:id="rId8"/>
    <p:sldLayoutId id="2147483714" r:id="rId9"/>
    <p:sldLayoutId id="2147483713" r:id="rId10"/>
    <p:sldLayoutId id="2147483712" r:id="rId11"/>
  </p:sldLayoutIdLst>
  <p:transition spd="slow"/>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650"/>
                                        </p:tgtEl>
                                        <p:attrNameLst>
                                          <p:attrName>style.visibility</p:attrName>
                                        </p:attrNameLst>
                                      </p:cBhvr>
                                      <p:to>
                                        <p:strVal val="visible"/>
                                      </p:to>
                                    </p:set>
                                    <p:animEffect transition="in" filter="fade">
                                      <p:cBhvr>
                                        <p:cTn id="7" dur="2000"/>
                                        <p:tgtEl>
                                          <p:spTgt spid="2765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7651">
                                            <p:txEl>
                                              <p:pRg st="0" end="0"/>
                                            </p:txEl>
                                          </p:spTgt>
                                        </p:tgtEl>
                                        <p:attrNameLst>
                                          <p:attrName>style.visibility</p:attrName>
                                        </p:attrNameLst>
                                      </p:cBhvr>
                                      <p:to>
                                        <p:strVal val="visible"/>
                                      </p:to>
                                    </p:set>
                                    <p:animEffect transition="in" filter="fade">
                                      <p:cBhvr>
                                        <p:cTn id="12" dur="2000"/>
                                        <p:tgtEl>
                                          <p:spTgt spid="2765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7651">
                                            <p:txEl>
                                              <p:pRg st="1" end="1"/>
                                            </p:txEl>
                                          </p:spTgt>
                                        </p:tgtEl>
                                        <p:attrNameLst>
                                          <p:attrName>style.visibility</p:attrName>
                                        </p:attrNameLst>
                                      </p:cBhvr>
                                      <p:to>
                                        <p:strVal val="visible"/>
                                      </p:to>
                                    </p:set>
                                    <p:animEffect transition="in" filter="fade">
                                      <p:cBhvr>
                                        <p:cTn id="17" dur="2000"/>
                                        <p:tgtEl>
                                          <p:spTgt spid="27651">
                                            <p:txEl>
                                              <p:pRg st="1" end="1"/>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651">
                                            <p:txEl>
                                              <p:pRg st="2" end="2"/>
                                            </p:txEl>
                                          </p:spTgt>
                                        </p:tgtEl>
                                        <p:attrNameLst>
                                          <p:attrName>style.visibility</p:attrName>
                                        </p:attrNameLst>
                                      </p:cBhvr>
                                      <p:to>
                                        <p:strVal val="visible"/>
                                      </p:to>
                                    </p:set>
                                    <p:animEffect transition="in" filter="fade">
                                      <p:cBhvr>
                                        <p:cTn id="22" dur="2000"/>
                                        <p:tgtEl>
                                          <p:spTgt spid="27651">
                                            <p:txEl>
                                              <p:pRg st="2" end="2"/>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7651">
                                            <p:txEl>
                                              <p:pRg st="3" end="3"/>
                                            </p:txEl>
                                          </p:spTgt>
                                        </p:tgtEl>
                                        <p:attrNameLst>
                                          <p:attrName>style.visibility</p:attrName>
                                        </p:attrNameLst>
                                      </p:cBhvr>
                                      <p:to>
                                        <p:strVal val="visible"/>
                                      </p:to>
                                    </p:set>
                                    <p:animEffect transition="in" filter="fade">
                                      <p:cBhvr>
                                        <p:cTn id="27" dur="2000"/>
                                        <p:tgtEl>
                                          <p:spTgt spid="27651">
                                            <p:txEl>
                                              <p:pRg st="3" end="3"/>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7651">
                                            <p:txEl>
                                              <p:pRg st="4" end="4"/>
                                            </p:txEl>
                                          </p:spTgt>
                                        </p:tgtEl>
                                        <p:attrNameLst>
                                          <p:attrName>style.visibility</p:attrName>
                                        </p:attrNameLst>
                                      </p:cBhvr>
                                      <p:to>
                                        <p:strVal val="visible"/>
                                      </p:to>
                                    </p:set>
                                    <p:animEffect transition="in" filter="fade">
                                      <p:cBhvr>
                                        <p:cTn id="32" dur="2000"/>
                                        <p:tgtEl>
                                          <p:spTgt spid="2765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0" grpId="0"/>
      <p:bldP spid="27651" grpId="0" build="p">
        <p:tmplLst>
          <p:tmpl lvl="1">
            <p:tnLst>
              <p:par>
                <p:cTn presetID="10" presetClass="entr" presetSubtype="0" fill="hold" nodeType="clickEffect">
                  <p:stCondLst>
                    <p:cond delay="0"/>
                  </p:stCondLst>
                  <p:childTnLst>
                    <p:set>
                      <p:cBhvr>
                        <p:cTn dur="1" fill="hold">
                          <p:stCondLst>
                            <p:cond delay="0"/>
                          </p:stCondLst>
                        </p:cTn>
                        <p:tgtEl>
                          <p:spTgt spid="27651"/>
                        </p:tgtEl>
                        <p:attrNameLst>
                          <p:attrName>style.visibility</p:attrName>
                        </p:attrNameLst>
                      </p:cBhvr>
                      <p:to>
                        <p:strVal val="visible"/>
                      </p:to>
                    </p:set>
                    <p:animEffect transition="in" filter="fade">
                      <p:cBhvr>
                        <p:cTn dur="2000"/>
                        <p:tgtEl>
                          <p:spTgt spid="27651"/>
                        </p:tgtEl>
                      </p:cBhvr>
                    </p:animEffect>
                  </p:childTnLst>
                </p:cTn>
              </p:par>
            </p:tnLst>
          </p:tmpl>
          <p:tmpl lvl="2">
            <p:tnLst>
              <p:par>
                <p:cTn presetID="10" presetClass="entr" presetSubtype="0" fill="hold" nodeType="clickEffect">
                  <p:stCondLst>
                    <p:cond delay="0"/>
                  </p:stCondLst>
                  <p:childTnLst>
                    <p:set>
                      <p:cBhvr>
                        <p:cTn dur="1" fill="hold">
                          <p:stCondLst>
                            <p:cond delay="0"/>
                          </p:stCondLst>
                        </p:cTn>
                        <p:tgtEl>
                          <p:spTgt spid="27651"/>
                        </p:tgtEl>
                        <p:attrNameLst>
                          <p:attrName>style.visibility</p:attrName>
                        </p:attrNameLst>
                      </p:cBhvr>
                      <p:to>
                        <p:strVal val="visible"/>
                      </p:to>
                    </p:set>
                    <p:animEffect transition="in" filter="fade">
                      <p:cBhvr>
                        <p:cTn dur="2000"/>
                        <p:tgtEl>
                          <p:spTgt spid="27651"/>
                        </p:tgtEl>
                      </p:cBhvr>
                    </p:animEffect>
                  </p:childTnLst>
                </p:cTn>
              </p:par>
            </p:tnLst>
          </p:tmpl>
          <p:tmpl lvl="3">
            <p:tnLst>
              <p:par>
                <p:cTn presetID="10" presetClass="entr" presetSubtype="0" fill="hold" nodeType="clickEffect">
                  <p:stCondLst>
                    <p:cond delay="0"/>
                  </p:stCondLst>
                  <p:childTnLst>
                    <p:set>
                      <p:cBhvr>
                        <p:cTn dur="1" fill="hold">
                          <p:stCondLst>
                            <p:cond delay="0"/>
                          </p:stCondLst>
                        </p:cTn>
                        <p:tgtEl>
                          <p:spTgt spid="27651"/>
                        </p:tgtEl>
                        <p:attrNameLst>
                          <p:attrName>style.visibility</p:attrName>
                        </p:attrNameLst>
                      </p:cBhvr>
                      <p:to>
                        <p:strVal val="visible"/>
                      </p:to>
                    </p:set>
                    <p:animEffect transition="in" filter="fade">
                      <p:cBhvr>
                        <p:cTn dur="2000"/>
                        <p:tgtEl>
                          <p:spTgt spid="27651"/>
                        </p:tgtEl>
                      </p:cBhvr>
                    </p:animEffect>
                  </p:childTnLst>
                </p:cTn>
              </p:par>
            </p:tnLst>
          </p:tmpl>
          <p:tmpl lvl="4">
            <p:tnLst>
              <p:par>
                <p:cTn presetID="10" presetClass="entr" presetSubtype="0" fill="hold" nodeType="clickEffect">
                  <p:stCondLst>
                    <p:cond delay="0"/>
                  </p:stCondLst>
                  <p:childTnLst>
                    <p:set>
                      <p:cBhvr>
                        <p:cTn dur="1" fill="hold">
                          <p:stCondLst>
                            <p:cond delay="0"/>
                          </p:stCondLst>
                        </p:cTn>
                        <p:tgtEl>
                          <p:spTgt spid="27651"/>
                        </p:tgtEl>
                        <p:attrNameLst>
                          <p:attrName>style.visibility</p:attrName>
                        </p:attrNameLst>
                      </p:cBhvr>
                      <p:to>
                        <p:strVal val="visible"/>
                      </p:to>
                    </p:set>
                    <p:animEffect transition="in" filter="fade">
                      <p:cBhvr>
                        <p:cTn dur="2000"/>
                        <p:tgtEl>
                          <p:spTgt spid="27651"/>
                        </p:tgtEl>
                      </p:cBhvr>
                    </p:animEffect>
                  </p:childTnLst>
                </p:cTn>
              </p:par>
            </p:tnLst>
          </p:tmpl>
          <p:tmpl lvl="5">
            <p:tnLst>
              <p:par>
                <p:cTn presetID="10" presetClass="entr" presetSubtype="0" fill="hold" nodeType="clickEffect">
                  <p:stCondLst>
                    <p:cond delay="0"/>
                  </p:stCondLst>
                  <p:childTnLst>
                    <p:set>
                      <p:cBhvr>
                        <p:cTn dur="1" fill="hold">
                          <p:stCondLst>
                            <p:cond delay="0"/>
                          </p:stCondLst>
                        </p:cTn>
                        <p:tgtEl>
                          <p:spTgt spid="27651"/>
                        </p:tgtEl>
                        <p:attrNameLst>
                          <p:attrName>style.visibility</p:attrName>
                        </p:attrNameLst>
                      </p:cBhvr>
                      <p:to>
                        <p:strVal val="visible"/>
                      </p:to>
                    </p:set>
                    <p:animEffect transition="in" filter="fade">
                      <p:cBhvr>
                        <p:cTn dur="2000"/>
                        <p:tgtEl>
                          <p:spTgt spid="27651"/>
                        </p:tgtEl>
                      </p:cBhvr>
                    </p:animEffect>
                  </p:childTnLst>
                </p:cTn>
              </p:par>
            </p:tnLst>
          </p:tmpl>
        </p:tmplLst>
      </p:bldP>
    </p:bldLst>
  </p:timing>
  <p:txStyles>
    <p:titleStyle>
      <a:lvl1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2pPr>
      <a:lvl3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3pPr>
      <a:lvl4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4pPr>
      <a:lvl5pPr algn="l"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120000"/>
        <a:buChar char="•"/>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Font typeface="Tahoma" pitchFamily="34" charset="0"/>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hlink"/>
        </a:buClr>
        <a:buSzPct val="120000"/>
        <a:buChar char="•"/>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Font typeface="Tahoma" pitchFamily="34" charset="0"/>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Wingdings" pitchFamily="2" charset="2"/>
        <a:buChar char="v"/>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hyperlink" Target="http://www.nzetc.org/tm/scholarly/WH2-1Epi-fig-WH2-1Epi-d013b.html"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20.jpeg"/></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2.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2.png"/><Relationship Id="rId5" Type="http://schemas.openxmlformats.org/officeDocument/2006/relationships/image" Target="../media/image10.jp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1" y="9144"/>
            <a:ext cx="9143999" cy="6848856"/>
          </a:xfrm>
          <a:prstGeom prst="rect">
            <a:avLst/>
          </a:prstGeom>
          <a:ln>
            <a:noFill/>
          </a:ln>
          <a:effectLst>
            <a:outerShdw blurRad="292100" dist="139700" dir="2700000" algn="tl" rotWithShape="0">
              <a:srgbClr val="333333">
                <a:alpha val="65000"/>
              </a:srgbClr>
            </a:outerShdw>
          </a:effectLst>
        </p:spPr>
      </p:pic>
      <p:sp>
        <p:nvSpPr>
          <p:cNvPr id="2" name="Title 1"/>
          <p:cNvSpPr>
            <a:spLocks noGrp="1"/>
          </p:cNvSpPr>
          <p:nvPr>
            <p:ph type="title"/>
          </p:nvPr>
        </p:nvSpPr>
        <p:spPr>
          <a:xfrm>
            <a:off x="914400" y="838200"/>
            <a:ext cx="4114800" cy="3200400"/>
          </a:xfrm>
        </p:spPr>
        <p:txBody>
          <a:bodyPr/>
          <a:lstStyle/>
          <a:p>
            <a:pPr>
              <a:defRPr/>
            </a:pPr>
            <a:r>
              <a:rPr lang="en-NZ" dirty="0" smtClean="0">
                <a:solidFill>
                  <a:srgbClr val="FFFF00"/>
                </a:solidFill>
              </a:rPr>
              <a:t> The RNZAF </a:t>
            </a:r>
            <a:br>
              <a:rPr lang="en-NZ" dirty="0" smtClean="0">
                <a:solidFill>
                  <a:srgbClr val="FFFF00"/>
                </a:solidFill>
              </a:rPr>
            </a:br>
            <a:r>
              <a:rPr lang="en-NZ" dirty="0" smtClean="0">
                <a:solidFill>
                  <a:srgbClr val="FFFF00"/>
                </a:solidFill>
              </a:rPr>
              <a:t>in the Pacific </a:t>
            </a:r>
            <a:br>
              <a:rPr lang="en-NZ" dirty="0" smtClean="0">
                <a:solidFill>
                  <a:srgbClr val="FFFF00"/>
                </a:solidFill>
              </a:rPr>
            </a:br>
            <a:r>
              <a:rPr lang="en-NZ" dirty="0" smtClean="0">
                <a:solidFill>
                  <a:srgbClr val="FFFF00"/>
                </a:solidFill>
              </a:rPr>
              <a:t>  1942-45 </a:t>
            </a:r>
            <a:endParaRPr lang="en-NZ" dirty="0"/>
          </a:p>
        </p:txBody>
      </p:sp>
      <p:pic>
        <p:nvPicPr>
          <p:cNvPr id="4" name="Picture 3"/>
          <p:cNvPicPr>
            <a:picLocks noChangeAspect="1"/>
          </p:cNvPicPr>
          <p:nvPr/>
        </p:nvPicPr>
        <p:blipFill>
          <a:blip r:embed="rId4"/>
          <a:stretch>
            <a:fillRect/>
          </a:stretch>
        </p:blipFill>
        <p:spPr>
          <a:xfrm>
            <a:off x="8723340" y="18288"/>
            <a:ext cx="420660" cy="6848856"/>
          </a:xfrm>
          <a:prstGeom prst="rect">
            <a:avLst/>
          </a:prstGeom>
        </p:spPr>
      </p:pic>
    </p:spTree>
  </p:cSld>
  <p:clrMapOvr>
    <a:masterClrMapping/>
  </p:clrMapOvr>
  <p:transition spd="slow"/>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NZ"/>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390" y="609600"/>
            <a:ext cx="9168779" cy="5638800"/>
          </a:xfrm>
          <a:effectLst>
            <a:softEdge rad="0"/>
          </a:effectLst>
        </p:spPr>
      </p:pic>
      <p:sp>
        <p:nvSpPr>
          <p:cNvPr id="17419" name="AutoShape 11"/>
          <p:cNvSpPr>
            <a:spLocks noChangeArrowheads="1"/>
          </p:cNvSpPr>
          <p:nvPr/>
        </p:nvSpPr>
        <p:spPr bwMode="auto">
          <a:xfrm>
            <a:off x="0" y="2286000"/>
            <a:ext cx="1295400" cy="457200"/>
          </a:xfrm>
          <a:custGeom>
            <a:avLst/>
            <a:gdLst>
              <a:gd name="T0" fmla="*/ 2147483646 w 21600"/>
              <a:gd name="T1" fmla="*/ 0 h 21600"/>
              <a:gd name="T2" fmla="*/ 2147483646 w 21600"/>
              <a:gd name="T3" fmla="*/ 2147483646 h 21600"/>
              <a:gd name="T4" fmla="*/ 2147483646 w 21600"/>
              <a:gd name="T5" fmla="*/ 2147483646 h 21600"/>
              <a:gd name="T6" fmla="*/ 2147483646 w 21600"/>
              <a:gd name="T7" fmla="*/ 1220229187 h 21600"/>
              <a:gd name="T8" fmla="*/ 17694720 60000 65536"/>
              <a:gd name="T9" fmla="*/ 5898240 60000 65536"/>
              <a:gd name="T10" fmla="*/ 5898240 60000 65536"/>
              <a:gd name="T11" fmla="*/ 0 60000 65536"/>
              <a:gd name="T12" fmla="*/ 12427 w 21600"/>
              <a:gd name="T13" fmla="*/ 2912 h 21600"/>
              <a:gd name="T14" fmla="*/ 18227 w 21600"/>
              <a:gd name="T15" fmla="*/ 9246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lnTo>
                  <a:pt x="21600" y="6079"/>
                </a:lnTo>
                <a:close/>
              </a:path>
            </a:pathLst>
          </a:custGeom>
          <a:solidFill>
            <a:srgbClr val="FF0000"/>
          </a:solidFill>
          <a:ln w="9525">
            <a:solidFill>
              <a:schemeClr val="tx1"/>
            </a:solidFill>
            <a:miter lim="800000"/>
            <a:headEnd/>
            <a:tailEnd/>
          </a:ln>
          <a:effectLst/>
          <a:extLst/>
        </p:spPr>
        <p:txBody>
          <a:bodyPr wrap="none" anchor="ctr"/>
          <a:lstStyle/>
          <a:p>
            <a:endParaRPr lang="en-NZ"/>
          </a:p>
        </p:txBody>
      </p:sp>
      <p:sp>
        <p:nvSpPr>
          <p:cNvPr id="17420" name="AutoShape 12"/>
          <p:cNvSpPr>
            <a:spLocks noChangeArrowheads="1"/>
          </p:cNvSpPr>
          <p:nvPr/>
        </p:nvSpPr>
        <p:spPr bwMode="auto">
          <a:xfrm rot="-6495319">
            <a:off x="2552700" y="2857500"/>
            <a:ext cx="1676400" cy="228600"/>
          </a:xfrm>
          <a:prstGeom prst="curvedUpArrow">
            <a:avLst>
              <a:gd name="adj1" fmla="val 146667"/>
              <a:gd name="adj2" fmla="val 293333"/>
              <a:gd name="adj3" fmla="val 29287"/>
            </a:avLst>
          </a:prstGeom>
          <a:solidFill>
            <a:srgbClr val="FF0000"/>
          </a:solidFill>
          <a:ln w="9525">
            <a:solidFill>
              <a:schemeClr val="tx1"/>
            </a:solidFill>
            <a:miter lim="800000"/>
            <a:headEnd/>
            <a:tailEnd/>
          </a:ln>
          <a:effectLst/>
          <a:extLst/>
        </p:spPr>
        <p:txBody>
          <a:bodyPr wrap="none" anchor="ct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0"/>
              </a:spcBef>
              <a:buClrTx/>
              <a:buSzTx/>
              <a:buFontTx/>
              <a:buNone/>
            </a:pPr>
            <a:endParaRPr lang="en-NZ" altLang="en-US" sz="1800"/>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9"/>
                                        </p:tgtEl>
                                        <p:attrNameLst>
                                          <p:attrName>style.visibility</p:attrName>
                                        </p:attrNameLst>
                                      </p:cBhvr>
                                      <p:to>
                                        <p:strVal val="visible"/>
                                      </p:to>
                                    </p:set>
                                    <p:animEffect transition="in" filter="blinds(horizontal)">
                                      <p:cBhvr>
                                        <p:cTn id="7" dur="500"/>
                                        <p:tgtEl>
                                          <p:spTgt spid="1741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7420"/>
                                        </p:tgtEl>
                                        <p:attrNameLst>
                                          <p:attrName>style.visibility</p:attrName>
                                        </p:attrNameLst>
                                      </p:cBhvr>
                                      <p:to>
                                        <p:strVal val="visible"/>
                                      </p:to>
                                    </p:set>
                                    <p:animEffect transition="in" filter="blinds(horizontal)">
                                      <p:cBhvr>
                                        <p:cTn id="12" dur="500"/>
                                        <p:tgtEl>
                                          <p:spTgt spid="174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9" grpId="0" animBg="1"/>
      <p:bldP spid="1742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3484" y="152400"/>
            <a:ext cx="8229600" cy="490863"/>
          </a:xfrm>
        </p:spPr>
        <p:txBody>
          <a:bodyPr/>
          <a:lstStyle/>
          <a:p>
            <a:pPr algn="ctr"/>
            <a:r>
              <a:rPr lang="en-NZ" dirty="0" smtClean="0">
                <a:solidFill>
                  <a:srgbClr val="FFFF00"/>
                </a:solidFill>
              </a:rPr>
              <a:t>RNZAF AO Pacific 1942-45</a:t>
            </a:r>
            <a:endParaRPr lang="en-NZ" dirty="0">
              <a:solidFill>
                <a:srgbClr val="FFFF00"/>
              </a:solidFill>
            </a:endParaRPr>
          </a:p>
        </p:txBody>
      </p:sp>
      <p:pic>
        <p:nvPicPr>
          <p:cNvPr id="6" name="Content Placeholder 5"/>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l="5833" t="5204" r="2800" b="8739"/>
          <a:stretch/>
        </p:blipFill>
        <p:spPr>
          <a:xfrm>
            <a:off x="-1" y="762000"/>
            <a:ext cx="9155691" cy="6096000"/>
          </a:xfrm>
        </p:spPr>
      </p:pic>
      <p:sp>
        <p:nvSpPr>
          <p:cNvPr id="3" name="Oval 2"/>
          <p:cNvSpPr/>
          <p:nvPr/>
        </p:nvSpPr>
        <p:spPr>
          <a:xfrm>
            <a:off x="7315200" y="5410200"/>
            <a:ext cx="457200" cy="457200"/>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9" name="Oval 8"/>
          <p:cNvSpPr/>
          <p:nvPr/>
        </p:nvSpPr>
        <p:spPr>
          <a:xfrm>
            <a:off x="5125465" y="3783558"/>
            <a:ext cx="457200" cy="457200"/>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0" name="Oval 9"/>
          <p:cNvSpPr/>
          <p:nvPr/>
        </p:nvSpPr>
        <p:spPr>
          <a:xfrm>
            <a:off x="6172200" y="4805600"/>
            <a:ext cx="457200" cy="457200"/>
          </a:xfrm>
          <a:prstGeom prst="ellipse">
            <a:avLst/>
          </a:prstGeom>
          <a:solidFill>
            <a:srgbClr val="FF00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4" name="Up-Down Arrow 3"/>
          <p:cNvSpPr/>
          <p:nvPr/>
        </p:nvSpPr>
        <p:spPr>
          <a:xfrm rot="18395306">
            <a:off x="6352765" y="3524501"/>
            <a:ext cx="228971" cy="2602803"/>
          </a:xfrm>
          <a:prstGeom prst="up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
        <p:nvSpPr>
          <p:cNvPr id="11" name="Oval 10"/>
          <p:cNvSpPr/>
          <p:nvPr/>
        </p:nvSpPr>
        <p:spPr>
          <a:xfrm>
            <a:off x="3429000" y="2590800"/>
            <a:ext cx="457200" cy="457200"/>
          </a:xfrm>
          <a:prstGeom prst="ellipse">
            <a:avLst/>
          </a:prstGeom>
          <a:solidFill>
            <a:srgbClr val="FF0000">
              <a:alpha val="2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spTree>
    <p:extLst>
      <p:ext uri="{BB962C8B-B14F-4D97-AF65-F5344CB8AC3E}">
        <p14:creationId xmlns:p14="http://schemas.microsoft.com/office/powerpoint/2010/main" val="2023081232"/>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9" grpId="0" animBg="1"/>
      <p:bldP spid="10" grpId="0" animBg="1"/>
      <p:bldP spid="4"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5842" name="Picture 8" descr="WH2AirFP00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4110" y="4038600"/>
            <a:ext cx="4351226"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Rectangle 3"/>
          <p:cNvSpPr>
            <a:spLocks noGrp="1" noChangeArrowheads="1"/>
          </p:cNvSpPr>
          <p:nvPr>
            <p:ph idx="1"/>
          </p:nvPr>
        </p:nvSpPr>
        <p:spPr>
          <a:xfrm>
            <a:off x="0" y="1258888"/>
            <a:ext cx="7162800" cy="4191000"/>
          </a:xfrm>
        </p:spPr>
        <p:txBody>
          <a:bodyPr/>
          <a:lstStyle/>
          <a:p>
            <a:pPr eaLnBrk="1" hangingPunct="1">
              <a:defRPr/>
            </a:pPr>
            <a:r>
              <a:rPr lang="en-GB" sz="2800" dirty="0">
                <a:solidFill>
                  <a:srgbClr val="FFFF66"/>
                </a:solidFill>
              </a:rPr>
              <a:t>SOPAC – NZ a base for US offensive</a:t>
            </a:r>
          </a:p>
          <a:p>
            <a:pPr lvl="1" eaLnBrk="1" hangingPunct="1">
              <a:defRPr/>
            </a:pPr>
            <a:r>
              <a:rPr lang="en-GB" dirty="0">
                <a:solidFill>
                  <a:srgbClr val="FFFF66"/>
                </a:solidFill>
              </a:rPr>
              <a:t>Invasion threat diminishes</a:t>
            </a:r>
          </a:p>
          <a:p>
            <a:pPr eaLnBrk="1" hangingPunct="1">
              <a:defRPr/>
            </a:pPr>
            <a:r>
              <a:rPr lang="en-GB" sz="2800" dirty="0">
                <a:solidFill>
                  <a:srgbClr val="FFFF66"/>
                </a:solidFill>
              </a:rPr>
              <a:t>Credibility to post-war aspirations</a:t>
            </a:r>
          </a:p>
          <a:p>
            <a:pPr lvl="1" eaLnBrk="1" hangingPunct="1">
              <a:defRPr/>
            </a:pPr>
            <a:r>
              <a:rPr lang="en-GB" dirty="0">
                <a:solidFill>
                  <a:srgbClr val="FFFF66"/>
                </a:solidFill>
              </a:rPr>
              <a:t>NZ seeks combat role – with what?</a:t>
            </a:r>
          </a:p>
          <a:p>
            <a:pPr lvl="1" eaLnBrk="1" hangingPunct="1">
              <a:defRPr/>
            </a:pPr>
            <a:r>
              <a:rPr lang="en-GB" dirty="0">
                <a:solidFill>
                  <a:srgbClr val="FFFF66"/>
                </a:solidFill>
              </a:rPr>
              <a:t>Repeated requests for equipment</a:t>
            </a:r>
          </a:p>
          <a:p>
            <a:pPr eaLnBrk="1" hangingPunct="1">
              <a:defRPr/>
            </a:pPr>
            <a:r>
              <a:rPr lang="en-GB" sz="2800" dirty="0">
                <a:solidFill>
                  <a:srgbClr val="FFFF66"/>
                </a:solidFill>
              </a:rPr>
              <a:t>New Caledonia July 1942</a:t>
            </a:r>
          </a:p>
          <a:p>
            <a:pPr lvl="1" eaLnBrk="1" hangingPunct="1">
              <a:defRPr/>
            </a:pPr>
            <a:r>
              <a:rPr lang="en-GB" dirty="0">
                <a:solidFill>
                  <a:srgbClr val="FFFF66"/>
                </a:solidFill>
              </a:rPr>
              <a:t>Build up to Guadalcanal</a:t>
            </a:r>
          </a:p>
          <a:p>
            <a:pPr lvl="1" eaLnBrk="1" hangingPunct="1">
              <a:defRPr/>
            </a:pPr>
            <a:r>
              <a:rPr lang="en-GB" dirty="0">
                <a:solidFill>
                  <a:srgbClr val="FFFF66"/>
                </a:solidFill>
              </a:rPr>
              <a:t>Poor preparation though </a:t>
            </a:r>
            <a:endParaRPr lang="en-GB" dirty="0" smtClean="0">
              <a:solidFill>
                <a:srgbClr val="FFFF66"/>
              </a:solidFill>
            </a:endParaRPr>
          </a:p>
          <a:p>
            <a:pPr marL="457200" lvl="1" indent="0" eaLnBrk="1" hangingPunct="1">
              <a:buNone/>
              <a:defRPr/>
            </a:pPr>
            <a:r>
              <a:rPr lang="en-GB" dirty="0" smtClean="0">
                <a:solidFill>
                  <a:srgbClr val="FFFF66"/>
                </a:solidFill>
              </a:rPr>
              <a:t>ultimately successful</a:t>
            </a:r>
            <a:endParaRPr lang="en-GB" dirty="0">
              <a:solidFill>
                <a:srgbClr val="FFFF66"/>
              </a:solidFill>
            </a:endParaRPr>
          </a:p>
        </p:txBody>
      </p:sp>
      <p:sp>
        <p:nvSpPr>
          <p:cNvPr id="35844" name="Rectangle 4"/>
          <p:cNvSpPr>
            <a:spLocks noChangeArrowheads="1"/>
          </p:cNvSpPr>
          <p:nvPr/>
        </p:nvSpPr>
        <p:spPr bwMode="auto">
          <a:xfrm>
            <a:off x="-9525" y="304800"/>
            <a:ext cx="6715125"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0"/>
              </a:spcBef>
              <a:buClrTx/>
              <a:buSzTx/>
              <a:buFontTx/>
              <a:buNone/>
            </a:pPr>
            <a:r>
              <a:rPr lang="en-NZ" altLang="en-US" sz="2400" dirty="0">
                <a:solidFill>
                  <a:srgbClr val="FFFF00"/>
                </a:solidFill>
              </a:rPr>
              <a:t>July 1942-February 1944: Deployment </a:t>
            </a:r>
          </a:p>
          <a:p>
            <a:pPr eaLnBrk="1" hangingPunct="1">
              <a:spcBef>
                <a:spcPct val="0"/>
              </a:spcBef>
              <a:buClrTx/>
              <a:buSzTx/>
              <a:buFontTx/>
              <a:buNone/>
            </a:pPr>
            <a:r>
              <a:rPr lang="en-NZ" altLang="en-US" sz="2400" dirty="0">
                <a:solidFill>
                  <a:srgbClr val="FFFF00"/>
                </a:solidFill>
              </a:rPr>
              <a:t> The first half: Seeking credibility</a:t>
            </a:r>
          </a:p>
        </p:txBody>
      </p:sp>
      <p:pic>
        <p:nvPicPr>
          <p:cNvPr id="6" name="Picture 5"/>
          <p:cNvPicPr>
            <a:picLocks noChangeAspect="1"/>
          </p:cNvPicPr>
          <p:nvPr/>
        </p:nvPicPr>
        <p:blipFill>
          <a:blip r:embed="rId4"/>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890" name="Picture 5" descr="WH2-1Epi-d010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3401" y="3302793"/>
            <a:ext cx="4800600" cy="35552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794" name="Rectangle 2"/>
          <p:cNvSpPr>
            <a:spLocks noGrp="1" noChangeArrowheads="1"/>
          </p:cNvSpPr>
          <p:nvPr>
            <p:ph idx="1"/>
          </p:nvPr>
        </p:nvSpPr>
        <p:spPr>
          <a:xfrm>
            <a:off x="0" y="1364397"/>
            <a:ext cx="8839200" cy="4757864"/>
          </a:xfrm>
        </p:spPr>
        <p:txBody>
          <a:bodyPr/>
          <a:lstStyle/>
          <a:p>
            <a:pPr marL="0" indent="0" eaLnBrk="1" hangingPunct="1">
              <a:lnSpc>
                <a:spcPct val="90000"/>
              </a:lnSpc>
              <a:buNone/>
              <a:defRPr/>
            </a:pPr>
            <a:r>
              <a:rPr lang="en-GB" sz="2800" dirty="0">
                <a:solidFill>
                  <a:srgbClr val="FFFF66"/>
                </a:solidFill>
              </a:rPr>
              <a:t>Shortage of aircraft at Guadalcanal</a:t>
            </a:r>
          </a:p>
          <a:p>
            <a:pPr lvl="1" eaLnBrk="1" hangingPunct="1">
              <a:lnSpc>
                <a:spcPct val="90000"/>
              </a:lnSpc>
              <a:defRPr/>
            </a:pPr>
            <a:r>
              <a:rPr lang="en-GB" dirty="0">
                <a:solidFill>
                  <a:srgbClr val="FFFF66"/>
                </a:solidFill>
              </a:rPr>
              <a:t>RNZAF into combat area November 1942 </a:t>
            </a:r>
          </a:p>
          <a:p>
            <a:pPr lvl="1" eaLnBrk="1" hangingPunct="1">
              <a:lnSpc>
                <a:spcPct val="90000"/>
              </a:lnSpc>
              <a:defRPr/>
            </a:pPr>
            <a:r>
              <a:rPr lang="en-GB" dirty="0">
                <a:solidFill>
                  <a:srgbClr val="FFFF66"/>
                </a:solidFill>
              </a:rPr>
              <a:t>Solid work of (BR) </a:t>
            </a:r>
            <a:r>
              <a:rPr lang="en-GB" dirty="0" err="1">
                <a:solidFill>
                  <a:srgbClr val="FFFF66"/>
                </a:solidFill>
              </a:rPr>
              <a:t>sqns</a:t>
            </a:r>
            <a:r>
              <a:rPr lang="en-GB" dirty="0">
                <a:solidFill>
                  <a:srgbClr val="FFFF66"/>
                </a:solidFill>
              </a:rPr>
              <a:t> established credibility</a:t>
            </a:r>
          </a:p>
          <a:p>
            <a:pPr marL="0" indent="0" eaLnBrk="1" hangingPunct="1">
              <a:lnSpc>
                <a:spcPct val="90000"/>
              </a:lnSpc>
              <a:buNone/>
              <a:defRPr/>
            </a:pPr>
            <a:r>
              <a:rPr lang="en-GB" sz="2800" dirty="0">
                <a:solidFill>
                  <a:srgbClr val="FFFF66"/>
                </a:solidFill>
              </a:rPr>
              <a:t>1943 – Gathering momentum</a:t>
            </a:r>
          </a:p>
          <a:p>
            <a:pPr lvl="1" eaLnBrk="1" hangingPunct="1">
              <a:lnSpc>
                <a:spcPct val="90000"/>
              </a:lnSpc>
              <a:defRPr/>
            </a:pPr>
            <a:r>
              <a:rPr lang="en-GB" dirty="0">
                <a:solidFill>
                  <a:srgbClr val="FFFF66"/>
                </a:solidFill>
              </a:rPr>
              <a:t>Plans for 10-15 </a:t>
            </a:r>
            <a:r>
              <a:rPr lang="en-GB" dirty="0" err="1">
                <a:solidFill>
                  <a:srgbClr val="FFFF66"/>
                </a:solidFill>
              </a:rPr>
              <a:t>sqns</a:t>
            </a:r>
            <a:endParaRPr lang="en-GB" dirty="0">
              <a:solidFill>
                <a:srgbClr val="FFFF66"/>
              </a:solidFill>
            </a:endParaRPr>
          </a:p>
          <a:p>
            <a:pPr lvl="1" eaLnBrk="1" hangingPunct="1">
              <a:lnSpc>
                <a:spcPct val="90000"/>
              </a:lnSpc>
              <a:defRPr/>
            </a:pPr>
            <a:r>
              <a:rPr lang="en-GB" dirty="0">
                <a:solidFill>
                  <a:srgbClr val="FFFF66"/>
                </a:solidFill>
              </a:rPr>
              <a:t>Fighters arrive</a:t>
            </a:r>
          </a:p>
          <a:p>
            <a:pPr lvl="1" eaLnBrk="1" hangingPunct="1">
              <a:lnSpc>
                <a:spcPct val="90000"/>
              </a:lnSpc>
              <a:defRPr/>
            </a:pPr>
            <a:r>
              <a:rPr lang="en-GB" dirty="0">
                <a:solidFill>
                  <a:srgbClr val="FFFF66"/>
                </a:solidFill>
              </a:rPr>
              <a:t>Radar Units and </a:t>
            </a:r>
            <a:endParaRPr lang="en-GB" dirty="0" smtClean="0">
              <a:solidFill>
                <a:srgbClr val="FFFF66"/>
              </a:solidFill>
            </a:endParaRPr>
          </a:p>
          <a:p>
            <a:pPr marL="457200" lvl="1" indent="0" eaLnBrk="1" hangingPunct="1">
              <a:lnSpc>
                <a:spcPct val="90000"/>
              </a:lnSpc>
              <a:buNone/>
              <a:defRPr/>
            </a:pPr>
            <a:r>
              <a:rPr lang="en-GB" dirty="0">
                <a:solidFill>
                  <a:srgbClr val="FFFF66"/>
                </a:solidFill>
              </a:rPr>
              <a:t> </a:t>
            </a:r>
            <a:r>
              <a:rPr lang="en-GB" dirty="0" smtClean="0">
                <a:solidFill>
                  <a:srgbClr val="FFFF66"/>
                </a:solidFill>
              </a:rPr>
              <a:t>  construction crews</a:t>
            </a:r>
            <a:endParaRPr lang="en-GB" dirty="0">
              <a:solidFill>
                <a:srgbClr val="FFFF66"/>
              </a:solidFill>
            </a:endParaRPr>
          </a:p>
          <a:p>
            <a:pPr lvl="1" eaLnBrk="1" hangingPunct="1">
              <a:lnSpc>
                <a:spcPct val="90000"/>
              </a:lnSpc>
              <a:defRPr/>
            </a:pPr>
            <a:r>
              <a:rPr lang="en-GB" dirty="0">
                <a:solidFill>
                  <a:srgbClr val="FFFF66"/>
                </a:solidFill>
              </a:rPr>
              <a:t>(FB) and transport </a:t>
            </a:r>
            <a:endParaRPr lang="en-GB" dirty="0" smtClean="0">
              <a:solidFill>
                <a:srgbClr val="FFFF66"/>
              </a:solidFill>
            </a:endParaRPr>
          </a:p>
          <a:p>
            <a:pPr marL="457200" lvl="1" indent="0" eaLnBrk="1" hangingPunct="1">
              <a:lnSpc>
                <a:spcPct val="90000"/>
              </a:lnSpc>
              <a:buNone/>
              <a:defRPr/>
            </a:pPr>
            <a:r>
              <a:rPr lang="en-GB" dirty="0">
                <a:solidFill>
                  <a:srgbClr val="FFFF66"/>
                </a:solidFill>
              </a:rPr>
              <a:t>	</a:t>
            </a:r>
            <a:r>
              <a:rPr lang="en-GB" dirty="0" err="1" smtClean="0">
                <a:solidFill>
                  <a:srgbClr val="FFFF66"/>
                </a:solidFill>
              </a:rPr>
              <a:t>sqns</a:t>
            </a:r>
            <a:r>
              <a:rPr lang="en-GB" dirty="0" smtClean="0">
                <a:solidFill>
                  <a:srgbClr val="FFFF66"/>
                </a:solidFill>
              </a:rPr>
              <a:t> formed</a:t>
            </a:r>
            <a:endParaRPr lang="en-GB" dirty="0">
              <a:solidFill>
                <a:srgbClr val="FFFF66"/>
              </a:solidFill>
            </a:endParaRPr>
          </a:p>
        </p:txBody>
      </p:sp>
      <p:sp>
        <p:nvSpPr>
          <p:cNvPr id="37892" name="Rectangle 3"/>
          <p:cNvSpPr>
            <a:spLocks noChangeArrowheads="1"/>
          </p:cNvSpPr>
          <p:nvPr/>
        </p:nvSpPr>
        <p:spPr bwMode="auto">
          <a:xfrm>
            <a:off x="457200" y="533400"/>
            <a:ext cx="647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0"/>
              </a:spcBef>
              <a:buClrTx/>
              <a:buSzTx/>
              <a:buFontTx/>
              <a:buNone/>
            </a:pPr>
            <a:r>
              <a:rPr lang="en-NZ" altLang="en-US" sz="2400" dirty="0">
                <a:solidFill>
                  <a:srgbClr val="FFFF00"/>
                </a:solidFill>
              </a:rPr>
              <a:t>July 1942-February 1944: Deployment -</a:t>
            </a:r>
          </a:p>
          <a:p>
            <a:pPr eaLnBrk="1" hangingPunct="1">
              <a:spcBef>
                <a:spcPct val="0"/>
              </a:spcBef>
              <a:buClrTx/>
              <a:buSzTx/>
              <a:buFontTx/>
              <a:buNone/>
            </a:pPr>
            <a:r>
              <a:rPr lang="en-NZ" altLang="en-US" sz="2400" dirty="0">
                <a:solidFill>
                  <a:srgbClr val="FFFF00"/>
                </a:solidFill>
              </a:rPr>
              <a:t>The first half: Seeking credibility</a:t>
            </a:r>
          </a:p>
        </p:txBody>
      </p:sp>
      <p:pic>
        <p:nvPicPr>
          <p:cNvPr id="6" name="Picture 5"/>
          <p:cNvPicPr>
            <a:picLocks noChangeAspect="1"/>
          </p:cNvPicPr>
          <p:nvPr/>
        </p:nvPicPr>
        <p:blipFill>
          <a:blip r:embed="rId4"/>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9938" name="Picture 5" descr="WH2-1Epi-d014a(h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5800" y="3998842"/>
            <a:ext cx="4648200" cy="28836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0" name="Rectangle 2"/>
          <p:cNvSpPr>
            <a:spLocks noGrp="1" noChangeArrowheads="1"/>
          </p:cNvSpPr>
          <p:nvPr>
            <p:ph idx="1"/>
          </p:nvPr>
        </p:nvSpPr>
        <p:spPr>
          <a:xfrm>
            <a:off x="12192" y="1447800"/>
            <a:ext cx="7391400" cy="4038600"/>
          </a:xfrm>
        </p:spPr>
        <p:txBody>
          <a:bodyPr/>
          <a:lstStyle/>
          <a:p>
            <a:pPr marL="0" indent="0" eaLnBrk="1" hangingPunct="1">
              <a:buNone/>
              <a:defRPr/>
            </a:pPr>
            <a:r>
              <a:rPr lang="en-GB" sz="2800" dirty="0" smtClean="0">
                <a:solidFill>
                  <a:srgbClr val="FFFF66"/>
                </a:solidFill>
              </a:rPr>
              <a:t>Credibility </a:t>
            </a:r>
            <a:r>
              <a:rPr lang="en-GB" sz="2800" dirty="0">
                <a:solidFill>
                  <a:srgbClr val="FFFF66"/>
                </a:solidFill>
              </a:rPr>
              <a:t>established</a:t>
            </a:r>
          </a:p>
          <a:p>
            <a:pPr lvl="1" eaLnBrk="1" hangingPunct="1">
              <a:defRPr/>
            </a:pPr>
            <a:r>
              <a:rPr lang="en-GB" dirty="0" smtClean="0">
                <a:solidFill>
                  <a:srgbClr val="FFFF66"/>
                </a:solidFill>
              </a:rPr>
              <a:t>All deployments at request of COMSOPAC </a:t>
            </a:r>
          </a:p>
          <a:p>
            <a:pPr lvl="1" eaLnBrk="1" hangingPunct="1">
              <a:defRPr/>
            </a:pPr>
            <a:r>
              <a:rPr lang="en-GB" dirty="0" smtClean="0">
                <a:solidFill>
                  <a:srgbClr val="FFFF66"/>
                </a:solidFill>
              </a:rPr>
              <a:t>Fighter Wing formed October 1943</a:t>
            </a:r>
          </a:p>
          <a:p>
            <a:pPr lvl="1" eaLnBrk="1" hangingPunct="1">
              <a:defRPr/>
            </a:pPr>
            <a:r>
              <a:rPr lang="en-GB" dirty="0" smtClean="0">
                <a:solidFill>
                  <a:srgbClr val="FFFF66"/>
                </a:solidFill>
              </a:rPr>
              <a:t>Reputation as tenacious and disciplined fighters</a:t>
            </a:r>
          </a:p>
          <a:p>
            <a:pPr lvl="1" eaLnBrk="1" hangingPunct="1">
              <a:defRPr/>
            </a:pPr>
            <a:r>
              <a:rPr lang="en-GB" dirty="0" smtClean="0">
                <a:solidFill>
                  <a:srgbClr val="FFFF66"/>
                </a:solidFill>
              </a:rPr>
              <a:t>Favoured by American </a:t>
            </a:r>
          </a:p>
          <a:p>
            <a:pPr marL="457200" lvl="1" indent="0" eaLnBrk="1" hangingPunct="1">
              <a:buNone/>
              <a:defRPr/>
            </a:pPr>
            <a:r>
              <a:rPr lang="en-GB" dirty="0">
                <a:solidFill>
                  <a:srgbClr val="FFFF66"/>
                </a:solidFill>
              </a:rPr>
              <a:t> </a:t>
            </a:r>
            <a:r>
              <a:rPr lang="en-GB" dirty="0" smtClean="0">
                <a:solidFill>
                  <a:srgbClr val="FFFF66"/>
                </a:solidFill>
              </a:rPr>
              <a:t>  bomber crews</a:t>
            </a:r>
          </a:p>
          <a:p>
            <a:pPr lvl="1" eaLnBrk="1" hangingPunct="1">
              <a:defRPr/>
            </a:pPr>
            <a:r>
              <a:rPr lang="en-GB" dirty="0" smtClean="0">
                <a:solidFill>
                  <a:srgbClr val="FFFF66"/>
                </a:solidFill>
              </a:rPr>
              <a:t>RNZAF pilots as strike </a:t>
            </a:r>
          </a:p>
          <a:p>
            <a:pPr marL="457200" lvl="1" indent="0" eaLnBrk="1" hangingPunct="1">
              <a:buNone/>
              <a:defRPr/>
            </a:pPr>
            <a:r>
              <a:rPr lang="en-GB" dirty="0">
                <a:solidFill>
                  <a:srgbClr val="FFFF66"/>
                </a:solidFill>
              </a:rPr>
              <a:t> </a:t>
            </a:r>
            <a:r>
              <a:rPr lang="en-GB" dirty="0" smtClean="0">
                <a:solidFill>
                  <a:srgbClr val="FFFF66"/>
                </a:solidFill>
              </a:rPr>
              <a:t>  leaders</a:t>
            </a:r>
          </a:p>
          <a:p>
            <a:pPr marL="457200" lvl="1" indent="0" eaLnBrk="1" hangingPunct="1">
              <a:buFont typeface="Tahoma" pitchFamily="34" charset="0"/>
              <a:buNone/>
              <a:defRPr/>
            </a:pPr>
            <a:endParaRPr lang="en-GB" b="1" dirty="0">
              <a:solidFill>
                <a:srgbClr val="FFFF66"/>
              </a:solidFill>
            </a:endParaRPr>
          </a:p>
        </p:txBody>
      </p:sp>
      <p:sp>
        <p:nvSpPr>
          <p:cNvPr id="39941" name="Rectangle 3"/>
          <p:cNvSpPr>
            <a:spLocks noChangeArrowheads="1"/>
          </p:cNvSpPr>
          <p:nvPr/>
        </p:nvSpPr>
        <p:spPr bwMode="auto">
          <a:xfrm>
            <a:off x="457200" y="533400"/>
            <a:ext cx="647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0"/>
              </a:spcBef>
              <a:buClrTx/>
              <a:buSzTx/>
              <a:buFontTx/>
              <a:buNone/>
            </a:pPr>
            <a:r>
              <a:rPr lang="en-NZ" altLang="en-US" sz="2400" dirty="0">
                <a:solidFill>
                  <a:srgbClr val="FFFF00"/>
                </a:solidFill>
              </a:rPr>
              <a:t>July 1942-February 1944: Deployment -</a:t>
            </a:r>
          </a:p>
          <a:p>
            <a:pPr eaLnBrk="1" hangingPunct="1">
              <a:spcBef>
                <a:spcPct val="0"/>
              </a:spcBef>
              <a:buClrTx/>
              <a:buSzTx/>
              <a:buFontTx/>
              <a:buNone/>
            </a:pPr>
            <a:r>
              <a:rPr lang="en-NZ" altLang="en-US" sz="2400" dirty="0">
                <a:solidFill>
                  <a:srgbClr val="FFFF00"/>
                </a:solidFill>
              </a:rPr>
              <a:t>The first half: Seeking credibility</a:t>
            </a:r>
          </a:p>
        </p:txBody>
      </p:sp>
      <p:pic>
        <p:nvPicPr>
          <p:cNvPr id="6" name="Picture 5"/>
          <p:cNvPicPr>
            <a:picLocks noChangeAspect="1"/>
          </p:cNvPicPr>
          <p:nvPr/>
        </p:nvPicPr>
        <p:blipFill>
          <a:blip r:embed="rId4"/>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1986" name="Picture 8" descr="Black and white photograph of plane land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24984" y="3886201"/>
            <a:ext cx="4419016" cy="2980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6" name="Rectangle 2"/>
          <p:cNvSpPr>
            <a:spLocks noGrp="1" noChangeArrowheads="1"/>
          </p:cNvSpPr>
          <p:nvPr>
            <p:ph idx="1"/>
          </p:nvPr>
        </p:nvSpPr>
        <p:spPr>
          <a:xfrm>
            <a:off x="-457200" y="1493584"/>
            <a:ext cx="8382000" cy="4495800"/>
          </a:xfrm>
        </p:spPr>
        <p:txBody>
          <a:bodyPr/>
          <a:lstStyle/>
          <a:p>
            <a:pPr marL="0" indent="0" eaLnBrk="1" hangingPunct="1">
              <a:buNone/>
              <a:defRPr/>
            </a:pPr>
            <a:r>
              <a:rPr lang="en-GB" sz="2800" dirty="0" smtClean="0">
                <a:solidFill>
                  <a:srgbClr val="FFFF66"/>
                </a:solidFill>
              </a:rPr>
              <a:t>	</a:t>
            </a:r>
            <a:r>
              <a:rPr lang="en-GB" sz="2800" b="1" dirty="0" smtClean="0">
                <a:solidFill>
                  <a:srgbClr val="FFFF66"/>
                </a:solidFill>
              </a:rPr>
              <a:t>Isolation </a:t>
            </a:r>
            <a:r>
              <a:rPr lang="en-GB" sz="2800" b="1" dirty="0">
                <a:solidFill>
                  <a:srgbClr val="FFFF66"/>
                </a:solidFill>
              </a:rPr>
              <a:t>of </a:t>
            </a:r>
            <a:r>
              <a:rPr lang="en-GB" sz="2800" b="1" dirty="0" err="1" smtClean="0">
                <a:solidFill>
                  <a:srgbClr val="FFFF66"/>
                </a:solidFill>
              </a:rPr>
              <a:t>Rabaul</a:t>
            </a:r>
            <a:endParaRPr lang="en-GB" sz="2800" b="1" dirty="0" smtClean="0">
              <a:solidFill>
                <a:srgbClr val="FFFF66"/>
              </a:solidFill>
            </a:endParaRPr>
          </a:p>
          <a:p>
            <a:pPr marL="0" indent="0" eaLnBrk="1" hangingPunct="1">
              <a:buNone/>
              <a:defRPr/>
            </a:pPr>
            <a:endParaRPr lang="en-GB" sz="2800" b="1" dirty="0">
              <a:solidFill>
                <a:srgbClr val="FFFF66"/>
              </a:solidFill>
            </a:endParaRPr>
          </a:p>
          <a:p>
            <a:pPr lvl="1" eaLnBrk="1" hangingPunct="1">
              <a:spcBef>
                <a:spcPts val="0"/>
              </a:spcBef>
              <a:defRPr/>
            </a:pPr>
            <a:r>
              <a:rPr lang="en-GB" dirty="0">
                <a:solidFill>
                  <a:srgbClr val="FFFF66"/>
                </a:solidFill>
              </a:rPr>
              <a:t>Fighter Wing took part in </a:t>
            </a:r>
            <a:r>
              <a:rPr lang="en-GB" dirty="0" smtClean="0">
                <a:solidFill>
                  <a:srgbClr val="FFFF66"/>
                </a:solidFill>
              </a:rPr>
              <a:t>every major </a:t>
            </a:r>
            <a:r>
              <a:rPr lang="en-GB" dirty="0">
                <a:solidFill>
                  <a:srgbClr val="FFFF66"/>
                </a:solidFill>
              </a:rPr>
              <a:t>attack</a:t>
            </a:r>
          </a:p>
          <a:p>
            <a:pPr lvl="1" eaLnBrk="1" hangingPunct="1">
              <a:spcBef>
                <a:spcPts val="0"/>
              </a:spcBef>
              <a:defRPr/>
            </a:pPr>
            <a:r>
              <a:rPr lang="en-NZ" dirty="0">
                <a:solidFill>
                  <a:srgbClr val="FFFF66"/>
                </a:solidFill>
              </a:rPr>
              <a:t>Excellent relationship with Americans</a:t>
            </a:r>
            <a:endParaRPr lang="en-GB" dirty="0">
              <a:solidFill>
                <a:srgbClr val="FFFF66"/>
              </a:solidFill>
            </a:endParaRPr>
          </a:p>
          <a:p>
            <a:pPr lvl="1" eaLnBrk="1" hangingPunct="1">
              <a:spcBef>
                <a:spcPts val="0"/>
              </a:spcBef>
              <a:defRPr/>
            </a:pPr>
            <a:r>
              <a:rPr lang="en-NZ" dirty="0">
                <a:solidFill>
                  <a:srgbClr val="FFFF66"/>
                </a:solidFill>
              </a:rPr>
              <a:t>Bomber escort and Fighter </a:t>
            </a:r>
            <a:endParaRPr lang="en-NZ" dirty="0" smtClean="0">
              <a:solidFill>
                <a:srgbClr val="FFFF66"/>
              </a:solidFill>
            </a:endParaRPr>
          </a:p>
          <a:p>
            <a:pPr marL="457200" lvl="1" indent="0" eaLnBrk="1" hangingPunct="1">
              <a:spcBef>
                <a:spcPts val="0"/>
              </a:spcBef>
              <a:buNone/>
              <a:defRPr/>
            </a:pPr>
            <a:r>
              <a:rPr lang="en-NZ" dirty="0">
                <a:solidFill>
                  <a:srgbClr val="FFFF66"/>
                </a:solidFill>
              </a:rPr>
              <a:t> </a:t>
            </a:r>
            <a:r>
              <a:rPr lang="en-NZ" dirty="0" smtClean="0">
                <a:solidFill>
                  <a:srgbClr val="FFFF66"/>
                </a:solidFill>
              </a:rPr>
              <a:t>  sweeps</a:t>
            </a:r>
            <a:endParaRPr lang="en-NZ" dirty="0">
              <a:solidFill>
                <a:srgbClr val="FFFF66"/>
              </a:solidFill>
            </a:endParaRPr>
          </a:p>
          <a:p>
            <a:pPr lvl="1" eaLnBrk="1" hangingPunct="1">
              <a:spcBef>
                <a:spcPts val="0"/>
              </a:spcBef>
              <a:defRPr/>
            </a:pPr>
            <a:r>
              <a:rPr lang="en-NZ" dirty="0">
                <a:solidFill>
                  <a:srgbClr val="FFFF66"/>
                </a:solidFill>
              </a:rPr>
              <a:t>Many records of American </a:t>
            </a:r>
            <a:endParaRPr lang="en-NZ" dirty="0" smtClean="0">
              <a:solidFill>
                <a:srgbClr val="FFFF66"/>
              </a:solidFill>
            </a:endParaRPr>
          </a:p>
          <a:p>
            <a:pPr marL="457200" lvl="1" indent="0" eaLnBrk="1" hangingPunct="1">
              <a:spcBef>
                <a:spcPts val="0"/>
              </a:spcBef>
              <a:buNone/>
              <a:defRPr/>
            </a:pPr>
            <a:r>
              <a:rPr lang="en-NZ" dirty="0">
                <a:solidFill>
                  <a:srgbClr val="FFFF66"/>
                </a:solidFill>
              </a:rPr>
              <a:t> </a:t>
            </a:r>
            <a:r>
              <a:rPr lang="en-NZ" dirty="0" smtClean="0">
                <a:solidFill>
                  <a:srgbClr val="FFFF66"/>
                </a:solidFill>
              </a:rPr>
              <a:t>  appreciation </a:t>
            </a:r>
            <a:r>
              <a:rPr lang="en-NZ" dirty="0">
                <a:solidFill>
                  <a:srgbClr val="FFFF66"/>
                </a:solidFill>
              </a:rPr>
              <a:t>and value of </a:t>
            </a:r>
            <a:endParaRPr lang="en-NZ" dirty="0" smtClean="0">
              <a:solidFill>
                <a:srgbClr val="FFFF66"/>
              </a:solidFill>
            </a:endParaRPr>
          </a:p>
          <a:p>
            <a:pPr marL="457200" lvl="1" indent="0" eaLnBrk="1" hangingPunct="1">
              <a:spcBef>
                <a:spcPts val="0"/>
              </a:spcBef>
              <a:buNone/>
              <a:defRPr/>
            </a:pPr>
            <a:r>
              <a:rPr lang="en-NZ" dirty="0" smtClean="0">
                <a:solidFill>
                  <a:srgbClr val="FFFF66"/>
                </a:solidFill>
              </a:rPr>
              <a:t>   RNZAF </a:t>
            </a:r>
            <a:r>
              <a:rPr lang="en-NZ" dirty="0">
                <a:solidFill>
                  <a:srgbClr val="FFFF66"/>
                </a:solidFill>
              </a:rPr>
              <a:t>presence</a:t>
            </a:r>
          </a:p>
          <a:p>
            <a:pPr eaLnBrk="1" hangingPunct="1">
              <a:buFontTx/>
              <a:buNone/>
              <a:defRPr/>
            </a:pPr>
            <a:endParaRPr lang="en-GB" sz="2800" dirty="0">
              <a:solidFill>
                <a:srgbClr val="FFFF66"/>
              </a:solidFill>
            </a:endParaRPr>
          </a:p>
        </p:txBody>
      </p:sp>
      <p:sp>
        <p:nvSpPr>
          <p:cNvPr id="41989" name="Rectangle 3"/>
          <p:cNvSpPr>
            <a:spLocks noChangeArrowheads="1"/>
          </p:cNvSpPr>
          <p:nvPr/>
        </p:nvSpPr>
        <p:spPr bwMode="auto">
          <a:xfrm>
            <a:off x="495300" y="156325"/>
            <a:ext cx="647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0"/>
              </a:spcBef>
              <a:buClrTx/>
              <a:buSzTx/>
              <a:buFontTx/>
              <a:buNone/>
            </a:pPr>
            <a:r>
              <a:rPr lang="en-NZ" altLang="en-US" sz="2400" dirty="0">
                <a:solidFill>
                  <a:srgbClr val="FFFF00"/>
                </a:solidFill>
              </a:rPr>
              <a:t>July 1942-February 1944: Deployment -</a:t>
            </a:r>
          </a:p>
          <a:p>
            <a:pPr eaLnBrk="1" hangingPunct="1">
              <a:spcBef>
                <a:spcPct val="0"/>
              </a:spcBef>
              <a:buClrTx/>
              <a:buSzTx/>
              <a:buFontTx/>
              <a:buNone/>
            </a:pPr>
            <a:r>
              <a:rPr lang="en-NZ" altLang="en-US" sz="2400" dirty="0">
                <a:solidFill>
                  <a:srgbClr val="FFFF00"/>
                </a:solidFill>
              </a:rPr>
              <a:t>The first half: Seeking credibility</a:t>
            </a:r>
          </a:p>
        </p:txBody>
      </p:sp>
      <p:pic>
        <p:nvPicPr>
          <p:cNvPr id="6" name="Picture 5"/>
          <p:cNvPicPr>
            <a:picLocks noChangeAspect="1"/>
          </p:cNvPicPr>
          <p:nvPr/>
        </p:nvPicPr>
        <p:blipFill>
          <a:blip r:embed="rId5"/>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4034" name="Picture 6" descr="WH2AirFP022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2600" y="3276600"/>
            <a:ext cx="358140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986" name="Rectangle 2"/>
          <p:cNvSpPr>
            <a:spLocks noGrp="1" noChangeArrowheads="1"/>
          </p:cNvSpPr>
          <p:nvPr>
            <p:ph idx="1"/>
          </p:nvPr>
        </p:nvSpPr>
        <p:spPr>
          <a:xfrm>
            <a:off x="0" y="1905000"/>
            <a:ext cx="6400800" cy="4724400"/>
          </a:xfrm>
        </p:spPr>
        <p:txBody>
          <a:bodyPr/>
          <a:lstStyle/>
          <a:p>
            <a:pPr marL="0" indent="0" eaLnBrk="1" hangingPunct="1">
              <a:buNone/>
              <a:defRPr/>
            </a:pPr>
            <a:r>
              <a:rPr lang="en-NZ" sz="2800" dirty="0" err="1">
                <a:solidFill>
                  <a:srgbClr val="FFFF66"/>
                </a:solidFill>
              </a:rPr>
              <a:t>Solomons</a:t>
            </a:r>
            <a:r>
              <a:rPr lang="en-NZ" sz="2800" dirty="0">
                <a:solidFill>
                  <a:srgbClr val="FFFF66"/>
                </a:solidFill>
              </a:rPr>
              <a:t> Campaign effectively ends February 1944</a:t>
            </a:r>
          </a:p>
          <a:p>
            <a:pPr lvl="1" eaLnBrk="1" hangingPunct="1">
              <a:buFont typeface="Tahoma" panose="020B0604030504040204" pitchFamily="34" charset="0"/>
              <a:buChar char="−"/>
              <a:defRPr/>
            </a:pPr>
            <a:r>
              <a:rPr lang="en-NZ" dirty="0">
                <a:solidFill>
                  <a:srgbClr val="FFFF66"/>
                </a:solidFill>
              </a:rPr>
              <a:t>Japanese aircraft </a:t>
            </a:r>
            <a:r>
              <a:rPr lang="en-NZ" dirty="0" smtClean="0">
                <a:solidFill>
                  <a:srgbClr val="FFFF66"/>
                </a:solidFill>
              </a:rPr>
              <a:t>withdraw</a:t>
            </a:r>
          </a:p>
          <a:p>
            <a:pPr lvl="1" eaLnBrk="1" hangingPunct="1">
              <a:buFont typeface="Tahoma" panose="020B0604030504040204" pitchFamily="34" charset="0"/>
              <a:buChar char="−"/>
              <a:defRPr/>
            </a:pPr>
            <a:r>
              <a:rPr lang="en-NZ" dirty="0" err="1">
                <a:solidFill>
                  <a:srgbClr val="FFFF66"/>
                </a:solidFill>
              </a:rPr>
              <a:t>Rabaul</a:t>
            </a:r>
            <a:r>
              <a:rPr lang="en-NZ" dirty="0">
                <a:solidFill>
                  <a:srgbClr val="FFFF66"/>
                </a:solidFill>
              </a:rPr>
              <a:t> isolated from sea and </a:t>
            </a:r>
            <a:endParaRPr lang="en-NZ" dirty="0" smtClean="0">
              <a:solidFill>
                <a:srgbClr val="FFFF66"/>
              </a:solidFill>
            </a:endParaRPr>
          </a:p>
          <a:p>
            <a:pPr marL="457200" lvl="1" indent="0" eaLnBrk="1" hangingPunct="1">
              <a:buNone/>
              <a:defRPr/>
            </a:pPr>
            <a:r>
              <a:rPr lang="en-NZ" dirty="0" smtClean="0">
                <a:solidFill>
                  <a:srgbClr val="FFFF66"/>
                </a:solidFill>
              </a:rPr>
              <a:t>   air</a:t>
            </a:r>
            <a:endParaRPr lang="en-NZ" dirty="0">
              <a:solidFill>
                <a:srgbClr val="FFFF66"/>
              </a:solidFill>
            </a:endParaRPr>
          </a:p>
          <a:p>
            <a:pPr lvl="1" eaLnBrk="1" hangingPunct="1">
              <a:buFont typeface="Tahoma" panose="020B0604030504040204" pitchFamily="34" charset="0"/>
              <a:buChar char="−"/>
              <a:defRPr/>
            </a:pPr>
            <a:r>
              <a:rPr lang="en-NZ" dirty="0" smtClean="0">
                <a:solidFill>
                  <a:srgbClr val="FFFF66"/>
                </a:solidFill>
              </a:rPr>
              <a:t>100000 </a:t>
            </a:r>
            <a:r>
              <a:rPr lang="en-NZ" dirty="0">
                <a:solidFill>
                  <a:srgbClr val="FFFF66"/>
                </a:solidFill>
              </a:rPr>
              <a:t>remaining Japanese troops</a:t>
            </a:r>
          </a:p>
          <a:p>
            <a:pPr marL="0" indent="0" eaLnBrk="1" hangingPunct="1">
              <a:buNone/>
              <a:defRPr/>
            </a:pPr>
            <a:r>
              <a:rPr lang="en-NZ" sz="2800" dirty="0">
                <a:solidFill>
                  <a:srgbClr val="FFFF66"/>
                </a:solidFill>
              </a:rPr>
              <a:t>Americans begin move north</a:t>
            </a:r>
          </a:p>
          <a:p>
            <a:pPr marL="0" indent="0" eaLnBrk="1" hangingPunct="1">
              <a:buNone/>
              <a:defRPr/>
            </a:pPr>
            <a:r>
              <a:rPr lang="en-NZ" sz="2800" dirty="0">
                <a:solidFill>
                  <a:srgbClr val="FFFF66"/>
                </a:solidFill>
              </a:rPr>
              <a:t>What will RNZAF do?</a:t>
            </a:r>
            <a:endParaRPr lang="en-GB" sz="2800" dirty="0">
              <a:solidFill>
                <a:srgbClr val="FFFF66"/>
              </a:solidFill>
            </a:endParaRPr>
          </a:p>
        </p:txBody>
      </p:sp>
      <p:sp>
        <p:nvSpPr>
          <p:cNvPr id="44037" name="Rectangle 3"/>
          <p:cNvSpPr>
            <a:spLocks noChangeArrowheads="1"/>
          </p:cNvSpPr>
          <p:nvPr/>
        </p:nvSpPr>
        <p:spPr bwMode="auto">
          <a:xfrm>
            <a:off x="457200" y="533400"/>
            <a:ext cx="6477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0"/>
              </a:spcBef>
              <a:buClrTx/>
              <a:buSzTx/>
              <a:buFontTx/>
              <a:buNone/>
            </a:pPr>
            <a:r>
              <a:rPr lang="en-NZ" altLang="en-US" sz="2400" dirty="0">
                <a:solidFill>
                  <a:srgbClr val="FFFF00"/>
                </a:solidFill>
              </a:rPr>
              <a:t>July 1942-February 1944: Deployment -</a:t>
            </a:r>
          </a:p>
          <a:p>
            <a:pPr eaLnBrk="1" hangingPunct="1">
              <a:spcBef>
                <a:spcPct val="0"/>
              </a:spcBef>
              <a:buClrTx/>
              <a:buSzTx/>
              <a:buFontTx/>
              <a:buNone/>
            </a:pPr>
            <a:r>
              <a:rPr lang="en-NZ" altLang="en-US" sz="2400" dirty="0">
                <a:solidFill>
                  <a:srgbClr val="FFFF00"/>
                </a:solidFill>
              </a:rPr>
              <a:t>The first half: Seeking credibility</a:t>
            </a:r>
          </a:p>
        </p:txBody>
      </p:sp>
      <p:pic>
        <p:nvPicPr>
          <p:cNvPr id="6" name="Picture 5"/>
          <p:cNvPicPr>
            <a:picLocks noChangeAspect="1"/>
          </p:cNvPicPr>
          <p:nvPr/>
        </p:nvPicPr>
        <p:blipFill>
          <a:blip r:embed="rId4"/>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6082" name="Picture 5" descr="190px-EvattA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37340" y="9144"/>
            <a:ext cx="2286000" cy="3008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2" name="Rectangle 2"/>
          <p:cNvSpPr>
            <a:spLocks noGrp="1" noChangeArrowheads="1"/>
          </p:cNvSpPr>
          <p:nvPr>
            <p:ph idx="1"/>
          </p:nvPr>
        </p:nvSpPr>
        <p:spPr>
          <a:xfrm>
            <a:off x="0" y="2362200"/>
            <a:ext cx="8229600" cy="4114800"/>
          </a:xfrm>
        </p:spPr>
        <p:txBody>
          <a:bodyPr/>
          <a:lstStyle/>
          <a:p>
            <a:pPr marL="0" indent="0" eaLnBrk="1" hangingPunct="1">
              <a:lnSpc>
                <a:spcPct val="90000"/>
              </a:lnSpc>
              <a:buNone/>
              <a:defRPr/>
            </a:pPr>
            <a:r>
              <a:rPr lang="en-NZ" dirty="0">
                <a:solidFill>
                  <a:srgbClr val="FFFF66"/>
                </a:solidFill>
              </a:rPr>
              <a:t>Canberra Agreement January 1944</a:t>
            </a:r>
          </a:p>
          <a:p>
            <a:pPr lvl="1" eaLnBrk="1" hangingPunct="1">
              <a:lnSpc>
                <a:spcPct val="90000"/>
              </a:lnSpc>
              <a:defRPr/>
            </a:pPr>
            <a:r>
              <a:rPr lang="en-NZ" dirty="0">
                <a:solidFill>
                  <a:srgbClr val="FFFF66"/>
                </a:solidFill>
              </a:rPr>
              <a:t>PWC ineffective</a:t>
            </a:r>
          </a:p>
          <a:p>
            <a:pPr lvl="1" eaLnBrk="1" hangingPunct="1">
              <a:lnSpc>
                <a:spcPct val="90000"/>
              </a:lnSpc>
              <a:defRPr/>
            </a:pPr>
            <a:r>
              <a:rPr lang="en-NZ" dirty="0">
                <a:solidFill>
                  <a:srgbClr val="FFFF66"/>
                </a:solidFill>
              </a:rPr>
              <a:t>Lack of consultation</a:t>
            </a:r>
          </a:p>
          <a:p>
            <a:pPr lvl="1" eaLnBrk="1" hangingPunct="1">
              <a:lnSpc>
                <a:spcPct val="90000"/>
              </a:lnSpc>
              <a:defRPr/>
            </a:pPr>
            <a:r>
              <a:rPr lang="en-NZ" dirty="0">
                <a:solidFill>
                  <a:srgbClr val="FFFF66"/>
                </a:solidFill>
              </a:rPr>
              <a:t>An affront – King and Hull</a:t>
            </a:r>
          </a:p>
          <a:p>
            <a:pPr lvl="1" eaLnBrk="1" hangingPunct="1">
              <a:lnSpc>
                <a:spcPct val="90000"/>
              </a:lnSpc>
              <a:defRPr/>
            </a:pPr>
            <a:r>
              <a:rPr lang="en-NZ" dirty="0">
                <a:solidFill>
                  <a:srgbClr val="FFFF66"/>
                </a:solidFill>
              </a:rPr>
              <a:t>Excuse or reason for American unilateralism</a:t>
            </a:r>
          </a:p>
          <a:p>
            <a:pPr marL="0" indent="0" eaLnBrk="1" hangingPunct="1">
              <a:lnSpc>
                <a:spcPct val="90000"/>
              </a:lnSpc>
              <a:buNone/>
              <a:defRPr/>
            </a:pPr>
            <a:r>
              <a:rPr lang="en-NZ" dirty="0">
                <a:solidFill>
                  <a:srgbClr val="FFFF66"/>
                </a:solidFill>
              </a:rPr>
              <a:t>No further offensive role for RNZAF?</a:t>
            </a:r>
          </a:p>
          <a:p>
            <a:pPr lvl="1" eaLnBrk="1" hangingPunct="1">
              <a:lnSpc>
                <a:spcPct val="90000"/>
              </a:lnSpc>
              <a:defRPr/>
            </a:pPr>
            <a:r>
              <a:rPr lang="en-NZ" dirty="0">
                <a:solidFill>
                  <a:srgbClr val="FFFF66"/>
                </a:solidFill>
              </a:rPr>
              <a:t>Restricted to garrison duties</a:t>
            </a:r>
          </a:p>
          <a:p>
            <a:pPr lvl="1" eaLnBrk="1" hangingPunct="1">
              <a:lnSpc>
                <a:spcPct val="90000"/>
              </a:lnSpc>
              <a:defRPr/>
            </a:pPr>
            <a:r>
              <a:rPr lang="en-NZ" dirty="0">
                <a:solidFill>
                  <a:srgbClr val="FFFF66"/>
                </a:solidFill>
              </a:rPr>
              <a:t>Limited operations to continue in SWPAC</a:t>
            </a:r>
          </a:p>
          <a:p>
            <a:pPr eaLnBrk="1" hangingPunct="1">
              <a:lnSpc>
                <a:spcPct val="90000"/>
              </a:lnSpc>
              <a:buFontTx/>
              <a:buNone/>
              <a:defRPr/>
            </a:pPr>
            <a:endParaRPr lang="en-GB" dirty="0"/>
          </a:p>
        </p:txBody>
      </p:sp>
      <p:sp>
        <p:nvSpPr>
          <p:cNvPr id="46085" name="Rectangle 1"/>
          <p:cNvSpPr>
            <a:spLocks noChangeArrowheads="1"/>
          </p:cNvSpPr>
          <p:nvPr/>
        </p:nvSpPr>
        <p:spPr bwMode="auto">
          <a:xfrm>
            <a:off x="228600" y="152400"/>
            <a:ext cx="6553200" cy="2092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0"/>
              </a:spcBef>
              <a:buClrTx/>
              <a:buSzTx/>
              <a:buFontTx/>
              <a:buNone/>
            </a:pPr>
            <a:r>
              <a:rPr lang="en-NZ" altLang="en-US" sz="2400" dirty="0"/>
              <a:t>March 1944-August 1945  </a:t>
            </a:r>
          </a:p>
          <a:p>
            <a:pPr eaLnBrk="1" hangingPunct="1">
              <a:spcBef>
                <a:spcPct val="0"/>
              </a:spcBef>
              <a:buClrTx/>
              <a:buSzTx/>
              <a:buFontTx/>
              <a:buNone/>
            </a:pPr>
            <a:r>
              <a:rPr lang="en-NZ" altLang="en-US" sz="2400" dirty="0"/>
              <a:t>The second half: Looking for a </a:t>
            </a:r>
            <a:r>
              <a:rPr lang="en-NZ" altLang="en-US" sz="2400" dirty="0" smtClean="0"/>
              <a:t>fight</a:t>
            </a:r>
          </a:p>
          <a:p>
            <a:pPr eaLnBrk="1" hangingPunct="1">
              <a:spcBef>
                <a:spcPct val="0"/>
              </a:spcBef>
              <a:buClrTx/>
              <a:buSzTx/>
              <a:buFontTx/>
              <a:buNone/>
            </a:pPr>
            <a:endParaRPr lang="en-NZ" altLang="en-US" sz="2800" dirty="0"/>
          </a:p>
          <a:p>
            <a:pPr eaLnBrk="1" hangingPunct="1">
              <a:spcBef>
                <a:spcPct val="0"/>
              </a:spcBef>
              <a:buClrTx/>
              <a:buSzTx/>
              <a:buFontTx/>
              <a:buNone/>
            </a:pPr>
            <a:r>
              <a:rPr lang="en-NZ" altLang="en-US" sz="5400" dirty="0" smtClean="0"/>
              <a:t>Politics takes over</a:t>
            </a:r>
            <a:endParaRPr lang="en-NZ" altLang="en-US" sz="5400" dirty="0"/>
          </a:p>
        </p:txBody>
      </p:sp>
      <p:pic>
        <p:nvPicPr>
          <p:cNvPr id="6" name="Picture 5"/>
          <p:cNvPicPr>
            <a:picLocks noChangeAspect="1"/>
          </p:cNvPicPr>
          <p:nvPr/>
        </p:nvPicPr>
        <p:blipFill>
          <a:blip r:embed="rId4"/>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48130" name="Picture 10" descr="WH2-2HomP003b(h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0163"/>
            <a:ext cx="9144000" cy="7686676"/>
          </a:xfrm>
          <a:prstGeom prst="rect">
            <a:avLst/>
          </a:prstGeom>
          <a:gradFill>
            <a:gsLst>
              <a:gs pos="0">
                <a:schemeClr val="bg1">
                  <a:lumMod val="7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a:extLst/>
        </p:spPr>
      </p:pic>
      <p:sp>
        <p:nvSpPr>
          <p:cNvPr id="45059" name="Rectangle 3"/>
          <p:cNvSpPr>
            <a:spLocks noGrp="1" noChangeArrowheads="1"/>
          </p:cNvSpPr>
          <p:nvPr>
            <p:ph idx="1"/>
          </p:nvPr>
        </p:nvSpPr>
        <p:spPr>
          <a:xfrm>
            <a:off x="381000" y="1539875"/>
            <a:ext cx="8008938" cy="5089525"/>
          </a:xfrm>
        </p:spPr>
        <p:txBody>
          <a:bodyPr/>
          <a:lstStyle/>
          <a:p>
            <a:pPr marL="0" indent="0" eaLnBrk="1" hangingPunct="1">
              <a:buNone/>
              <a:defRPr/>
            </a:pPr>
            <a:r>
              <a:rPr lang="en-NZ" sz="3600" b="1" dirty="0">
                <a:solidFill>
                  <a:srgbClr val="FFFF66"/>
                </a:solidFill>
              </a:rPr>
              <a:t>Manpower shortages</a:t>
            </a:r>
          </a:p>
          <a:p>
            <a:pPr lvl="1" eaLnBrk="1" hangingPunct="1">
              <a:defRPr/>
            </a:pPr>
            <a:endParaRPr lang="en-NZ" sz="3600" b="1" dirty="0">
              <a:solidFill>
                <a:srgbClr val="FFFF66"/>
              </a:solidFill>
            </a:endParaRPr>
          </a:p>
          <a:p>
            <a:pPr lvl="1" eaLnBrk="1" hangingPunct="1">
              <a:defRPr/>
            </a:pPr>
            <a:r>
              <a:rPr lang="en-NZ" sz="3600" b="1" dirty="0">
                <a:solidFill>
                  <a:srgbClr val="FFFF66"/>
                </a:solidFill>
              </a:rPr>
              <a:t>Domestic and service commitments</a:t>
            </a:r>
          </a:p>
          <a:p>
            <a:pPr lvl="1" eaLnBrk="1" hangingPunct="1">
              <a:defRPr/>
            </a:pPr>
            <a:r>
              <a:rPr lang="en-NZ" sz="3600" b="1" dirty="0">
                <a:solidFill>
                  <a:srgbClr val="FFFF66"/>
                </a:solidFill>
              </a:rPr>
              <a:t>NZ 3 Division to be disbanded</a:t>
            </a:r>
          </a:p>
          <a:p>
            <a:pPr lvl="1" eaLnBrk="1" hangingPunct="1">
              <a:defRPr/>
            </a:pPr>
            <a:r>
              <a:rPr lang="en-NZ" sz="3600" b="1" dirty="0">
                <a:solidFill>
                  <a:srgbClr val="FFFF66"/>
                </a:solidFill>
              </a:rPr>
              <a:t>Loss of amphibious capability</a:t>
            </a:r>
          </a:p>
          <a:p>
            <a:pPr lvl="1" eaLnBrk="1" hangingPunct="1">
              <a:defRPr/>
            </a:pPr>
            <a:r>
              <a:rPr lang="en-NZ" sz="3600" b="1" dirty="0" smtClean="0">
                <a:solidFill>
                  <a:srgbClr val="FFFF66"/>
                </a:solidFill>
              </a:rPr>
              <a:t>Good </a:t>
            </a:r>
            <a:r>
              <a:rPr lang="en-NZ" sz="3600" b="1" dirty="0">
                <a:solidFill>
                  <a:srgbClr val="FFFF66"/>
                </a:solidFill>
              </a:rPr>
              <a:t>strategy, </a:t>
            </a:r>
            <a:r>
              <a:rPr lang="en-NZ" sz="3600" b="1" dirty="0" smtClean="0">
                <a:solidFill>
                  <a:srgbClr val="FFFF66"/>
                </a:solidFill>
              </a:rPr>
              <a:t>doubtful </a:t>
            </a:r>
            <a:r>
              <a:rPr lang="en-NZ" sz="3600" b="1" dirty="0">
                <a:solidFill>
                  <a:srgbClr val="FFFF66"/>
                </a:solidFill>
              </a:rPr>
              <a:t>politics</a:t>
            </a:r>
          </a:p>
          <a:p>
            <a:pPr lvl="1" eaLnBrk="1" hangingPunct="1">
              <a:buFont typeface="Tahoma" pitchFamily="34" charset="0"/>
              <a:buNone/>
              <a:defRPr/>
            </a:pPr>
            <a:endParaRPr lang="en-GB" sz="3600" dirty="0"/>
          </a:p>
        </p:txBody>
      </p:sp>
      <p:sp>
        <p:nvSpPr>
          <p:cNvPr id="3" name="Rectangle 2"/>
          <p:cNvSpPr/>
          <p:nvPr/>
        </p:nvSpPr>
        <p:spPr>
          <a:xfrm>
            <a:off x="381000" y="585788"/>
            <a:ext cx="6477000" cy="954087"/>
          </a:xfrm>
          <a:prstGeom prst="rect">
            <a:avLst/>
          </a:prstGeom>
        </p:spPr>
        <p:txBody>
          <a:bodyPr>
            <a:spAutoFit/>
          </a:bodyPr>
          <a:lstStyle/>
          <a:p>
            <a:pPr eaLnBrk="1" hangingPunct="1">
              <a:defRPr/>
            </a:pPr>
            <a:r>
              <a:rPr lang="en-NZ" sz="2800" dirty="0">
                <a:solidFill>
                  <a:schemeClr val="bg1">
                    <a:lumMod val="60000"/>
                    <a:lumOff val="40000"/>
                  </a:schemeClr>
                </a:solidFill>
              </a:rPr>
              <a:t>March 1944-August 1945</a:t>
            </a:r>
          </a:p>
          <a:p>
            <a:pPr eaLnBrk="1" hangingPunct="1">
              <a:defRPr/>
            </a:pPr>
            <a:r>
              <a:rPr lang="en-NZ" sz="2800" dirty="0">
                <a:solidFill>
                  <a:schemeClr val="bg1">
                    <a:lumMod val="60000"/>
                    <a:lumOff val="40000"/>
                  </a:schemeClr>
                </a:solidFill>
              </a:rPr>
              <a:t>The second half: Looking for a fight</a:t>
            </a:r>
          </a:p>
        </p:txBody>
      </p:sp>
      <p:pic>
        <p:nvPicPr>
          <p:cNvPr id="6" name="Picture 5"/>
          <p:cNvPicPr>
            <a:picLocks noChangeAspect="1"/>
          </p:cNvPicPr>
          <p:nvPr/>
        </p:nvPicPr>
        <p:blipFill>
          <a:blip r:embed="rId4"/>
          <a:stretch>
            <a:fillRect/>
          </a:stretch>
        </p:blipFill>
        <p:spPr>
          <a:xfrm>
            <a:off x="8723340" y="9143"/>
            <a:ext cx="420660" cy="7647369"/>
          </a:xfrm>
          <a:prstGeom prst="rect">
            <a:avLst/>
          </a:prstGeom>
        </p:spPr>
      </p:pic>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0178" name="Picture 5" descr="WH2-1Epi-d016c(h280)"/>
          <p:cNvPicPr>
            <a:picLocks noChangeAspect="1" noChangeArrowheads="1"/>
          </p:cNvPicPr>
          <p:nvPr/>
        </p:nvPicPr>
        <p:blipFill rotWithShape="1">
          <a:blip r:embed="rId3">
            <a:extLst>
              <a:ext uri="{28A0092B-C50C-407E-A947-70E740481C1C}">
                <a14:useLocalDpi xmlns:a14="http://schemas.microsoft.com/office/drawing/2010/main" val="0"/>
              </a:ext>
            </a:extLst>
          </a:blip>
          <a:srcRect b="30000"/>
          <a:stretch/>
        </p:blipFill>
        <p:spPr bwMode="auto">
          <a:xfrm>
            <a:off x="0" y="-1"/>
            <a:ext cx="9144000" cy="68580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7890" name="Rectangle 2"/>
          <p:cNvSpPr>
            <a:spLocks noGrp="1" noChangeArrowheads="1"/>
          </p:cNvSpPr>
          <p:nvPr>
            <p:ph idx="1"/>
          </p:nvPr>
        </p:nvSpPr>
        <p:spPr/>
        <p:txBody>
          <a:bodyPr/>
          <a:lstStyle/>
          <a:p>
            <a:pPr marL="0" indent="0" eaLnBrk="1" hangingPunct="1">
              <a:buNone/>
              <a:defRPr/>
            </a:pPr>
            <a:r>
              <a:rPr lang="en-NZ" sz="3600" dirty="0">
                <a:solidFill>
                  <a:srgbClr val="FFFF66"/>
                </a:solidFill>
              </a:rPr>
              <a:t>Needed to maintain presence</a:t>
            </a:r>
          </a:p>
          <a:p>
            <a:pPr lvl="1" eaLnBrk="1" hangingPunct="1">
              <a:defRPr/>
            </a:pPr>
            <a:r>
              <a:rPr lang="en-NZ" sz="3600" dirty="0">
                <a:solidFill>
                  <a:srgbClr val="FFFF66"/>
                </a:solidFill>
              </a:rPr>
              <a:t>Post-war settlements</a:t>
            </a:r>
          </a:p>
          <a:p>
            <a:pPr lvl="1" eaLnBrk="1" hangingPunct="1">
              <a:defRPr/>
            </a:pPr>
            <a:r>
              <a:rPr lang="en-NZ" sz="3600" dirty="0">
                <a:solidFill>
                  <a:srgbClr val="FFFF66"/>
                </a:solidFill>
              </a:rPr>
              <a:t>Australians dominant</a:t>
            </a:r>
          </a:p>
          <a:p>
            <a:pPr marL="0" indent="0" eaLnBrk="1" hangingPunct="1">
              <a:buNone/>
              <a:defRPr/>
            </a:pPr>
            <a:r>
              <a:rPr lang="en-NZ" sz="3600" dirty="0" err="1">
                <a:solidFill>
                  <a:srgbClr val="FFFF66"/>
                </a:solidFill>
              </a:rPr>
              <a:t>Isitt</a:t>
            </a:r>
            <a:r>
              <a:rPr lang="en-NZ" sz="3600" dirty="0">
                <a:solidFill>
                  <a:srgbClr val="FFFF66"/>
                </a:solidFill>
              </a:rPr>
              <a:t> seeks offensive role</a:t>
            </a:r>
          </a:p>
          <a:p>
            <a:pPr lvl="1" eaLnBrk="1" hangingPunct="1">
              <a:defRPr/>
            </a:pPr>
            <a:r>
              <a:rPr lang="en-NZ" sz="3600" dirty="0">
                <a:solidFill>
                  <a:srgbClr val="FFFF66"/>
                </a:solidFill>
              </a:rPr>
              <a:t>RNZAF re-equips and expands</a:t>
            </a:r>
          </a:p>
          <a:p>
            <a:pPr lvl="1" eaLnBrk="1" hangingPunct="1">
              <a:defRPr/>
            </a:pPr>
            <a:r>
              <a:rPr lang="en-NZ" sz="3600" dirty="0">
                <a:solidFill>
                  <a:srgbClr val="FFFF66"/>
                </a:solidFill>
              </a:rPr>
              <a:t>3 possibilities</a:t>
            </a:r>
            <a:endParaRPr lang="en-GB" sz="3600" dirty="0">
              <a:solidFill>
                <a:srgbClr val="FFFF66"/>
              </a:solidFill>
            </a:endParaRPr>
          </a:p>
        </p:txBody>
      </p:sp>
      <p:sp>
        <p:nvSpPr>
          <p:cNvPr id="2" name="Rectangle 1"/>
          <p:cNvSpPr/>
          <p:nvPr/>
        </p:nvSpPr>
        <p:spPr>
          <a:xfrm>
            <a:off x="228600" y="361950"/>
            <a:ext cx="6019800" cy="954088"/>
          </a:xfrm>
          <a:prstGeom prst="rect">
            <a:avLst/>
          </a:prstGeom>
        </p:spPr>
        <p:txBody>
          <a:bodyPr>
            <a:spAutoFit/>
          </a:bodyPr>
          <a:lstStyle/>
          <a:p>
            <a:pPr eaLnBrk="1" hangingPunct="1">
              <a:defRPr/>
            </a:pPr>
            <a:r>
              <a:rPr lang="en-NZ" sz="2800" dirty="0">
                <a:solidFill>
                  <a:schemeClr val="bg1">
                    <a:lumMod val="60000"/>
                    <a:lumOff val="40000"/>
                  </a:schemeClr>
                </a:solidFill>
              </a:rPr>
              <a:t>March 1944-August 1945</a:t>
            </a:r>
          </a:p>
          <a:p>
            <a:pPr eaLnBrk="1" hangingPunct="1">
              <a:defRPr/>
            </a:pPr>
            <a:r>
              <a:rPr lang="en-NZ" sz="2800" dirty="0">
                <a:solidFill>
                  <a:schemeClr val="bg1">
                    <a:lumMod val="60000"/>
                    <a:lumOff val="40000"/>
                  </a:schemeClr>
                </a:solidFill>
              </a:rPr>
              <a:t>The second half: Looking for a fight</a:t>
            </a:r>
          </a:p>
        </p:txBody>
      </p:sp>
      <p:pic>
        <p:nvPicPr>
          <p:cNvPr id="6" name="Picture 5"/>
          <p:cNvPicPr>
            <a:picLocks noChangeAspect="1"/>
          </p:cNvPicPr>
          <p:nvPr/>
        </p:nvPicPr>
        <p:blipFill>
          <a:blip r:embed="rId4"/>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7391400" cy="914400"/>
          </a:xfrm>
        </p:spPr>
        <p:txBody>
          <a:bodyPr/>
          <a:lstStyle/>
          <a:p>
            <a:pPr algn="ctr" eaLnBrk="1" hangingPunct="1">
              <a:defRPr/>
            </a:pPr>
            <a:r>
              <a:rPr lang="en-NZ" dirty="0" smtClean="0">
                <a:solidFill>
                  <a:srgbClr val="FFFF00"/>
                </a:solidFill>
              </a:rPr>
              <a:t>The RNZAF in the Pacific </a:t>
            </a:r>
            <a:endParaRPr lang="en-NZ" dirty="0">
              <a:solidFill>
                <a:srgbClr val="FFFF00"/>
              </a:solidFill>
            </a:endParaRPr>
          </a:p>
        </p:txBody>
      </p:sp>
      <p:sp>
        <p:nvSpPr>
          <p:cNvPr id="3" name="Content Placeholder 2"/>
          <p:cNvSpPr>
            <a:spLocks noGrp="1"/>
          </p:cNvSpPr>
          <p:nvPr>
            <p:ph idx="1"/>
          </p:nvPr>
        </p:nvSpPr>
        <p:spPr>
          <a:xfrm>
            <a:off x="304800" y="1600200"/>
            <a:ext cx="8229600" cy="4648200"/>
          </a:xfrm>
        </p:spPr>
        <p:txBody>
          <a:bodyPr/>
          <a:lstStyle/>
          <a:p>
            <a:pPr eaLnBrk="1" hangingPunct="1">
              <a:buFont typeface="Tahoma" panose="020B0604030504040204" pitchFamily="34" charset="0"/>
              <a:buChar char="−"/>
              <a:defRPr/>
            </a:pPr>
            <a:r>
              <a:rPr lang="en-NZ" dirty="0" smtClean="0">
                <a:solidFill>
                  <a:srgbClr val="FFFF00"/>
                </a:solidFill>
              </a:rPr>
              <a:t>1939-1942</a:t>
            </a:r>
          </a:p>
          <a:p>
            <a:pPr marL="0" indent="0" eaLnBrk="1" hangingPunct="1">
              <a:buNone/>
              <a:defRPr/>
            </a:pPr>
            <a:r>
              <a:rPr lang="en-NZ" dirty="0" smtClean="0">
                <a:solidFill>
                  <a:srgbClr val="FFFF00"/>
                </a:solidFill>
              </a:rPr>
              <a:t>   War: The struggle to be ready</a:t>
            </a:r>
          </a:p>
          <a:p>
            <a:pPr eaLnBrk="1" hangingPunct="1">
              <a:buFont typeface="Tahoma" panose="020B0604030504040204" pitchFamily="34" charset="0"/>
              <a:buChar char="−"/>
              <a:defRPr/>
            </a:pPr>
            <a:endParaRPr lang="en-NZ" dirty="0" smtClean="0">
              <a:solidFill>
                <a:srgbClr val="FFFF00"/>
              </a:solidFill>
            </a:endParaRPr>
          </a:p>
          <a:p>
            <a:pPr eaLnBrk="1" hangingPunct="1">
              <a:buFont typeface="Tahoma" panose="020B0604030504040204" pitchFamily="34" charset="0"/>
              <a:buChar char="−"/>
              <a:defRPr/>
            </a:pPr>
            <a:r>
              <a:rPr lang="en-NZ" dirty="0" smtClean="0">
                <a:solidFill>
                  <a:srgbClr val="FFFF00"/>
                </a:solidFill>
              </a:rPr>
              <a:t>July 1942-February 1944 – Deployment  The first half: Seeking credibility</a:t>
            </a:r>
          </a:p>
          <a:p>
            <a:pPr eaLnBrk="1" hangingPunct="1">
              <a:buFont typeface="Tahoma" panose="020B0604030504040204" pitchFamily="34" charset="0"/>
              <a:buChar char="−"/>
              <a:defRPr/>
            </a:pPr>
            <a:endParaRPr lang="en-NZ" dirty="0" smtClean="0">
              <a:solidFill>
                <a:srgbClr val="FFFF00"/>
              </a:solidFill>
            </a:endParaRPr>
          </a:p>
          <a:p>
            <a:pPr eaLnBrk="1" hangingPunct="1">
              <a:buFont typeface="Tahoma" panose="020B0604030504040204" pitchFamily="34" charset="0"/>
              <a:buChar char="−"/>
              <a:defRPr/>
            </a:pPr>
            <a:r>
              <a:rPr lang="en-NZ" dirty="0" smtClean="0">
                <a:solidFill>
                  <a:srgbClr val="FFFF00"/>
                </a:solidFill>
              </a:rPr>
              <a:t>March 1944-August 1945 </a:t>
            </a:r>
          </a:p>
          <a:p>
            <a:pPr marL="0" indent="0" eaLnBrk="1" hangingPunct="1">
              <a:buNone/>
              <a:defRPr/>
            </a:pPr>
            <a:r>
              <a:rPr lang="en-NZ" dirty="0" smtClean="0">
                <a:solidFill>
                  <a:srgbClr val="FFFF00"/>
                </a:solidFill>
              </a:rPr>
              <a:t>   The second half: Looking for a fight</a:t>
            </a:r>
          </a:p>
        </p:txBody>
      </p:sp>
      <p:pic>
        <p:nvPicPr>
          <p:cNvPr id="4" name="Picture 3"/>
          <p:cNvPicPr>
            <a:picLocks noChangeAspect="1"/>
          </p:cNvPicPr>
          <p:nvPr/>
        </p:nvPicPr>
        <p:blipFill>
          <a:blip r:embed="rId3"/>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2226" name="Picture 8" descr="WH2-1Epi-d018b(h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23674" y="4419600"/>
            <a:ext cx="4958732" cy="243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2" name="Rectangle 2"/>
          <p:cNvSpPr>
            <a:spLocks noGrp="1" noChangeArrowheads="1"/>
          </p:cNvSpPr>
          <p:nvPr>
            <p:ph idx="1"/>
          </p:nvPr>
        </p:nvSpPr>
        <p:spPr>
          <a:xfrm>
            <a:off x="-76200" y="1459548"/>
            <a:ext cx="6400800" cy="4114800"/>
          </a:xfrm>
        </p:spPr>
        <p:txBody>
          <a:bodyPr/>
          <a:lstStyle/>
          <a:p>
            <a:pPr marL="0" indent="0" eaLnBrk="1" hangingPunct="1">
              <a:lnSpc>
                <a:spcPct val="90000"/>
              </a:lnSpc>
              <a:buNone/>
              <a:defRPr/>
            </a:pPr>
            <a:r>
              <a:rPr lang="en-NZ" b="1" dirty="0" smtClean="0">
                <a:solidFill>
                  <a:srgbClr val="FFFF66"/>
                </a:solidFill>
              </a:rPr>
              <a:t> Criticism </a:t>
            </a:r>
            <a:r>
              <a:rPr lang="en-NZ" b="1" dirty="0">
                <a:solidFill>
                  <a:srgbClr val="FFFF66"/>
                </a:solidFill>
              </a:rPr>
              <a:t>at home</a:t>
            </a:r>
          </a:p>
          <a:p>
            <a:pPr lvl="1" eaLnBrk="1" hangingPunct="1">
              <a:lnSpc>
                <a:spcPct val="90000"/>
              </a:lnSpc>
              <a:defRPr/>
            </a:pPr>
            <a:r>
              <a:rPr lang="en-NZ" b="1" dirty="0">
                <a:solidFill>
                  <a:srgbClr val="FFFF66"/>
                </a:solidFill>
              </a:rPr>
              <a:t>Empire building</a:t>
            </a:r>
          </a:p>
          <a:p>
            <a:pPr lvl="1" eaLnBrk="1" hangingPunct="1">
              <a:lnSpc>
                <a:spcPct val="90000"/>
              </a:lnSpc>
              <a:defRPr/>
            </a:pPr>
            <a:r>
              <a:rPr lang="en-NZ" b="1" dirty="0">
                <a:solidFill>
                  <a:srgbClr val="FFFF66"/>
                </a:solidFill>
              </a:rPr>
              <a:t>No real contribution to war effort</a:t>
            </a:r>
          </a:p>
          <a:p>
            <a:pPr marL="0" indent="0" eaLnBrk="1" hangingPunct="1">
              <a:lnSpc>
                <a:spcPct val="90000"/>
              </a:lnSpc>
              <a:buNone/>
              <a:defRPr/>
            </a:pPr>
            <a:r>
              <a:rPr lang="en-NZ" b="1" dirty="0" smtClean="0">
                <a:solidFill>
                  <a:srgbClr val="FFFF66"/>
                </a:solidFill>
              </a:rPr>
              <a:t> Japanese </a:t>
            </a:r>
            <a:r>
              <a:rPr lang="en-NZ" b="1" dirty="0">
                <a:solidFill>
                  <a:srgbClr val="FFFF66"/>
                </a:solidFill>
              </a:rPr>
              <a:t>still resisting</a:t>
            </a:r>
          </a:p>
          <a:p>
            <a:pPr lvl="1" eaLnBrk="1" hangingPunct="1">
              <a:lnSpc>
                <a:spcPct val="90000"/>
              </a:lnSpc>
              <a:defRPr/>
            </a:pPr>
            <a:r>
              <a:rPr lang="en-NZ" b="1" dirty="0">
                <a:solidFill>
                  <a:srgbClr val="FFFF66"/>
                </a:solidFill>
              </a:rPr>
              <a:t>Lack of hard military targets</a:t>
            </a:r>
          </a:p>
          <a:p>
            <a:pPr lvl="1" eaLnBrk="1" hangingPunct="1">
              <a:lnSpc>
                <a:spcPct val="90000"/>
              </a:lnSpc>
              <a:defRPr/>
            </a:pPr>
            <a:r>
              <a:rPr lang="en-NZ" b="1" dirty="0">
                <a:solidFill>
                  <a:srgbClr val="FFFF66"/>
                </a:solidFill>
              </a:rPr>
              <a:t>Aircrew still doing </a:t>
            </a:r>
            <a:endParaRPr lang="en-NZ" b="1" dirty="0" smtClean="0">
              <a:solidFill>
                <a:srgbClr val="FFFF66"/>
              </a:solidFill>
            </a:endParaRPr>
          </a:p>
          <a:p>
            <a:pPr marL="457200" lvl="1" indent="0" eaLnBrk="1" hangingPunct="1">
              <a:lnSpc>
                <a:spcPct val="90000"/>
              </a:lnSpc>
              <a:buNone/>
              <a:defRPr/>
            </a:pPr>
            <a:r>
              <a:rPr lang="en-NZ" b="1" dirty="0">
                <a:solidFill>
                  <a:srgbClr val="FFFF66"/>
                </a:solidFill>
              </a:rPr>
              <a:t> </a:t>
            </a:r>
            <a:r>
              <a:rPr lang="en-NZ" b="1" dirty="0" smtClean="0">
                <a:solidFill>
                  <a:srgbClr val="FFFF66"/>
                </a:solidFill>
              </a:rPr>
              <a:t>  worthwhile </a:t>
            </a:r>
            <a:r>
              <a:rPr lang="en-NZ" b="1" dirty="0">
                <a:solidFill>
                  <a:srgbClr val="FFFF66"/>
                </a:solidFill>
              </a:rPr>
              <a:t>job</a:t>
            </a:r>
          </a:p>
          <a:p>
            <a:pPr lvl="1" eaLnBrk="1" hangingPunct="1">
              <a:lnSpc>
                <a:spcPct val="90000"/>
              </a:lnSpc>
              <a:defRPr/>
            </a:pPr>
            <a:r>
              <a:rPr lang="en-NZ" b="1" dirty="0">
                <a:solidFill>
                  <a:srgbClr val="FFFF66"/>
                </a:solidFill>
              </a:rPr>
              <a:t>Little or no contact </a:t>
            </a:r>
            <a:endParaRPr lang="en-NZ" b="1" dirty="0" smtClean="0">
              <a:solidFill>
                <a:srgbClr val="FFFF66"/>
              </a:solidFill>
            </a:endParaRPr>
          </a:p>
          <a:p>
            <a:pPr marL="457200" lvl="1" indent="0" eaLnBrk="1" hangingPunct="1">
              <a:lnSpc>
                <a:spcPct val="90000"/>
              </a:lnSpc>
              <a:buNone/>
              <a:defRPr/>
            </a:pPr>
            <a:r>
              <a:rPr lang="en-NZ" b="1" dirty="0">
                <a:solidFill>
                  <a:srgbClr val="FFFF66"/>
                </a:solidFill>
              </a:rPr>
              <a:t> </a:t>
            </a:r>
            <a:r>
              <a:rPr lang="en-NZ" b="1" dirty="0" smtClean="0">
                <a:solidFill>
                  <a:srgbClr val="FFFF66"/>
                </a:solidFill>
              </a:rPr>
              <a:t>  with </a:t>
            </a:r>
            <a:r>
              <a:rPr lang="en-NZ" b="1" dirty="0">
                <a:solidFill>
                  <a:srgbClr val="FFFF66"/>
                </a:solidFill>
              </a:rPr>
              <a:t>enemy in </a:t>
            </a:r>
            <a:endParaRPr lang="en-NZ" b="1" dirty="0" smtClean="0">
              <a:solidFill>
                <a:srgbClr val="FFFF66"/>
              </a:solidFill>
            </a:endParaRPr>
          </a:p>
          <a:p>
            <a:pPr marL="457200" lvl="1" indent="0" eaLnBrk="1" hangingPunct="1">
              <a:lnSpc>
                <a:spcPct val="90000"/>
              </a:lnSpc>
              <a:buNone/>
              <a:defRPr/>
            </a:pPr>
            <a:r>
              <a:rPr lang="en-NZ" b="1" dirty="0" smtClean="0">
                <a:solidFill>
                  <a:srgbClr val="FFFF66"/>
                </a:solidFill>
              </a:rPr>
              <a:t>   latter stages </a:t>
            </a:r>
            <a:endParaRPr lang="en-GB" b="1" dirty="0">
              <a:solidFill>
                <a:srgbClr val="FFFF66"/>
              </a:solidFill>
            </a:endParaRPr>
          </a:p>
        </p:txBody>
      </p:sp>
      <p:sp>
        <p:nvSpPr>
          <p:cNvPr id="52229" name="Rectangle 1"/>
          <p:cNvSpPr>
            <a:spLocks noChangeArrowheads="1"/>
          </p:cNvSpPr>
          <p:nvPr/>
        </p:nvSpPr>
        <p:spPr bwMode="auto">
          <a:xfrm>
            <a:off x="228600" y="139700"/>
            <a:ext cx="647700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0"/>
              </a:spcBef>
              <a:buClrTx/>
              <a:buSzTx/>
              <a:buFontTx/>
              <a:buNone/>
            </a:pPr>
            <a:r>
              <a:rPr lang="en-NZ" altLang="en-US" sz="2800">
                <a:solidFill>
                  <a:srgbClr val="FFFF00"/>
                </a:solidFill>
              </a:rPr>
              <a:t>March 1944-August 1945 </a:t>
            </a:r>
          </a:p>
          <a:p>
            <a:pPr eaLnBrk="1" hangingPunct="1">
              <a:spcBef>
                <a:spcPct val="0"/>
              </a:spcBef>
              <a:buClrTx/>
              <a:buSzTx/>
              <a:buFontTx/>
              <a:buNone/>
            </a:pPr>
            <a:r>
              <a:rPr lang="en-NZ" altLang="en-US" sz="2800">
                <a:solidFill>
                  <a:srgbClr val="FFFF00"/>
                </a:solidFill>
              </a:rPr>
              <a:t>The second half: Looking for a fight</a:t>
            </a:r>
          </a:p>
        </p:txBody>
      </p:sp>
      <p:pic>
        <p:nvPicPr>
          <p:cNvPr id="6" name="Picture 5"/>
          <p:cNvPicPr>
            <a:picLocks noChangeAspect="1"/>
          </p:cNvPicPr>
          <p:nvPr/>
        </p:nvPicPr>
        <p:blipFill>
          <a:blip r:embed="rId4"/>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4274" name="Picture 6" descr="corsai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07950"/>
            <a:ext cx="9144000" cy="7072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38" name="Rectangle 2"/>
          <p:cNvSpPr>
            <a:spLocks noGrp="1" noChangeArrowheads="1"/>
          </p:cNvSpPr>
          <p:nvPr>
            <p:ph idx="1"/>
          </p:nvPr>
        </p:nvSpPr>
        <p:spPr>
          <a:xfrm>
            <a:off x="152400" y="3428206"/>
            <a:ext cx="6477000" cy="2667000"/>
          </a:xfrm>
        </p:spPr>
        <p:txBody>
          <a:bodyPr/>
          <a:lstStyle/>
          <a:p>
            <a:pPr marL="0" indent="0" eaLnBrk="1" hangingPunct="1">
              <a:buNone/>
              <a:defRPr/>
            </a:pPr>
            <a:r>
              <a:rPr lang="en-NZ" sz="3600" dirty="0">
                <a:solidFill>
                  <a:srgbClr val="FFFF66"/>
                </a:solidFill>
              </a:rPr>
              <a:t>American loss of </a:t>
            </a:r>
            <a:r>
              <a:rPr lang="en-NZ" sz="3600" dirty="0" smtClean="0">
                <a:solidFill>
                  <a:srgbClr val="FFFF66"/>
                </a:solidFill>
              </a:rPr>
              <a:t>interest</a:t>
            </a:r>
            <a:endParaRPr lang="en-NZ" sz="3600" dirty="0">
              <a:solidFill>
                <a:srgbClr val="FFFF66"/>
              </a:solidFill>
            </a:endParaRPr>
          </a:p>
          <a:p>
            <a:pPr marL="0" indent="0" eaLnBrk="1" hangingPunct="1">
              <a:buNone/>
              <a:defRPr/>
            </a:pPr>
            <a:r>
              <a:rPr lang="en-NZ" sz="3600" dirty="0">
                <a:solidFill>
                  <a:srgbClr val="FFFF66"/>
                </a:solidFill>
              </a:rPr>
              <a:t>Rumours of move to Borneo</a:t>
            </a:r>
          </a:p>
          <a:p>
            <a:pPr lvl="1" eaLnBrk="1" hangingPunct="1">
              <a:defRPr/>
            </a:pPr>
            <a:r>
              <a:rPr lang="en-NZ" sz="3600" dirty="0">
                <a:solidFill>
                  <a:srgbClr val="FFFF66"/>
                </a:solidFill>
              </a:rPr>
              <a:t>War ended</a:t>
            </a:r>
          </a:p>
          <a:p>
            <a:pPr lvl="1" eaLnBrk="1" hangingPunct="1">
              <a:defRPr/>
            </a:pPr>
            <a:r>
              <a:rPr lang="en-NZ" sz="3600" dirty="0">
                <a:solidFill>
                  <a:srgbClr val="FFFF66"/>
                </a:solidFill>
              </a:rPr>
              <a:t>19 operational squadrons</a:t>
            </a:r>
          </a:p>
          <a:p>
            <a:pPr lvl="1" eaLnBrk="1" hangingPunct="1">
              <a:defRPr/>
            </a:pPr>
            <a:endParaRPr lang="en-GB" sz="4000" dirty="0">
              <a:solidFill>
                <a:srgbClr val="FFFF66"/>
              </a:solidFill>
            </a:endParaRPr>
          </a:p>
        </p:txBody>
      </p:sp>
      <p:sp>
        <p:nvSpPr>
          <p:cNvPr id="54276" name="Rectangle 3"/>
          <p:cNvSpPr>
            <a:spLocks noChangeArrowheads="1"/>
          </p:cNvSpPr>
          <p:nvPr/>
        </p:nvSpPr>
        <p:spPr bwMode="auto">
          <a:xfrm>
            <a:off x="457200" y="533400"/>
            <a:ext cx="8382000"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0"/>
              </a:spcBef>
              <a:buClrTx/>
              <a:buSzTx/>
              <a:buFontTx/>
              <a:buNone/>
            </a:pPr>
            <a:r>
              <a:rPr lang="en-NZ" altLang="en-US" sz="2800">
                <a:solidFill>
                  <a:srgbClr val="FFFF00"/>
                </a:solidFill>
              </a:rPr>
              <a:t>March 1944-August 1945 </a:t>
            </a:r>
          </a:p>
          <a:p>
            <a:pPr eaLnBrk="1" hangingPunct="1">
              <a:spcBef>
                <a:spcPct val="0"/>
              </a:spcBef>
              <a:buClrTx/>
              <a:buSzTx/>
              <a:buFontTx/>
              <a:buNone/>
            </a:pPr>
            <a:r>
              <a:rPr lang="en-NZ" altLang="en-US" sz="2800">
                <a:solidFill>
                  <a:srgbClr val="FFFF00"/>
                </a:solidFill>
              </a:rPr>
              <a:t>The second half: Looking for a fight</a:t>
            </a:r>
          </a:p>
        </p:txBody>
      </p:sp>
      <p:pic>
        <p:nvPicPr>
          <p:cNvPr id="5" name="Picture 4"/>
          <p:cNvPicPr>
            <a:picLocks noChangeAspect="1"/>
          </p:cNvPicPr>
          <p:nvPr/>
        </p:nvPicPr>
        <p:blipFill>
          <a:blip r:embed="rId4"/>
          <a:stretch>
            <a:fillRect/>
          </a:stretch>
        </p:blipFill>
        <p:spPr>
          <a:xfrm>
            <a:off x="8723340" y="9144"/>
            <a:ext cx="420660" cy="6467856"/>
          </a:xfrm>
          <a:prstGeom prst="rect">
            <a:avLst/>
          </a:prstGeom>
        </p:spPr>
      </p:pic>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56322" name="Picture 4" descr="The Solom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1494"/>
            <a:ext cx="9144000" cy="6837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Rectangle 3"/>
          <p:cNvSpPr>
            <a:spLocks noGrp="1" noChangeArrowheads="1"/>
          </p:cNvSpPr>
          <p:nvPr>
            <p:ph idx="1"/>
          </p:nvPr>
        </p:nvSpPr>
        <p:spPr>
          <a:xfrm>
            <a:off x="76200" y="2971800"/>
            <a:ext cx="8229600" cy="3581400"/>
          </a:xfrm>
        </p:spPr>
        <p:txBody>
          <a:bodyPr/>
          <a:lstStyle/>
          <a:p>
            <a:pPr eaLnBrk="1" hangingPunct="1">
              <a:buFontTx/>
              <a:buNone/>
              <a:defRPr/>
            </a:pPr>
            <a:r>
              <a:rPr lang="en-NZ" sz="4400" b="1" dirty="0">
                <a:solidFill>
                  <a:srgbClr val="0070C0"/>
                </a:solidFill>
              </a:rPr>
              <a:t>WHY?</a:t>
            </a:r>
            <a:endParaRPr lang="en-GB" sz="4400" b="1" dirty="0">
              <a:solidFill>
                <a:srgbClr val="0070C0"/>
              </a:solidFill>
            </a:endParaRPr>
          </a:p>
          <a:p>
            <a:pPr marL="0" indent="0" eaLnBrk="1" hangingPunct="1">
              <a:buNone/>
              <a:defRPr/>
            </a:pPr>
            <a:r>
              <a:rPr lang="en-GB" sz="3600" b="1" dirty="0">
                <a:solidFill>
                  <a:srgbClr val="0070C0"/>
                </a:solidFill>
              </a:rPr>
              <a:t>War reporting Eurocentric – Mother England</a:t>
            </a:r>
          </a:p>
          <a:p>
            <a:pPr marL="0" indent="0" eaLnBrk="1" hangingPunct="1">
              <a:buNone/>
              <a:defRPr/>
            </a:pPr>
            <a:r>
              <a:rPr lang="en-GB" sz="3600" b="1" dirty="0">
                <a:solidFill>
                  <a:srgbClr val="0070C0"/>
                </a:solidFill>
              </a:rPr>
              <a:t>Official War History – Eurocentric</a:t>
            </a:r>
          </a:p>
          <a:p>
            <a:pPr marL="0" indent="0" eaLnBrk="1" hangingPunct="1">
              <a:buNone/>
              <a:defRPr/>
            </a:pPr>
            <a:r>
              <a:rPr lang="en-GB" sz="3600" b="1" dirty="0">
                <a:solidFill>
                  <a:srgbClr val="0070C0"/>
                </a:solidFill>
              </a:rPr>
              <a:t>Largely perpetuated ever since</a:t>
            </a:r>
          </a:p>
          <a:p>
            <a:pPr eaLnBrk="1" hangingPunct="1">
              <a:defRPr/>
            </a:pPr>
            <a:endParaRPr lang="en-GB" b="1" dirty="0"/>
          </a:p>
        </p:txBody>
      </p:sp>
      <p:sp>
        <p:nvSpPr>
          <p:cNvPr id="54278" name="Text Box 6"/>
          <p:cNvSpPr txBox="1">
            <a:spLocks noChangeArrowheads="1"/>
          </p:cNvSpPr>
          <p:nvPr/>
        </p:nvSpPr>
        <p:spPr bwMode="auto">
          <a:xfrm>
            <a:off x="1905000" y="457200"/>
            <a:ext cx="3581400" cy="769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1" hangingPunct="1">
              <a:spcBef>
                <a:spcPct val="50000"/>
              </a:spcBef>
              <a:defRPr/>
            </a:pPr>
            <a:r>
              <a:rPr lang="en-NZ" sz="4400" b="1" dirty="0">
                <a:solidFill>
                  <a:srgbClr val="0070C0"/>
                </a:solidFill>
                <a:effectLst>
                  <a:outerShdw blurRad="38100" dist="38100" dir="2700000" algn="tl">
                    <a:srgbClr val="000000"/>
                  </a:outerShdw>
                </a:effectLst>
              </a:rPr>
              <a:t>Low Profile</a:t>
            </a:r>
          </a:p>
        </p:txBody>
      </p:sp>
      <p:pic>
        <p:nvPicPr>
          <p:cNvPr id="5" name="Picture 4"/>
          <p:cNvPicPr>
            <a:picLocks noChangeAspect="1"/>
          </p:cNvPicPr>
          <p:nvPr/>
        </p:nvPicPr>
        <p:blipFill>
          <a:blip r:embed="rId4"/>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2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42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42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427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5" grpId="0" build="p"/>
    </p:bld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p:txBody>
          <a:bodyPr/>
          <a:lstStyle/>
          <a:p>
            <a:pPr eaLnBrk="1" hangingPunct="1">
              <a:lnSpc>
                <a:spcPct val="90000"/>
              </a:lnSpc>
              <a:defRPr/>
            </a:pPr>
            <a:r>
              <a:rPr lang="en-NZ" dirty="0"/>
              <a:t>Credibility established beyond question</a:t>
            </a:r>
          </a:p>
          <a:p>
            <a:pPr eaLnBrk="1" hangingPunct="1">
              <a:lnSpc>
                <a:spcPct val="90000"/>
              </a:lnSpc>
              <a:defRPr/>
            </a:pPr>
            <a:r>
              <a:rPr lang="en-NZ" dirty="0"/>
              <a:t>There because they were needed</a:t>
            </a:r>
          </a:p>
          <a:p>
            <a:pPr eaLnBrk="1" hangingPunct="1">
              <a:lnSpc>
                <a:spcPct val="90000"/>
              </a:lnSpc>
              <a:defRPr/>
            </a:pPr>
            <a:r>
              <a:rPr lang="en-NZ" dirty="0"/>
              <a:t>Responded to every request and fulfilled tasks</a:t>
            </a:r>
          </a:p>
          <a:p>
            <a:pPr eaLnBrk="1" hangingPunct="1">
              <a:lnSpc>
                <a:spcPct val="90000"/>
              </a:lnSpc>
              <a:defRPr/>
            </a:pPr>
            <a:r>
              <a:rPr lang="en-NZ" dirty="0"/>
              <a:t>Superior to US forces in some aspects</a:t>
            </a:r>
          </a:p>
          <a:p>
            <a:pPr eaLnBrk="1" hangingPunct="1">
              <a:lnSpc>
                <a:spcPct val="90000"/>
              </a:lnSpc>
              <a:defRPr/>
            </a:pPr>
            <a:r>
              <a:rPr lang="en-NZ" dirty="0"/>
              <a:t> Though relegated from Feb44 – never doubted worth</a:t>
            </a:r>
          </a:p>
          <a:p>
            <a:pPr eaLnBrk="1" hangingPunct="1">
              <a:lnSpc>
                <a:spcPct val="90000"/>
              </a:lnSpc>
              <a:defRPr/>
            </a:pPr>
            <a:r>
              <a:rPr lang="en-NZ" dirty="0"/>
              <a:t>Overtaken by politics?</a:t>
            </a:r>
          </a:p>
          <a:p>
            <a:pPr eaLnBrk="1" hangingPunct="1">
              <a:lnSpc>
                <a:spcPct val="90000"/>
              </a:lnSpc>
              <a:defRPr/>
            </a:pPr>
            <a:endParaRPr lang="en-GB" dirty="0"/>
          </a:p>
        </p:txBody>
      </p:sp>
      <p:sp>
        <p:nvSpPr>
          <p:cNvPr id="58371" name="Text Box 4"/>
          <p:cNvSpPr txBox="1">
            <a:spLocks noChangeArrowheads="1"/>
          </p:cNvSpPr>
          <p:nvPr/>
        </p:nvSpPr>
        <p:spPr bwMode="auto">
          <a:xfrm>
            <a:off x="762000" y="304800"/>
            <a:ext cx="601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50000"/>
              </a:spcBef>
              <a:buClrTx/>
              <a:buSzTx/>
              <a:buFontTx/>
              <a:buNone/>
            </a:pPr>
            <a:r>
              <a:rPr lang="en-NZ" altLang="en-US" sz="4400"/>
              <a:t>Conclusions</a:t>
            </a:r>
            <a:endParaRPr lang="en-GB" altLang="en-US" sz="4400"/>
          </a:p>
        </p:txBody>
      </p:sp>
      <p:pic>
        <p:nvPicPr>
          <p:cNvPr id="4" name="Picture 3"/>
          <p:cNvPicPr>
            <a:picLocks noChangeAspect="1"/>
          </p:cNvPicPr>
          <p:nvPr/>
        </p:nvPicPr>
        <p:blipFill>
          <a:blip r:embed="rId3"/>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7107" name="Rectangle 3"/>
          <p:cNvSpPr>
            <a:spLocks noGrp="1" noChangeArrowheads="1"/>
          </p:cNvSpPr>
          <p:nvPr>
            <p:ph idx="1"/>
          </p:nvPr>
        </p:nvSpPr>
        <p:spPr/>
        <p:txBody>
          <a:bodyPr/>
          <a:lstStyle/>
          <a:p>
            <a:pPr algn="ctr" eaLnBrk="1" hangingPunct="1">
              <a:buFontTx/>
              <a:buNone/>
              <a:defRPr/>
            </a:pPr>
            <a:r>
              <a:rPr lang="en-NZ" sz="4400" smtClean="0"/>
              <a:t>So what did New Zealand get out of this?</a:t>
            </a:r>
          </a:p>
          <a:p>
            <a:pPr eaLnBrk="1" hangingPunct="1">
              <a:buFontTx/>
              <a:buNone/>
              <a:defRPr/>
            </a:pPr>
            <a:endParaRPr lang="en-NZ" smtClean="0"/>
          </a:p>
          <a:p>
            <a:pPr algn="ctr" eaLnBrk="1" hangingPunct="1">
              <a:buFontTx/>
              <a:buNone/>
              <a:defRPr/>
            </a:pPr>
            <a:r>
              <a:rPr lang="en-GB" sz="8000" smtClean="0">
                <a:solidFill>
                  <a:srgbClr val="F72C03"/>
                </a:solidFill>
              </a:rPr>
              <a:t>Nothing!</a:t>
            </a:r>
          </a:p>
        </p:txBody>
      </p:sp>
      <p:sp>
        <p:nvSpPr>
          <p:cNvPr id="60419" name="Rectangle 5"/>
          <p:cNvSpPr>
            <a:spLocks noChangeArrowheads="1"/>
          </p:cNvSpPr>
          <p:nvPr/>
        </p:nvSpPr>
        <p:spPr bwMode="auto">
          <a:xfrm>
            <a:off x="2590800" y="304800"/>
            <a:ext cx="30686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50000"/>
              </a:spcBef>
              <a:buClrTx/>
              <a:buSzTx/>
              <a:buFontTx/>
              <a:buNone/>
            </a:pPr>
            <a:r>
              <a:rPr lang="en-NZ" altLang="en-US" sz="4400"/>
              <a:t>Conclusions</a:t>
            </a:r>
            <a:endParaRPr lang="en-GB" altLang="en-US" sz="4400"/>
          </a:p>
        </p:txBody>
      </p:sp>
      <p:pic>
        <p:nvPicPr>
          <p:cNvPr id="4" name="Picture 3"/>
          <p:cNvPicPr>
            <a:picLocks noChangeAspect="1"/>
          </p:cNvPicPr>
          <p:nvPr/>
        </p:nvPicPr>
        <p:blipFill>
          <a:blip r:embed="rId3"/>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710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7" grpId="0" build="p"/>
    </p:bld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p:txBody>
          <a:bodyPr/>
          <a:lstStyle/>
          <a:p>
            <a:pPr marL="0" indent="0" eaLnBrk="1" hangingPunct="1">
              <a:buFontTx/>
              <a:buNone/>
              <a:defRPr/>
            </a:pPr>
            <a:r>
              <a:rPr lang="en-NZ" sz="4400" dirty="0" smtClean="0"/>
              <a:t>The US successfully monopolised the last 18 months of the Pacific war and the Japanese surrender</a:t>
            </a:r>
            <a:endParaRPr lang="en-NZ" sz="4400" dirty="0"/>
          </a:p>
        </p:txBody>
      </p:sp>
      <p:sp>
        <p:nvSpPr>
          <p:cNvPr id="62467" name="Rectangle 5"/>
          <p:cNvSpPr>
            <a:spLocks noChangeArrowheads="1"/>
          </p:cNvSpPr>
          <p:nvPr/>
        </p:nvSpPr>
        <p:spPr bwMode="auto">
          <a:xfrm>
            <a:off x="2590800" y="304800"/>
            <a:ext cx="30686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50000"/>
              </a:spcBef>
              <a:buClrTx/>
              <a:buSzTx/>
              <a:buFontTx/>
              <a:buNone/>
            </a:pPr>
            <a:r>
              <a:rPr lang="en-NZ" altLang="en-US" sz="4400"/>
              <a:t>Conclusions</a:t>
            </a:r>
            <a:endParaRPr lang="en-GB" altLang="en-US" sz="4400"/>
          </a:p>
        </p:txBody>
      </p:sp>
      <p:pic>
        <p:nvPicPr>
          <p:cNvPr id="4" name="Picture 3"/>
          <p:cNvPicPr>
            <a:picLocks noChangeAspect="1"/>
          </p:cNvPicPr>
          <p:nvPr/>
        </p:nvPicPr>
        <p:blipFill>
          <a:blip r:embed="rId3"/>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9155" name="Rectangle 3"/>
          <p:cNvSpPr>
            <a:spLocks noGrp="1" noChangeArrowheads="1"/>
          </p:cNvSpPr>
          <p:nvPr>
            <p:ph idx="1"/>
          </p:nvPr>
        </p:nvSpPr>
        <p:spPr>
          <a:xfrm>
            <a:off x="457200" y="1371600"/>
            <a:ext cx="8229600" cy="4953000"/>
          </a:xfrm>
        </p:spPr>
        <p:txBody>
          <a:bodyPr/>
          <a:lstStyle/>
          <a:p>
            <a:pPr eaLnBrk="1" hangingPunct="1">
              <a:defRPr/>
            </a:pPr>
            <a:r>
              <a:rPr lang="en-NZ" b="1" dirty="0" smtClean="0"/>
              <a:t>ANZUS – New Zealand’s reward?</a:t>
            </a:r>
          </a:p>
          <a:p>
            <a:pPr lvl="1" eaLnBrk="1" hangingPunct="1">
              <a:defRPr/>
            </a:pPr>
            <a:r>
              <a:rPr lang="en-NZ" sz="3200" b="1" dirty="0" smtClean="0"/>
              <a:t>Trade-off for accepting peace treaty</a:t>
            </a:r>
          </a:p>
          <a:p>
            <a:pPr lvl="1" eaLnBrk="1" hangingPunct="1">
              <a:defRPr/>
            </a:pPr>
            <a:r>
              <a:rPr lang="en-NZ" sz="3200" b="1" dirty="0" smtClean="0"/>
              <a:t>Previously reluctant to participate in regional security</a:t>
            </a:r>
          </a:p>
          <a:p>
            <a:pPr lvl="1" eaLnBrk="1" hangingPunct="1">
              <a:defRPr/>
            </a:pPr>
            <a:r>
              <a:rPr lang="en-NZ" sz="3200" b="1" dirty="0" smtClean="0"/>
              <a:t>US containment policy – Communism in Asia</a:t>
            </a:r>
          </a:p>
          <a:p>
            <a:pPr eaLnBrk="1" hangingPunct="1">
              <a:defRPr/>
            </a:pPr>
            <a:r>
              <a:rPr lang="en-NZ" b="1" dirty="0" smtClean="0"/>
              <a:t>Wartime alliance indirect influence at best</a:t>
            </a:r>
          </a:p>
          <a:p>
            <a:pPr eaLnBrk="1" hangingPunct="1">
              <a:defRPr/>
            </a:pPr>
            <a:endParaRPr lang="en-GB" dirty="0" smtClean="0"/>
          </a:p>
        </p:txBody>
      </p:sp>
      <p:sp>
        <p:nvSpPr>
          <p:cNvPr id="64515" name="Rectangle 4"/>
          <p:cNvSpPr>
            <a:spLocks noChangeArrowheads="1"/>
          </p:cNvSpPr>
          <p:nvPr/>
        </p:nvSpPr>
        <p:spPr bwMode="auto">
          <a:xfrm>
            <a:off x="2743200" y="152400"/>
            <a:ext cx="30686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50000"/>
              </a:spcBef>
              <a:buClrTx/>
              <a:buSzTx/>
              <a:buFontTx/>
              <a:buNone/>
            </a:pPr>
            <a:r>
              <a:rPr lang="en-NZ" altLang="en-US" sz="4400"/>
              <a:t>Conclusions</a:t>
            </a:r>
            <a:endParaRPr lang="en-GB" altLang="en-US" sz="4400"/>
          </a:p>
        </p:txBody>
      </p:sp>
      <p:pic>
        <p:nvPicPr>
          <p:cNvPr id="4" name="Picture 3"/>
          <p:cNvPicPr>
            <a:picLocks noChangeAspect="1"/>
          </p:cNvPicPr>
          <p:nvPr/>
        </p:nvPicPr>
        <p:blipFill>
          <a:blip r:embed="rId3"/>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a:xfrm>
            <a:off x="228600" y="1371600"/>
            <a:ext cx="8686800" cy="5181600"/>
          </a:xfrm>
        </p:spPr>
        <p:txBody>
          <a:bodyPr/>
          <a:lstStyle/>
          <a:p>
            <a:pPr eaLnBrk="1" hangingPunct="1">
              <a:lnSpc>
                <a:spcPct val="80000"/>
              </a:lnSpc>
              <a:defRPr/>
            </a:pPr>
            <a:r>
              <a:rPr lang="en-NZ" dirty="0"/>
              <a:t>New Zealand </a:t>
            </a:r>
            <a:r>
              <a:rPr lang="en-NZ" dirty="0" err="1"/>
              <a:t>sidelined</a:t>
            </a:r>
            <a:r>
              <a:rPr lang="en-NZ" dirty="0"/>
              <a:t> in post-war settlements</a:t>
            </a:r>
          </a:p>
          <a:p>
            <a:pPr lvl="1" eaLnBrk="1" hangingPunct="1">
              <a:lnSpc>
                <a:spcPct val="80000"/>
              </a:lnSpc>
              <a:defRPr/>
            </a:pPr>
            <a:r>
              <a:rPr lang="en-NZ" sz="3200" dirty="0"/>
              <a:t>Despite relative massive contribution</a:t>
            </a:r>
          </a:p>
          <a:p>
            <a:pPr eaLnBrk="1" hangingPunct="1">
              <a:lnSpc>
                <a:spcPct val="80000"/>
              </a:lnSpc>
              <a:defRPr/>
            </a:pPr>
            <a:r>
              <a:rPr lang="en-NZ" dirty="0"/>
              <a:t>ANZUS a belated consolation prize</a:t>
            </a:r>
          </a:p>
          <a:p>
            <a:pPr lvl="1" eaLnBrk="1" hangingPunct="1">
              <a:lnSpc>
                <a:spcPct val="80000"/>
              </a:lnSpc>
              <a:defRPr/>
            </a:pPr>
            <a:r>
              <a:rPr lang="en-NZ" sz="3200" dirty="0"/>
              <a:t>Provided for a policy of limited self-reliance over a ‘broad range’ until 1984</a:t>
            </a:r>
          </a:p>
          <a:p>
            <a:pPr eaLnBrk="1" hangingPunct="1">
              <a:lnSpc>
                <a:spcPct val="80000"/>
              </a:lnSpc>
              <a:defRPr/>
            </a:pPr>
            <a:r>
              <a:rPr lang="en-NZ" dirty="0"/>
              <a:t>Political and Strategic Lessons</a:t>
            </a:r>
          </a:p>
          <a:p>
            <a:pPr lvl="1" eaLnBrk="1" hangingPunct="1">
              <a:lnSpc>
                <a:spcPct val="80000"/>
              </a:lnSpc>
              <a:defRPr/>
            </a:pPr>
            <a:r>
              <a:rPr lang="en-NZ" sz="3200" dirty="0"/>
              <a:t>Maritime nation – SLOC protection</a:t>
            </a:r>
          </a:p>
          <a:p>
            <a:pPr lvl="1" eaLnBrk="1" hangingPunct="1">
              <a:lnSpc>
                <a:spcPct val="80000"/>
              </a:lnSpc>
              <a:defRPr/>
            </a:pPr>
            <a:r>
              <a:rPr lang="en-NZ" sz="3200" dirty="0"/>
              <a:t>Absolute reliance on air and sea power</a:t>
            </a:r>
          </a:p>
          <a:p>
            <a:pPr lvl="1" eaLnBrk="1" hangingPunct="1">
              <a:lnSpc>
                <a:spcPct val="80000"/>
              </a:lnSpc>
              <a:defRPr/>
            </a:pPr>
            <a:r>
              <a:rPr lang="en-NZ" sz="3200" dirty="0"/>
              <a:t>Major powers don’t care much about small powers</a:t>
            </a:r>
          </a:p>
          <a:p>
            <a:pPr lvl="1" eaLnBrk="1" hangingPunct="1">
              <a:lnSpc>
                <a:spcPct val="80000"/>
              </a:lnSpc>
              <a:defRPr/>
            </a:pPr>
            <a:endParaRPr lang="en-GB" sz="3200" dirty="0"/>
          </a:p>
        </p:txBody>
      </p:sp>
      <p:sp>
        <p:nvSpPr>
          <p:cNvPr id="66563" name="Rectangle 4"/>
          <p:cNvSpPr>
            <a:spLocks noChangeArrowheads="1"/>
          </p:cNvSpPr>
          <p:nvPr/>
        </p:nvSpPr>
        <p:spPr bwMode="auto">
          <a:xfrm>
            <a:off x="3048000" y="304800"/>
            <a:ext cx="3068638"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0"/>
              </a:spcBef>
              <a:buClrTx/>
              <a:buSzTx/>
              <a:buFontTx/>
              <a:buNone/>
            </a:pPr>
            <a:r>
              <a:rPr lang="en-NZ" altLang="en-US" sz="4400"/>
              <a:t>Conclusions</a:t>
            </a:r>
            <a:endParaRPr lang="en-GB" altLang="en-US" sz="4400"/>
          </a:p>
        </p:txBody>
      </p:sp>
      <p:pic>
        <p:nvPicPr>
          <p:cNvPr id="4" name="Picture 3"/>
          <p:cNvPicPr>
            <a:picLocks noChangeAspect="1"/>
          </p:cNvPicPr>
          <p:nvPr/>
        </p:nvPicPr>
        <p:blipFill>
          <a:blip r:embed="rId3"/>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0658" name="Picture 5" descr="WH2-1Epi-d014b(h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7448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8850" name="Rectangle 2"/>
          <p:cNvSpPr>
            <a:spLocks noGrp="1" noChangeArrowheads="1"/>
          </p:cNvSpPr>
          <p:nvPr>
            <p:ph type="title"/>
          </p:nvPr>
        </p:nvSpPr>
        <p:spPr/>
        <p:txBody>
          <a:bodyPr/>
          <a:lstStyle/>
          <a:p>
            <a:pPr eaLnBrk="1" hangingPunct="1">
              <a:defRPr/>
            </a:pPr>
            <a:endParaRPr lang="en-GB" dirty="0" smtClean="0">
              <a:solidFill>
                <a:srgbClr val="FFFF66"/>
              </a:solidFill>
            </a:endParaRPr>
          </a:p>
        </p:txBody>
      </p:sp>
      <p:pic>
        <p:nvPicPr>
          <p:cNvPr id="4" name="Picture 3"/>
          <p:cNvPicPr>
            <a:picLocks noChangeAspect="1"/>
          </p:cNvPicPr>
          <p:nvPr/>
        </p:nvPicPr>
        <p:blipFill>
          <a:blip r:embed="rId4"/>
          <a:stretch>
            <a:fillRect/>
          </a:stretch>
        </p:blipFill>
        <p:spPr>
          <a:xfrm>
            <a:off x="8747186" y="0"/>
            <a:ext cx="420660" cy="7448550"/>
          </a:xfrm>
          <a:prstGeom prst="rect">
            <a:avLst/>
          </a:prstGeom>
        </p:spPr>
      </p:pic>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pic>
        <p:nvPicPr>
          <p:cNvPr id="4" name="Content Placeholder 3"/>
          <p:cNvPicPr>
            <a:picLocks noGrp="1" noChangeAspect="1"/>
          </p:cNvPicPr>
          <p:nvPr>
            <p:ph idx="1"/>
          </p:nvPr>
        </p:nvPicPr>
        <p:blipFill rotWithShape="1">
          <a:blip r:embed="rId3"/>
          <a:srcRect l="11200"/>
          <a:stretch/>
        </p:blipFill>
        <p:spPr>
          <a:xfrm>
            <a:off x="0" y="6096"/>
            <a:ext cx="9147049" cy="6858000"/>
          </a:xfrm>
          <a:prstGeom prst="rect">
            <a:avLst/>
          </a:prstGeom>
        </p:spPr>
      </p:pic>
    </p:spTree>
    <p:extLst>
      <p:ext uri="{BB962C8B-B14F-4D97-AF65-F5344CB8AC3E}">
        <p14:creationId xmlns:p14="http://schemas.microsoft.com/office/powerpoint/2010/main" val="1122118369"/>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7170" name="Picture 19" descr="WH2-1Epi-d013a(h28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586" y="2057399"/>
            <a:ext cx="8744926" cy="4800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7" name="Rectangle 13"/>
          <p:cNvSpPr>
            <a:spLocks noGrp="1" noChangeArrowheads="1"/>
          </p:cNvSpPr>
          <p:nvPr>
            <p:ph idx="1"/>
          </p:nvPr>
        </p:nvSpPr>
        <p:spPr>
          <a:xfrm>
            <a:off x="609600" y="914400"/>
            <a:ext cx="7848600" cy="1559210"/>
          </a:xfrm>
        </p:spPr>
        <p:txBody>
          <a:bodyPr/>
          <a:lstStyle/>
          <a:p>
            <a:pPr eaLnBrk="1" hangingPunct="1">
              <a:lnSpc>
                <a:spcPct val="90000"/>
              </a:lnSpc>
              <a:defRPr/>
            </a:pPr>
            <a:r>
              <a:rPr lang="en-GB" sz="2800" dirty="0" smtClean="0">
                <a:solidFill>
                  <a:srgbClr val="FFFF66"/>
                </a:solidFill>
              </a:rPr>
              <a:t>Overview of the application of New Zealand air power in the Pacific during WW2</a:t>
            </a:r>
            <a:endParaRPr lang="en-GB" sz="2800" dirty="0">
              <a:solidFill>
                <a:srgbClr val="FFFF66"/>
              </a:solidFill>
            </a:endParaRPr>
          </a:p>
        </p:txBody>
      </p:sp>
      <p:sp>
        <p:nvSpPr>
          <p:cNvPr id="7173" name="Text Box 17"/>
          <p:cNvSpPr txBox="1">
            <a:spLocks noChangeArrowheads="1"/>
          </p:cNvSpPr>
          <p:nvPr/>
        </p:nvSpPr>
        <p:spPr bwMode="auto">
          <a:xfrm>
            <a:off x="109728" y="239268"/>
            <a:ext cx="67818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50000"/>
              </a:spcBef>
              <a:buClrTx/>
              <a:buSzTx/>
              <a:buFontTx/>
              <a:buNone/>
            </a:pPr>
            <a:r>
              <a:rPr lang="en-GB" altLang="en-US" sz="2800" b="1" dirty="0">
                <a:latin typeface="Arial" charset="0"/>
              </a:rPr>
              <a:t>Purpose of Presentation</a:t>
            </a:r>
          </a:p>
        </p:txBody>
      </p:sp>
      <p:pic>
        <p:nvPicPr>
          <p:cNvPr id="7" name="Picture 6"/>
          <p:cNvPicPr>
            <a:picLocks noChangeAspect="1"/>
          </p:cNvPicPr>
          <p:nvPr/>
        </p:nvPicPr>
        <p:blipFill>
          <a:blip r:embed="rId4"/>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228601"/>
            <a:ext cx="9144000" cy="7223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01079"/>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92100"/>
            <a:ext cx="8229600" cy="1003300"/>
          </a:xfrm>
        </p:spPr>
        <p:txBody>
          <a:bodyPr/>
          <a:lstStyle/>
          <a:p>
            <a:pPr eaLnBrk="1" hangingPunct="1">
              <a:defRPr/>
            </a:pPr>
            <a:r>
              <a:rPr lang="en-NZ" sz="2400" dirty="0">
                <a:solidFill>
                  <a:srgbClr val="FFFF00"/>
                </a:solidFill>
              </a:rPr>
              <a:t>1939-1942 – War: </a:t>
            </a:r>
            <a:br>
              <a:rPr lang="en-NZ" sz="2400" dirty="0">
                <a:solidFill>
                  <a:srgbClr val="FFFF00"/>
                </a:solidFill>
              </a:rPr>
            </a:br>
            <a:r>
              <a:rPr lang="en-NZ" sz="2400" dirty="0">
                <a:solidFill>
                  <a:srgbClr val="FFFF00"/>
                </a:solidFill>
              </a:rPr>
              <a:t>The struggle to be ready</a:t>
            </a:r>
            <a:endParaRPr lang="en-NZ" sz="2400" dirty="0"/>
          </a:p>
        </p:txBody>
      </p:sp>
      <p:sp>
        <p:nvSpPr>
          <p:cNvPr id="3" name="Content Placeholder 2"/>
          <p:cNvSpPr>
            <a:spLocks noGrp="1"/>
          </p:cNvSpPr>
          <p:nvPr>
            <p:ph idx="1"/>
          </p:nvPr>
        </p:nvSpPr>
        <p:spPr>
          <a:xfrm>
            <a:off x="457200" y="1587500"/>
            <a:ext cx="8229600" cy="4114800"/>
          </a:xfrm>
        </p:spPr>
        <p:txBody>
          <a:bodyPr/>
          <a:lstStyle/>
          <a:p>
            <a:pPr marL="0" indent="0" eaLnBrk="1" hangingPunct="1">
              <a:lnSpc>
                <a:spcPct val="90000"/>
              </a:lnSpc>
              <a:buNone/>
              <a:defRPr/>
            </a:pPr>
            <a:r>
              <a:rPr lang="en-GB" sz="2800" dirty="0">
                <a:solidFill>
                  <a:srgbClr val="FFFF66"/>
                </a:solidFill>
              </a:rPr>
              <a:t>War </a:t>
            </a:r>
            <a:r>
              <a:rPr lang="en-GB" sz="2800" dirty="0" smtClean="0">
                <a:solidFill>
                  <a:srgbClr val="FFFF66"/>
                </a:solidFill>
              </a:rPr>
              <a:t>declared - Defence of the Homeland </a:t>
            </a:r>
            <a:endParaRPr lang="en-GB" sz="2800" dirty="0">
              <a:solidFill>
                <a:srgbClr val="FFFF66"/>
              </a:solidFill>
            </a:endParaRPr>
          </a:p>
          <a:p>
            <a:pPr lvl="1" eaLnBrk="1" hangingPunct="1">
              <a:lnSpc>
                <a:spcPct val="90000"/>
              </a:lnSpc>
              <a:defRPr/>
            </a:pPr>
            <a:r>
              <a:rPr lang="en-GB" dirty="0">
                <a:solidFill>
                  <a:srgbClr val="FFFF66"/>
                </a:solidFill>
              </a:rPr>
              <a:t>BCATP: feeder for RAF</a:t>
            </a:r>
            <a:endParaRPr lang="en-GB" dirty="0">
              <a:solidFill>
                <a:srgbClr val="FFFF00"/>
              </a:solidFill>
            </a:endParaRPr>
          </a:p>
          <a:p>
            <a:pPr lvl="1" eaLnBrk="1" hangingPunct="1">
              <a:lnSpc>
                <a:spcPct val="90000"/>
              </a:lnSpc>
              <a:defRPr/>
            </a:pPr>
            <a:r>
              <a:rPr lang="en-GB" dirty="0">
                <a:solidFill>
                  <a:srgbClr val="FFFF66"/>
                </a:solidFill>
              </a:rPr>
              <a:t>Wellingtons gifted to Britain</a:t>
            </a:r>
          </a:p>
          <a:p>
            <a:pPr lvl="1" eaLnBrk="1" hangingPunct="1">
              <a:lnSpc>
                <a:spcPct val="90000"/>
              </a:lnSpc>
              <a:defRPr/>
            </a:pPr>
            <a:r>
              <a:rPr lang="en-GB" dirty="0" smtClean="0">
                <a:solidFill>
                  <a:srgbClr val="FFFF66"/>
                </a:solidFill>
              </a:rPr>
              <a:t>Two light/cruisers &amp; one armed merchant cruiser</a:t>
            </a:r>
          </a:p>
          <a:p>
            <a:pPr lvl="1" eaLnBrk="1" hangingPunct="1">
              <a:lnSpc>
                <a:spcPct val="90000"/>
              </a:lnSpc>
              <a:defRPr/>
            </a:pPr>
            <a:r>
              <a:rPr lang="en-GB" dirty="0" err="1" smtClean="0">
                <a:solidFill>
                  <a:srgbClr val="FFFF66"/>
                </a:solidFill>
              </a:rPr>
              <a:t>Vildebeest</a:t>
            </a:r>
            <a:r>
              <a:rPr lang="en-GB" dirty="0" smtClean="0">
                <a:solidFill>
                  <a:srgbClr val="FFFF66"/>
                </a:solidFill>
              </a:rPr>
              <a:t> and Vincent carrying out patrols</a:t>
            </a:r>
          </a:p>
          <a:p>
            <a:pPr lvl="1" eaLnBrk="1" hangingPunct="1">
              <a:lnSpc>
                <a:spcPct val="90000"/>
              </a:lnSpc>
              <a:defRPr/>
            </a:pPr>
            <a:r>
              <a:rPr lang="en-GB" dirty="0" smtClean="0">
                <a:solidFill>
                  <a:srgbClr val="FFFF66"/>
                </a:solidFill>
              </a:rPr>
              <a:t>Best soldiers in England and Egypt</a:t>
            </a:r>
            <a:endParaRPr lang="en-GB" dirty="0">
              <a:solidFill>
                <a:srgbClr val="FFFF66"/>
              </a:solidFill>
            </a:endParaRPr>
          </a:p>
          <a:p>
            <a:pPr eaLnBrk="1" hangingPunct="1">
              <a:defRPr/>
            </a:pPr>
            <a:endParaRPr lang="en-NZ" dirty="0"/>
          </a:p>
        </p:txBody>
      </p:sp>
      <p:pic>
        <p:nvPicPr>
          <p:cNvPr id="2355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5974" y="5108575"/>
            <a:ext cx="1944687" cy="174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9"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6248" y="5108558"/>
            <a:ext cx="2478088" cy="174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 name="Picture 9"/>
          <p:cNvPicPr>
            <a:picLocks noChangeAspect="1"/>
          </p:cNvPicPr>
          <p:nvPr/>
        </p:nvPicPr>
        <p:blipFill>
          <a:blip r:embed="rId5"/>
          <a:stretch>
            <a:fillRect/>
          </a:stretch>
        </p:blipFill>
        <p:spPr>
          <a:xfrm>
            <a:off x="8723340" y="9144"/>
            <a:ext cx="420660" cy="6848856"/>
          </a:xfrm>
          <a:prstGeom prst="rect">
            <a:avLst/>
          </a:prstGeom>
        </p:spPr>
      </p:pic>
      <p:pic>
        <p:nvPicPr>
          <p:cNvPr id="2356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52908" y="5108565"/>
            <a:ext cx="2844800" cy="1749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7"/>
          <a:stretch>
            <a:fillRect/>
          </a:stretch>
        </p:blipFill>
        <p:spPr>
          <a:xfrm>
            <a:off x="0" y="5108572"/>
            <a:ext cx="3614643" cy="1749425"/>
          </a:xfrm>
          <a:prstGeom prst="rect">
            <a:avLst/>
          </a:prstGeom>
        </p:spPr>
      </p:pic>
      <p:pic>
        <p:nvPicPr>
          <p:cNvPr id="11" name="Picture 10"/>
          <p:cNvPicPr>
            <a:picLocks noChangeAspect="1"/>
          </p:cNvPicPr>
          <p:nvPr/>
        </p:nvPicPr>
        <p:blipFill>
          <a:blip r:embed="rId5"/>
          <a:stretch>
            <a:fillRect/>
          </a:stretch>
        </p:blipFill>
        <p:spPr>
          <a:xfrm rot="5400000">
            <a:off x="4164978" y="746871"/>
            <a:ext cx="420660" cy="8723340"/>
          </a:xfrm>
          <a:prstGeom prst="rect">
            <a:avLst/>
          </a:prstGeom>
        </p:spPr>
      </p:pic>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NZ" sz="2400" dirty="0">
                <a:solidFill>
                  <a:srgbClr val="FFFF00"/>
                </a:solidFill>
              </a:rPr>
              <a:t>1939-1942 – War: </a:t>
            </a:r>
            <a:r>
              <a:rPr lang="en-NZ" sz="2400" dirty="0" smtClean="0">
                <a:solidFill>
                  <a:srgbClr val="FFFF00"/>
                </a:solidFill>
              </a:rPr>
              <a:t/>
            </a:r>
            <a:br>
              <a:rPr lang="en-NZ" sz="2400" dirty="0" smtClean="0">
                <a:solidFill>
                  <a:srgbClr val="FFFF00"/>
                </a:solidFill>
              </a:rPr>
            </a:br>
            <a:r>
              <a:rPr lang="en-NZ" sz="2400" dirty="0" smtClean="0">
                <a:solidFill>
                  <a:srgbClr val="FFFF00"/>
                </a:solidFill>
              </a:rPr>
              <a:t>The </a:t>
            </a:r>
            <a:r>
              <a:rPr lang="en-NZ" sz="2400" dirty="0">
                <a:solidFill>
                  <a:srgbClr val="FFFF00"/>
                </a:solidFill>
              </a:rPr>
              <a:t>struggle to be ready</a:t>
            </a:r>
          </a:p>
        </p:txBody>
      </p:sp>
      <p:sp>
        <p:nvSpPr>
          <p:cNvPr id="3" name="Content Placeholder 2"/>
          <p:cNvSpPr>
            <a:spLocks noGrp="1"/>
          </p:cNvSpPr>
          <p:nvPr>
            <p:ph idx="1"/>
          </p:nvPr>
        </p:nvSpPr>
        <p:spPr>
          <a:xfrm>
            <a:off x="-9293" y="1457402"/>
            <a:ext cx="8229600" cy="4114800"/>
          </a:xfrm>
        </p:spPr>
        <p:txBody>
          <a:bodyPr/>
          <a:lstStyle/>
          <a:p>
            <a:pPr lvl="1" eaLnBrk="1" hangingPunct="1">
              <a:lnSpc>
                <a:spcPct val="90000"/>
              </a:lnSpc>
              <a:defRPr/>
            </a:pPr>
            <a:r>
              <a:rPr lang="en-GB" sz="3600" dirty="0" smtClean="0">
                <a:solidFill>
                  <a:srgbClr val="FFFF66"/>
                </a:solidFill>
              </a:rPr>
              <a:t>No </a:t>
            </a:r>
            <a:r>
              <a:rPr lang="en-GB" sz="3600" dirty="0">
                <a:solidFill>
                  <a:srgbClr val="FFFF66"/>
                </a:solidFill>
              </a:rPr>
              <a:t>offensive or defensive </a:t>
            </a:r>
            <a:r>
              <a:rPr lang="en-GB" sz="3600" dirty="0" smtClean="0">
                <a:solidFill>
                  <a:srgbClr val="FFFF66"/>
                </a:solidFill>
              </a:rPr>
              <a:t>capability</a:t>
            </a:r>
          </a:p>
          <a:p>
            <a:pPr lvl="1" eaLnBrk="1" hangingPunct="1">
              <a:lnSpc>
                <a:spcPct val="90000"/>
              </a:lnSpc>
              <a:defRPr/>
            </a:pPr>
            <a:r>
              <a:rPr lang="en-GB" sz="3600" dirty="0" smtClean="0">
                <a:solidFill>
                  <a:srgbClr val="FFFF66"/>
                </a:solidFill>
              </a:rPr>
              <a:t>German raiders in Pacific</a:t>
            </a:r>
          </a:p>
          <a:p>
            <a:pPr lvl="1" eaLnBrk="1" hangingPunct="1">
              <a:lnSpc>
                <a:spcPct val="90000"/>
              </a:lnSpc>
              <a:defRPr/>
            </a:pPr>
            <a:r>
              <a:rPr lang="en-GB" sz="3600" dirty="0" smtClean="0">
                <a:solidFill>
                  <a:srgbClr val="FFFF66"/>
                </a:solidFill>
              </a:rPr>
              <a:t>Supply mission Washington</a:t>
            </a:r>
          </a:p>
          <a:p>
            <a:pPr lvl="1" eaLnBrk="1" hangingPunct="1">
              <a:lnSpc>
                <a:spcPct val="90000"/>
              </a:lnSpc>
              <a:defRPr/>
            </a:pPr>
            <a:r>
              <a:rPr lang="en-GB" sz="3600" dirty="0">
                <a:solidFill>
                  <a:srgbClr val="FFFF66"/>
                </a:solidFill>
              </a:rPr>
              <a:t>Desperate requests for equipment</a:t>
            </a:r>
          </a:p>
          <a:p>
            <a:pPr lvl="2" eaLnBrk="1" hangingPunct="1">
              <a:defRPr/>
            </a:pPr>
            <a:r>
              <a:rPr lang="en-GB" dirty="0">
                <a:solidFill>
                  <a:srgbClr val="FFFF66"/>
                </a:solidFill>
              </a:rPr>
              <a:t>Hudsons promised for second half of 1941</a:t>
            </a:r>
          </a:p>
          <a:p>
            <a:pPr eaLnBrk="1" hangingPunct="1">
              <a:defRPr/>
            </a:pPr>
            <a:endParaRPr lang="en-NZ"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4799853"/>
            <a:ext cx="3048000" cy="2058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3"/>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220863" y="4796443"/>
            <a:ext cx="1834743" cy="20581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28470" y="4799852"/>
            <a:ext cx="3476600" cy="2058147"/>
          </a:xfrm>
          <a:prstGeom prst="rect">
            <a:avLst/>
          </a:prstGeom>
        </p:spPr>
      </p:pic>
      <p:pic>
        <p:nvPicPr>
          <p:cNvPr id="8" name="Picture 7"/>
          <p:cNvPicPr>
            <a:picLocks noChangeAspect="1"/>
          </p:cNvPicPr>
          <p:nvPr/>
        </p:nvPicPr>
        <p:blipFill>
          <a:blip r:embed="rId6"/>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NZ" sz="2400" dirty="0">
                <a:solidFill>
                  <a:srgbClr val="FFFF00"/>
                </a:solidFill>
              </a:rPr>
              <a:t>1939-1942 – War: </a:t>
            </a:r>
            <a:br>
              <a:rPr lang="en-NZ" sz="2400" dirty="0">
                <a:solidFill>
                  <a:srgbClr val="FFFF00"/>
                </a:solidFill>
              </a:rPr>
            </a:br>
            <a:r>
              <a:rPr lang="en-NZ" sz="2400" dirty="0">
                <a:solidFill>
                  <a:srgbClr val="FFFF00"/>
                </a:solidFill>
              </a:rPr>
              <a:t>The struggle to be ready</a:t>
            </a:r>
            <a:endParaRPr lang="en-NZ" sz="2400" dirty="0"/>
          </a:p>
        </p:txBody>
      </p:sp>
      <p:sp>
        <p:nvSpPr>
          <p:cNvPr id="3" name="Content Placeholder 2"/>
          <p:cNvSpPr>
            <a:spLocks noGrp="1"/>
          </p:cNvSpPr>
          <p:nvPr>
            <p:ph idx="1"/>
          </p:nvPr>
        </p:nvSpPr>
        <p:spPr>
          <a:xfrm>
            <a:off x="457200" y="1447800"/>
            <a:ext cx="8229564" cy="4724400"/>
          </a:xfrm>
        </p:spPr>
        <p:txBody>
          <a:bodyPr/>
          <a:lstStyle/>
          <a:p>
            <a:pPr eaLnBrk="1" hangingPunct="1">
              <a:defRPr/>
            </a:pPr>
            <a:r>
              <a:rPr lang="en-NZ" dirty="0" smtClean="0"/>
              <a:t>Japan enters war – threat of invasion?</a:t>
            </a:r>
          </a:p>
          <a:p>
            <a:pPr lvl="1" eaLnBrk="1" hangingPunct="1">
              <a:defRPr/>
            </a:pPr>
            <a:r>
              <a:rPr lang="en-GB" dirty="0" smtClean="0">
                <a:solidFill>
                  <a:srgbClr val="FFFF66"/>
                </a:solidFill>
              </a:rPr>
              <a:t>36 Hudsons in service – 11,000 pers</a:t>
            </a:r>
          </a:p>
          <a:p>
            <a:pPr lvl="2" eaLnBrk="1" hangingPunct="1">
              <a:defRPr/>
            </a:pPr>
            <a:r>
              <a:rPr lang="en-GB" dirty="0" smtClean="0">
                <a:solidFill>
                  <a:srgbClr val="FFFF66"/>
                </a:solidFill>
              </a:rPr>
              <a:t>Around 500 trainers</a:t>
            </a:r>
          </a:p>
          <a:p>
            <a:pPr lvl="1" eaLnBrk="1" hangingPunct="1">
              <a:defRPr/>
            </a:pPr>
            <a:r>
              <a:rPr lang="en-GB" dirty="0" smtClean="0">
                <a:solidFill>
                  <a:srgbClr val="FFFF66"/>
                </a:solidFill>
              </a:rPr>
              <a:t>Japanese drive south through </a:t>
            </a:r>
            <a:r>
              <a:rPr lang="en-GB" dirty="0" err="1" smtClean="0">
                <a:solidFill>
                  <a:srgbClr val="FFFF66"/>
                </a:solidFill>
              </a:rPr>
              <a:t>Rabaul</a:t>
            </a:r>
            <a:r>
              <a:rPr lang="en-GB" dirty="0" smtClean="0">
                <a:solidFill>
                  <a:srgbClr val="FFFF66"/>
                </a:solidFill>
              </a:rPr>
              <a:t> and Solomon Islands –Fall </a:t>
            </a:r>
            <a:r>
              <a:rPr lang="en-GB" dirty="0">
                <a:solidFill>
                  <a:srgbClr val="FFFF66"/>
                </a:solidFill>
              </a:rPr>
              <a:t>of Singapore</a:t>
            </a:r>
          </a:p>
          <a:p>
            <a:pPr lvl="1" eaLnBrk="1" hangingPunct="1">
              <a:defRPr/>
            </a:pPr>
            <a:r>
              <a:rPr lang="en-GB" dirty="0" smtClean="0">
                <a:solidFill>
                  <a:srgbClr val="FFFF66"/>
                </a:solidFill>
              </a:rPr>
              <a:t>Invasion </a:t>
            </a:r>
            <a:r>
              <a:rPr lang="en-GB" dirty="0">
                <a:solidFill>
                  <a:srgbClr val="FFFF66"/>
                </a:solidFill>
              </a:rPr>
              <a:t>remote but focus on home defence</a:t>
            </a:r>
          </a:p>
          <a:p>
            <a:pPr lvl="1" eaLnBrk="1" hangingPunct="1">
              <a:defRPr/>
            </a:pPr>
            <a:r>
              <a:rPr lang="en-GB" dirty="0" smtClean="0">
                <a:solidFill>
                  <a:srgbClr val="FFFF66"/>
                </a:solidFill>
              </a:rPr>
              <a:t>Used as lever for more equipment requests including </a:t>
            </a:r>
            <a:r>
              <a:rPr lang="en-GB" dirty="0">
                <a:solidFill>
                  <a:srgbClr val="FFFF66"/>
                </a:solidFill>
              </a:rPr>
              <a:t>36 fighters</a:t>
            </a:r>
          </a:p>
          <a:p>
            <a:pPr lvl="1" eaLnBrk="1" hangingPunct="1">
              <a:defRPr/>
            </a:pPr>
            <a:r>
              <a:rPr lang="en-GB" dirty="0" smtClean="0">
                <a:solidFill>
                  <a:srgbClr val="FFFF66"/>
                </a:solidFill>
              </a:rPr>
              <a:t>Roosevelt promises Churchill to supply NZ</a:t>
            </a:r>
            <a:endParaRPr lang="en-GB" dirty="0">
              <a:solidFill>
                <a:srgbClr val="FFFF66"/>
              </a:solidFill>
            </a:endParaRPr>
          </a:p>
          <a:p>
            <a:pPr lvl="1" eaLnBrk="1" hangingPunct="1">
              <a:defRPr/>
            </a:pPr>
            <a:endParaRPr lang="en-NZ" dirty="0"/>
          </a:p>
        </p:txBody>
      </p:sp>
      <p:pic>
        <p:nvPicPr>
          <p:cNvPr id="5" name="Picture 4"/>
          <p:cNvPicPr>
            <a:picLocks noChangeAspect="1"/>
          </p:cNvPicPr>
          <p:nvPr/>
        </p:nvPicPr>
        <p:blipFill>
          <a:blip r:embed="rId3"/>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7650" name="Picture 10" descr="pacific-0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8" name="Rectangle 2"/>
          <p:cNvSpPr>
            <a:spLocks noGrp="1" noChangeArrowheads="1"/>
          </p:cNvSpPr>
          <p:nvPr>
            <p:ph type="ctrTitle" sz="quarter"/>
          </p:nvPr>
        </p:nvSpPr>
        <p:spPr>
          <a:xfrm>
            <a:off x="685800" y="1845178"/>
            <a:ext cx="7772400" cy="1431925"/>
          </a:xfrm>
        </p:spPr>
        <p:txBody>
          <a:bodyPr/>
          <a:lstStyle/>
          <a:p>
            <a:pPr eaLnBrk="1" hangingPunct="1">
              <a:defRPr/>
            </a:pPr>
            <a:r>
              <a:rPr lang="en-GB" sz="5400" b="1" dirty="0">
                <a:solidFill>
                  <a:srgbClr val="FFFF66"/>
                </a:solidFill>
              </a:rPr>
              <a:t>The RNZAF in the Pacific 1942-1945</a:t>
            </a:r>
          </a:p>
        </p:txBody>
      </p:sp>
      <p:pic>
        <p:nvPicPr>
          <p:cNvPr id="6" name="Picture 5"/>
          <p:cNvPicPr>
            <a:picLocks noChangeAspect="1"/>
          </p:cNvPicPr>
          <p:nvPr/>
        </p:nvPicPr>
        <p:blipFill>
          <a:blip r:embed="rId4"/>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29698" name="Picture 6" descr="WH2AirFP018b"/>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91000" y="3572912"/>
            <a:ext cx="4532340" cy="328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idx="1"/>
          </p:nvPr>
        </p:nvSpPr>
        <p:spPr>
          <a:xfrm>
            <a:off x="381000" y="1143000"/>
            <a:ext cx="8229600" cy="4111752"/>
          </a:xfrm>
        </p:spPr>
        <p:txBody>
          <a:bodyPr/>
          <a:lstStyle/>
          <a:p>
            <a:pPr eaLnBrk="1" hangingPunct="1">
              <a:lnSpc>
                <a:spcPct val="90000"/>
              </a:lnSpc>
              <a:defRPr/>
            </a:pPr>
            <a:r>
              <a:rPr lang="en-GB" dirty="0" smtClean="0">
                <a:solidFill>
                  <a:srgbClr val="FFFF66"/>
                </a:solidFill>
              </a:rPr>
              <a:t>Basically – as a </a:t>
            </a:r>
            <a:r>
              <a:rPr lang="en-GB" dirty="0">
                <a:solidFill>
                  <a:srgbClr val="FFFF66"/>
                </a:solidFill>
              </a:rPr>
              <a:t>contribution to war aims</a:t>
            </a:r>
          </a:p>
          <a:p>
            <a:pPr lvl="1" eaLnBrk="1" hangingPunct="1">
              <a:lnSpc>
                <a:spcPct val="90000"/>
              </a:lnSpc>
              <a:defRPr/>
            </a:pPr>
            <a:r>
              <a:rPr lang="en-GB" sz="3200" dirty="0">
                <a:solidFill>
                  <a:srgbClr val="FFFF66"/>
                </a:solidFill>
              </a:rPr>
              <a:t>Political </a:t>
            </a:r>
          </a:p>
          <a:p>
            <a:pPr lvl="1" eaLnBrk="1" hangingPunct="1">
              <a:lnSpc>
                <a:spcPct val="90000"/>
              </a:lnSpc>
              <a:defRPr/>
            </a:pPr>
            <a:r>
              <a:rPr lang="en-GB" dirty="0" smtClean="0">
                <a:solidFill>
                  <a:srgbClr val="FFFF66"/>
                </a:solidFill>
              </a:rPr>
              <a:t>Operational</a:t>
            </a:r>
          </a:p>
          <a:p>
            <a:pPr eaLnBrk="1" hangingPunct="1">
              <a:lnSpc>
                <a:spcPct val="90000"/>
              </a:lnSpc>
              <a:defRPr/>
            </a:pPr>
            <a:r>
              <a:rPr lang="en-GB" dirty="0" smtClean="0">
                <a:solidFill>
                  <a:srgbClr val="FFFF66"/>
                </a:solidFill>
              </a:rPr>
              <a:t>To be taken seriously RNZAF had to </a:t>
            </a:r>
            <a:r>
              <a:rPr lang="en-GB" dirty="0">
                <a:solidFill>
                  <a:srgbClr val="FFFF66"/>
                </a:solidFill>
              </a:rPr>
              <a:t>establish credibility</a:t>
            </a:r>
          </a:p>
          <a:p>
            <a:pPr lvl="1" eaLnBrk="1" hangingPunct="1">
              <a:lnSpc>
                <a:spcPct val="90000"/>
              </a:lnSpc>
              <a:defRPr/>
            </a:pPr>
            <a:r>
              <a:rPr lang="en-NZ" dirty="0">
                <a:solidFill>
                  <a:srgbClr val="FFFF66"/>
                </a:solidFill>
              </a:rPr>
              <a:t>Commitment</a:t>
            </a:r>
          </a:p>
          <a:p>
            <a:pPr lvl="1" eaLnBrk="1" hangingPunct="1">
              <a:lnSpc>
                <a:spcPct val="90000"/>
              </a:lnSpc>
              <a:defRPr/>
            </a:pPr>
            <a:r>
              <a:rPr lang="en-NZ" dirty="0">
                <a:solidFill>
                  <a:srgbClr val="FFFF66"/>
                </a:solidFill>
              </a:rPr>
              <a:t>Reliability</a:t>
            </a:r>
          </a:p>
          <a:p>
            <a:pPr lvl="1" eaLnBrk="1" hangingPunct="1">
              <a:lnSpc>
                <a:spcPct val="90000"/>
              </a:lnSpc>
              <a:defRPr/>
            </a:pPr>
            <a:r>
              <a:rPr lang="en-NZ" dirty="0">
                <a:solidFill>
                  <a:srgbClr val="FFFF66"/>
                </a:solidFill>
              </a:rPr>
              <a:t>Competence</a:t>
            </a:r>
            <a:endParaRPr lang="en-GB" dirty="0">
              <a:solidFill>
                <a:srgbClr val="FFFF66"/>
              </a:solidFill>
            </a:endParaRPr>
          </a:p>
          <a:p>
            <a:pPr lvl="1" eaLnBrk="1" hangingPunct="1">
              <a:lnSpc>
                <a:spcPct val="90000"/>
              </a:lnSpc>
              <a:defRPr/>
            </a:pPr>
            <a:endParaRPr lang="en-GB" sz="3200" dirty="0">
              <a:solidFill>
                <a:srgbClr val="FFFF66"/>
              </a:solidFill>
            </a:endParaRPr>
          </a:p>
          <a:p>
            <a:pPr marL="0" indent="0" eaLnBrk="1" hangingPunct="1">
              <a:lnSpc>
                <a:spcPct val="90000"/>
              </a:lnSpc>
              <a:buNone/>
              <a:defRPr/>
            </a:pPr>
            <a:endParaRPr lang="en-GB" dirty="0">
              <a:solidFill>
                <a:srgbClr val="FFFF66"/>
              </a:solidFill>
            </a:endParaRPr>
          </a:p>
        </p:txBody>
      </p:sp>
      <p:sp>
        <p:nvSpPr>
          <p:cNvPr id="29700" name="Text Box 5"/>
          <p:cNvSpPr txBox="1">
            <a:spLocks noChangeArrowheads="1"/>
          </p:cNvSpPr>
          <p:nvPr/>
        </p:nvSpPr>
        <p:spPr bwMode="auto">
          <a:xfrm>
            <a:off x="481584" y="252413"/>
            <a:ext cx="45720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hlink"/>
              </a:buClr>
              <a:buSzPct val="120000"/>
              <a:buChar char="•"/>
              <a:defRPr sz="3200">
                <a:solidFill>
                  <a:schemeClr val="tx1"/>
                </a:solidFill>
                <a:latin typeface="Tahoma" pitchFamily="34" charset="0"/>
                <a:cs typeface="Arial" charset="0"/>
              </a:defRPr>
            </a:lvl1pPr>
            <a:lvl2pPr marL="742950" indent="-285750">
              <a:spcBef>
                <a:spcPct val="20000"/>
              </a:spcBef>
              <a:buFont typeface="Tahoma" pitchFamily="34" charset="0"/>
              <a:buChar char="–"/>
              <a:defRPr sz="2800">
                <a:solidFill>
                  <a:schemeClr val="tx1"/>
                </a:solidFill>
                <a:latin typeface="Tahoma" pitchFamily="34" charset="0"/>
                <a:cs typeface="Arial" charset="0"/>
              </a:defRPr>
            </a:lvl2pPr>
            <a:lvl3pPr marL="1143000" indent="-228600">
              <a:spcBef>
                <a:spcPct val="20000"/>
              </a:spcBef>
              <a:buClr>
                <a:schemeClr val="hlink"/>
              </a:buClr>
              <a:buSzPct val="120000"/>
              <a:buChar char="•"/>
              <a:defRPr sz="2400">
                <a:solidFill>
                  <a:schemeClr val="tx1"/>
                </a:solidFill>
                <a:latin typeface="Tahoma" pitchFamily="34" charset="0"/>
                <a:cs typeface="Arial" charset="0"/>
              </a:defRPr>
            </a:lvl3pPr>
            <a:lvl4pPr marL="1600200" indent="-228600">
              <a:spcBef>
                <a:spcPct val="20000"/>
              </a:spcBef>
              <a:buFont typeface="Tahoma" pitchFamily="34" charset="0"/>
              <a:buChar char="–"/>
              <a:defRPr sz="2000">
                <a:solidFill>
                  <a:schemeClr val="tx1"/>
                </a:solidFill>
                <a:latin typeface="Tahoma" pitchFamily="34" charset="0"/>
                <a:cs typeface="Arial" charset="0"/>
              </a:defRPr>
            </a:lvl4pPr>
            <a:lvl5pPr marL="2057400" indent="-228600">
              <a:spcBef>
                <a:spcPct val="20000"/>
              </a:spcBef>
              <a:buClr>
                <a:schemeClr val="hlink"/>
              </a:buClr>
              <a:buSzPct val="80000"/>
              <a:buFont typeface="Wingdings" pitchFamily="2" charset="2"/>
              <a:buChar char="v"/>
              <a:defRPr sz="2000">
                <a:solidFill>
                  <a:schemeClr val="tx1"/>
                </a:solidFill>
                <a:latin typeface="Tahoma" pitchFamily="34" charset="0"/>
                <a:cs typeface="Arial" charset="0"/>
              </a:defRPr>
            </a:lvl5pPr>
            <a:lvl6pPr marL="25146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6pPr>
            <a:lvl7pPr marL="29718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7pPr>
            <a:lvl8pPr marL="34290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8pPr>
            <a:lvl9pPr marL="3886200" indent="-228600" eaLnBrk="0" fontAlgn="base" hangingPunct="0">
              <a:spcBef>
                <a:spcPct val="20000"/>
              </a:spcBef>
              <a:spcAft>
                <a:spcPct val="0"/>
              </a:spcAft>
              <a:buClr>
                <a:schemeClr val="hlink"/>
              </a:buClr>
              <a:buSzPct val="80000"/>
              <a:buFont typeface="Wingdings" pitchFamily="2" charset="2"/>
              <a:buChar char="v"/>
              <a:defRPr sz="2000">
                <a:solidFill>
                  <a:schemeClr val="tx1"/>
                </a:solidFill>
                <a:latin typeface="Tahoma" pitchFamily="34" charset="0"/>
                <a:cs typeface="Arial" charset="0"/>
              </a:defRPr>
            </a:lvl9pPr>
          </a:lstStyle>
          <a:p>
            <a:pPr eaLnBrk="1" hangingPunct="1">
              <a:spcBef>
                <a:spcPct val="50000"/>
              </a:spcBef>
              <a:buClrTx/>
              <a:buSzTx/>
              <a:buFontTx/>
              <a:buNone/>
            </a:pPr>
            <a:r>
              <a:rPr lang="en-GB" altLang="en-US" sz="4400" b="1" dirty="0">
                <a:solidFill>
                  <a:srgbClr val="FFFF00"/>
                </a:solidFill>
                <a:latin typeface="Arial" charset="0"/>
              </a:rPr>
              <a:t>So what?</a:t>
            </a:r>
          </a:p>
        </p:txBody>
      </p:sp>
      <p:pic>
        <p:nvPicPr>
          <p:cNvPr id="5" name="Picture 4"/>
          <p:cNvPicPr>
            <a:picLocks noChangeAspect="1"/>
          </p:cNvPicPr>
          <p:nvPr/>
        </p:nvPicPr>
        <p:blipFill>
          <a:blip r:embed="rId4"/>
          <a:stretch>
            <a:fillRect/>
          </a:stretch>
        </p:blipFill>
        <p:spPr>
          <a:xfrm>
            <a:off x="8723340" y="9144"/>
            <a:ext cx="420660" cy="6848856"/>
          </a:xfrm>
          <a:prstGeom prst="rect">
            <a:avLst/>
          </a:prstGeom>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endParaRPr lang="en-NZ"/>
          </a:p>
        </p:txBody>
      </p:sp>
      <p:pic>
        <p:nvPicPr>
          <p:cNvPr id="17" name="Content Placeholder 1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37561" y="1905000"/>
            <a:ext cx="5268877" cy="4114800"/>
          </a:xfrm>
        </p:spPr>
      </p:pic>
      <p:pic>
        <p:nvPicPr>
          <p:cNvPr id="31748" name="Picture 3" descr="\\edxhome\home-X\X90273.nzdf\My Documents\Pers\Essays\RNZAF in the Pacific\Pacific theatre\Pacific theatre 00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 y="0"/>
            <a:ext cx="8991600" cy="6858000"/>
          </a:xfrm>
          <a:prstGeom prst="rect">
            <a:avLst/>
          </a:prstGeom>
          <a:solidFill>
            <a:srgbClr val="FAFBF3"/>
          </a:solidFill>
          <a:ln>
            <a:solidFill>
              <a:srgbClr val="FAFEF4"/>
            </a:solidFill>
          </a:ln>
          <a:extLst/>
        </p:spPr>
      </p:pic>
      <p:sp>
        <p:nvSpPr>
          <p:cNvPr id="16" name="Freeform 15"/>
          <p:cNvSpPr/>
          <p:nvPr/>
        </p:nvSpPr>
        <p:spPr>
          <a:xfrm>
            <a:off x="899920" y="1161288"/>
            <a:ext cx="4613912" cy="3977640"/>
          </a:xfrm>
          <a:custGeom>
            <a:avLst/>
            <a:gdLst>
              <a:gd name="connsiteX0" fmla="*/ 2602232 w 4613912"/>
              <a:gd name="connsiteY0" fmla="*/ 310896 h 3977640"/>
              <a:gd name="connsiteX1" fmla="*/ 2684528 w 4613912"/>
              <a:gd name="connsiteY1" fmla="*/ 301752 h 3977640"/>
              <a:gd name="connsiteX2" fmla="*/ 3050288 w 4613912"/>
              <a:gd name="connsiteY2" fmla="*/ 292608 h 3977640"/>
              <a:gd name="connsiteX3" fmla="*/ 3105152 w 4613912"/>
              <a:gd name="connsiteY3" fmla="*/ 274320 h 3977640"/>
              <a:gd name="connsiteX4" fmla="*/ 3169160 w 4613912"/>
              <a:gd name="connsiteY4" fmla="*/ 246888 h 3977640"/>
              <a:gd name="connsiteX5" fmla="*/ 3205736 w 4613912"/>
              <a:gd name="connsiteY5" fmla="*/ 237744 h 3977640"/>
              <a:gd name="connsiteX6" fmla="*/ 3434336 w 4613912"/>
              <a:gd name="connsiteY6" fmla="*/ 228600 h 3977640"/>
              <a:gd name="connsiteX7" fmla="*/ 3589784 w 4613912"/>
              <a:gd name="connsiteY7" fmla="*/ 219456 h 3977640"/>
              <a:gd name="connsiteX8" fmla="*/ 3662936 w 4613912"/>
              <a:gd name="connsiteY8" fmla="*/ 201168 h 3977640"/>
              <a:gd name="connsiteX9" fmla="*/ 3717800 w 4613912"/>
              <a:gd name="connsiteY9" fmla="*/ 164592 h 3977640"/>
              <a:gd name="connsiteX10" fmla="*/ 3745232 w 4613912"/>
              <a:gd name="connsiteY10" fmla="*/ 146304 h 3977640"/>
              <a:gd name="connsiteX11" fmla="*/ 3827528 w 4613912"/>
              <a:gd name="connsiteY11" fmla="*/ 118872 h 3977640"/>
              <a:gd name="connsiteX12" fmla="*/ 3891536 w 4613912"/>
              <a:gd name="connsiteY12" fmla="*/ 100584 h 3977640"/>
              <a:gd name="connsiteX13" fmla="*/ 3946400 w 4613912"/>
              <a:gd name="connsiteY13" fmla="*/ 82296 h 3977640"/>
              <a:gd name="connsiteX14" fmla="*/ 3973832 w 4613912"/>
              <a:gd name="connsiteY14" fmla="*/ 54864 h 3977640"/>
              <a:gd name="connsiteX15" fmla="*/ 4001264 w 4613912"/>
              <a:gd name="connsiteY15" fmla="*/ 36576 h 3977640"/>
              <a:gd name="connsiteX16" fmla="*/ 4046984 w 4613912"/>
              <a:gd name="connsiteY16" fmla="*/ 0 h 3977640"/>
              <a:gd name="connsiteX17" fmla="*/ 4312160 w 4613912"/>
              <a:gd name="connsiteY17" fmla="*/ 9144 h 3977640"/>
              <a:gd name="connsiteX18" fmla="*/ 4367024 w 4613912"/>
              <a:gd name="connsiteY18" fmla="*/ 27432 h 3977640"/>
              <a:gd name="connsiteX19" fmla="*/ 4394456 w 4613912"/>
              <a:gd name="connsiteY19" fmla="*/ 54864 h 3977640"/>
              <a:gd name="connsiteX20" fmla="*/ 4440176 w 4613912"/>
              <a:gd name="connsiteY20" fmla="*/ 91440 h 3977640"/>
              <a:gd name="connsiteX21" fmla="*/ 4458464 w 4613912"/>
              <a:gd name="connsiteY21" fmla="*/ 146304 h 3977640"/>
              <a:gd name="connsiteX22" fmla="*/ 4467608 w 4613912"/>
              <a:gd name="connsiteY22" fmla="*/ 173736 h 3977640"/>
              <a:gd name="connsiteX23" fmla="*/ 4440176 w 4613912"/>
              <a:gd name="connsiteY23" fmla="*/ 301752 h 3977640"/>
              <a:gd name="connsiteX24" fmla="*/ 4431032 w 4613912"/>
              <a:gd name="connsiteY24" fmla="*/ 329184 h 3977640"/>
              <a:gd name="connsiteX25" fmla="*/ 4376168 w 4613912"/>
              <a:gd name="connsiteY25" fmla="*/ 438912 h 3977640"/>
              <a:gd name="connsiteX26" fmla="*/ 4348736 w 4613912"/>
              <a:gd name="connsiteY26" fmla="*/ 521208 h 3977640"/>
              <a:gd name="connsiteX27" fmla="*/ 4339592 w 4613912"/>
              <a:gd name="connsiteY27" fmla="*/ 548640 h 3977640"/>
              <a:gd name="connsiteX28" fmla="*/ 4312160 w 4613912"/>
              <a:gd name="connsiteY28" fmla="*/ 740664 h 3977640"/>
              <a:gd name="connsiteX29" fmla="*/ 4303016 w 4613912"/>
              <a:gd name="connsiteY29" fmla="*/ 768096 h 3977640"/>
              <a:gd name="connsiteX30" fmla="*/ 4293872 w 4613912"/>
              <a:gd name="connsiteY30" fmla="*/ 822960 h 3977640"/>
              <a:gd name="connsiteX31" fmla="*/ 4275584 w 4613912"/>
              <a:gd name="connsiteY31" fmla="*/ 905256 h 3977640"/>
              <a:gd name="connsiteX32" fmla="*/ 4257296 w 4613912"/>
              <a:gd name="connsiteY32" fmla="*/ 978408 h 3977640"/>
              <a:gd name="connsiteX33" fmla="*/ 4248152 w 4613912"/>
              <a:gd name="connsiteY33" fmla="*/ 1051560 h 3977640"/>
              <a:gd name="connsiteX34" fmla="*/ 4239008 w 4613912"/>
              <a:gd name="connsiteY34" fmla="*/ 1078992 h 3977640"/>
              <a:gd name="connsiteX35" fmla="*/ 4229864 w 4613912"/>
              <a:gd name="connsiteY35" fmla="*/ 1115568 h 3977640"/>
              <a:gd name="connsiteX36" fmla="*/ 4220720 w 4613912"/>
              <a:gd name="connsiteY36" fmla="*/ 1179576 h 3977640"/>
              <a:gd name="connsiteX37" fmla="*/ 4211576 w 4613912"/>
              <a:gd name="connsiteY37" fmla="*/ 1207008 h 3977640"/>
              <a:gd name="connsiteX38" fmla="*/ 4202432 w 4613912"/>
              <a:gd name="connsiteY38" fmla="*/ 1261872 h 3977640"/>
              <a:gd name="connsiteX39" fmla="*/ 4211576 w 4613912"/>
              <a:gd name="connsiteY39" fmla="*/ 1408176 h 3977640"/>
              <a:gd name="connsiteX40" fmla="*/ 4220720 w 4613912"/>
              <a:gd name="connsiteY40" fmla="*/ 1435608 h 3977640"/>
              <a:gd name="connsiteX41" fmla="*/ 4239008 w 4613912"/>
              <a:gd name="connsiteY41" fmla="*/ 1527048 h 3977640"/>
              <a:gd name="connsiteX42" fmla="*/ 4257296 w 4613912"/>
              <a:gd name="connsiteY42" fmla="*/ 1618488 h 3977640"/>
              <a:gd name="connsiteX43" fmla="*/ 4266440 w 4613912"/>
              <a:gd name="connsiteY43" fmla="*/ 1664208 h 3977640"/>
              <a:gd name="connsiteX44" fmla="*/ 4284728 w 4613912"/>
              <a:gd name="connsiteY44" fmla="*/ 1911096 h 3977640"/>
              <a:gd name="connsiteX45" fmla="*/ 4293872 w 4613912"/>
              <a:gd name="connsiteY45" fmla="*/ 1947672 h 3977640"/>
              <a:gd name="connsiteX46" fmla="*/ 4312160 w 4613912"/>
              <a:gd name="connsiteY46" fmla="*/ 1984248 h 3977640"/>
              <a:gd name="connsiteX47" fmla="*/ 4321304 w 4613912"/>
              <a:gd name="connsiteY47" fmla="*/ 2029968 h 3977640"/>
              <a:gd name="connsiteX48" fmla="*/ 4339592 w 4613912"/>
              <a:gd name="connsiteY48" fmla="*/ 2103120 h 3977640"/>
              <a:gd name="connsiteX49" fmla="*/ 4348736 w 4613912"/>
              <a:gd name="connsiteY49" fmla="*/ 2167128 h 3977640"/>
              <a:gd name="connsiteX50" fmla="*/ 4357880 w 4613912"/>
              <a:gd name="connsiteY50" fmla="*/ 2368296 h 3977640"/>
              <a:gd name="connsiteX51" fmla="*/ 4367024 w 4613912"/>
              <a:gd name="connsiteY51" fmla="*/ 2423160 h 3977640"/>
              <a:gd name="connsiteX52" fmla="*/ 4385312 w 4613912"/>
              <a:gd name="connsiteY52" fmla="*/ 2450592 h 3977640"/>
              <a:gd name="connsiteX53" fmla="*/ 4412744 w 4613912"/>
              <a:gd name="connsiteY53" fmla="*/ 2468880 h 3977640"/>
              <a:gd name="connsiteX54" fmla="*/ 4440176 w 4613912"/>
              <a:gd name="connsiteY54" fmla="*/ 2560320 h 3977640"/>
              <a:gd name="connsiteX55" fmla="*/ 4458464 w 4613912"/>
              <a:gd name="connsiteY55" fmla="*/ 2587752 h 3977640"/>
              <a:gd name="connsiteX56" fmla="*/ 4485896 w 4613912"/>
              <a:gd name="connsiteY56" fmla="*/ 2642616 h 3977640"/>
              <a:gd name="connsiteX57" fmla="*/ 4513328 w 4613912"/>
              <a:gd name="connsiteY57" fmla="*/ 2660904 h 3977640"/>
              <a:gd name="connsiteX58" fmla="*/ 4540760 w 4613912"/>
              <a:gd name="connsiteY58" fmla="*/ 2715768 h 3977640"/>
              <a:gd name="connsiteX59" fmla="*/ 4559048 w 4613912"/>
              <a:gd name="connsiteY59" fmla="*/ 2779776 h 3977640"/>
              <a:gd name="connsiteX60" fmla="*/ 4568192 w 4613912"/>
              <a:gd name="connsiteY60" fmla="*/ 2807208 h 3977640"/>
              <a:gd name="connsiteX61" fmla="*/ 4577336 w 4613912"/>
              <a:gd name="connsiteY61" fmla="*/ 2871216 h 3977640"/>
              <a:gd name="connsiteX62" fmla="*/ 4586480 w 4613912"/>
              <a:gd name="connsiteY62" fmla="*/ 2962656 h 3977640"/>
              <a:gd name="connsiteX63" fmla="*/ 4595624 w 4613912"/>
              <a:gd name="connsiteY63" fmla="*/ 3008376 h 3977640"/>
              <a:gd name="connsiteX64" fmla="*/ 4613912 w 4613912"/>
              <a:gd name="connsiteY64" fmla="*/ 3063240 h 3977640"/>
              <a:gd name="connsiteX65" fmla="*/ 4604768 w 4613912"/>
              <a:gd name="connsiteY65" fmla="*/ 3346704 h 3977640"/>
              <a:gd name="connsiteX66" fmla="*/ 4577336 w 4613912"/>
              <a:gd name="connsiteY66" fmla="*/ 3374136 h 3977640"/>
              <a:gd name="connsiteX67" fmla="*/ 4522472 w 4613912"/>
              <a:gd name="connsiteY67" fmla="*/ 3410712 h 3977640"/>
              <a:gd name="connsiteX68" fmla="*/ 4467608 w 4613912"/>
              <a:gd name="connsiteY68" fmla="*/ 3465576 h 3977640"/>
              <a:gd name="connsiteX69" fmla="*/ 4394456 w 4613912"/>
              <a:gd name="connsiteY69" fmla="*/ 3483864 h 3977640"/>
              <a:gd name="connsiteX70" fmla="*/ 4367024 w 4613912"/>
              <a:gd name="connsiteY70" fmla="*/ 3493008 h 3977640"/>
              <a:gd name="connsiteX71" fmla="*/ 4284728 w 4613912"/>
              <a:gd name="connsiteY71" fmla="*/ 3511296 h 3977640"/>
              <a:gd name="connsiteX72" fmla="*/ 4229864 w 4613912"/>
              <a:gd name="connsiteY72" fmla="*/ 3538728 h 3977640"/>
              <a:gd name="connsiteX73" fmla="*/ 4202432 w 4613912"/>
              <a:gd name="connsiteY73" fmla="*/ 3547872 h 3977640"/>
              <a:gd name="connsiteX74" fmla="*/ 4129280 w 4613912"/>
              <a:gd name="connsiteY74" fmla="*/ 3566160 h 3977640"/>
              <a:gd name="connsiteX75" fmla="*/ 4074416 w 4613912"/>
              <a:gd name="connsiteY75" fmla="*/ 3584448 h 3977640"/>
              <a:gd name="connsiteX76" fmla="*/ 4046984 w 4613912"/>
              <a:gd name="connsiteY76" fmla="*/ 3593592 h 3977640"/>
              <a:gd name="connsiteX77" fmla="*/ 3982976 w 4613912"/>
              <a:gd name="connsiteY77" fmla="*/ 3602736 h 3977640"/>
              <a:gd name="connsiteX78" fmla="*/ 3900680 w 4613912"/>
              <a:gd name="connsiteY78" fmla="*/ 3621024 h 3977640"/>
              <a:gd name="connsiteX79" fmla="*/ 3845816 w 4613912"/>
              <a:gd name="connsiteY79" fmla="*/ 3639312 h 3977640"/>
              <a:gd name="connsiteX80" fmla="*/ 3790952 w 4613912"/>
              <a:gd name="connsiteY80" fmla="*/ 3675888 h 3977640"/>
              <a:gd name="connsiteX81" fmla="*/ 3699512 w 4613912"/>
              <a:gd name="connsiteY81" fmla="*/ 3703320 h 3977640"/>
              <a:gd name="connsiteX82" fmla="*/ 3672080 w 4613912"/>
              <a:gd name="connsiteY82" fmla="*/ 3712464 h 3977640"/>
              <a:gd name="connsiteX83" fmla="*/ 3644648 w 4613912"/>
              <a:gd name="connsiteY83" fmla="*/ 3721608 h 3977640"/>
              <a:gd name="connsiteX84" fmla="*/ 3589784 w 4613912"/>
              <a:gd name="connsiteY84" fmla="*/ 3758184 h 3977640"/>
              <a:gd name="connsiteX85" fmla="*/ 3562352 w 4613912"/>
              <a:gd name="connsiteY85" fmla="*/ 3767328 h 3977640"/>
              <a:gd name="connsiteX86" fmla="*/ 3516632 w 4613912"/>
              <a:gd name="connsiteY86" fmla="*/ 3794760 h 3977640"/>
              <a:gd name="connsiteX87" fmla="*/ 3489200 w 4613912"/>
              <a:gd name="connsiteY87" fmla="*/ 3803904 h 3977640"/>
              <a:gd name="connsiteX88" fmla="*/ 3425192 w 4613912"/>
              <a:gd name="connsiteY88" fmla="*/ 3831336 h 3977640"/>
              <a:gd name="connsiteX89" fmla="*/ 3324608 w 4613912"/>
              <a:gd name="connsiteY89" fmla="*/ 3813048 h 3977640"/>
              <a:gd name="connsiteX90" fmla="*/ 3278888 w 4613912"/>
              <a:gd name="connsiteY90" fmla="*/ 3794760 h 3977640"/>
              <a:gd name="connsiteX91" fmla="*/ 3160016 w 4613912"/>
              <a:gd name="connsiteY91" fmla="*/ 3767328 h 3977640"/>
              <a:gd name="connsiteX92" fmla="*/ 3132584 w 4613912"/>
              <a:gd name="connsiteY92" fmla="*/ 3758184 h 3977640"/>
              <a:gd name="connsiteX93" fmla="*/ 3096008 w 4613912"/>
              <a:gd name="connsiteY93" fmla="*/ 3749040 h 3977640"/>
              <a:gd name="connsiteX94" fmla="*/ 3013712 w 4613912"/>
              <a:gd name="connsiteY94" fmla="*/ 3721608 h 3977640"/>
              <a:gd name="connsiteX95" fmla="*/ 2986280 w 4613912"/>
              <a:gd name="connsiteY95" fmla="*/ 3712464 h 3977640"/>
              <a:gd name="connsiteX96" fmla="*/ 2894840 w 4613912"/>
              <a:gd name="connsiteY96" fmla="*/ 3694176 h 3977640"/>
              <a:gd name="connsiteX97" fmla="*/ 2867408 w 4613912"/>
              <a:gd name="connsiteY97" fmla="*/ 3685032 h 3977640"/>
              <a:gd name="connsiteX98" fmla="*/ 2839976 w 4613912"/>
              <a:gd name="connsiteY98" fmla="*/ 3666744 h 3977640"/>
              <a:gd name="connsiteX99" fmla="*/ 2821688 w 4613912"/>
              <a:gd name="connsiteY99" fmla="*/ 3639312 h 3977640"/>
              <a:gd name="connsiteX100" fmla="*/ 2794256 w 4613912"/>
              <a:gd name="connsiteY100" fmla="*/ 3630168 h 3977640"/>
              <a:gd name="connsiteX101" fmla="*/ 2785112 w 4613912"/>
              <a:gd name="connsiteY101" fmla="*/ 3602736 h 3977640"/>
              <a:gd name="connsiteX102" fmla="*/ 2739392 w 4613912"/>
              <a:gd name="connsiteY102" fmla="*/ 3557016 h 3977640"/>
              <a:gd name="connsiteX103" fmla="*/ 2702816 w 4613912"/>
              <a:gd name="connsiteY103" fmla="*/ 3502152 h 3977640"/>
              <a:gd name="connsiteX104" fmla="*/ 2647952 w 4613912"/>
              <a:gd name="connsiteY104" fmla="*/ 3483864 h 3977640"/>
              <a:gd name="connsiteX105" fmla="*/ 2620520 w 4613912"/>
              <a:gd name="connsiteY105" fmla="*/ 3456432 h 3977640"/>
              <a:gd name="connsiteX106" fmla="*/ 2593088 w 4613912"/>
              <a:gd name="connsiteY106" fmla="*/ 3447288 h 3977640"/>
              <a:gd name="connsiteX107" fmla="*/ 2446784 w 4613912"/>
              <a:gd name="connsiteY107" fmla="*/ 3456432 h 3977640"/>
              <a:gd name="connsiteX108" fmla="*/ 2391920 w 4613912"/>
              <a:gd name="connsiteY108" fmla="*/ 3493008 h 3977640"/>
              <a:gd name="connsiteX109" fmla="*/ 2337056 w 4613912"/>
              <a:gd name="connsiteY109" fmla="*/ 3511296 h 3977640"/>
              <a:gd name="connsiteX110" fmla="*/ 2282192 w 4613912"/>
              <a:gd name="connsiteY110" fmla="*/ 3538728 h 3977640"/>
              <a:gd name="connsiteX111" fmla="*/ 2218184 w 4613912"/>
              <a:gd name="connsiteY111" fmla="*/ 3575304 h 3977640"/>
              <a:gd name="connsiteX112" fmla="*/ 2163320 w 4613912"/>
              <a:gd name="connsiteY112" fmla="*/ 3602736 h 3977640"/>
              <a:gd name="connsiteX113" fmla="*/ 2099312 w 4613912"/>
              <a:gd name="connsiteY113" fmla="*/ 3621024 h 3977640"/>
              <a:gd name="connsiteX114" fmla="*/ 2044448 w 4613912"/>
              <a:gd name="connsiteY114" fmla="*/ 3657600 h 3977640"/>
              <a:gd name="connsiteX115" fmla="*/ 1989584 w 4613912"/>
              <a:gd name="connsiteY115" fmla="*/ 3685032 h 3977640"/>
              <a:gd name="connsiteX116" fmla="*/ 1943864 w 4613912"/>
              <a:gd name="connsiteY116" fmla="*/ 3721608 h 3977640"/>
              <a:gd name="connsiteX117" fmla="*/ 1889000 w 4613912"/>
              <a:gd name="connsiteY117" fmla="*/ 3758184 h 3977640"/>
              <a:gd name="connsiteX118" fmla="*/ 1870712 w 4613912"/>
              <a:gd name="connsiteY118" fmla="*/ 3785616 h 3977640"/>
              <a:gd name="connsiteX119" fmla="*/ 1843280 w 4613912"/>
              <a:gd name="connsiteY119" fmla="*/ 3794760 h 3977640"/>
              <a:gd name="connsiteX120" fmla="*/ 1815848 w 4613912"/>
              <a:gd name="connsiteY120" fmla="*/ 3813048 h 3977640"/>
              <a:gd name="connsiteX121" fmla="*/ 1788416 w 4613912"/>
              <a:gd name="connsiteY121" fmla="*/ 3822192 h 3977640"/>
              <a:gd name="connsiteX122" fmla="*/ 1760984 w 4613912"/>
              <a:gd name="connsiteY122" fmla="*/ 3840480 h 3977640"/>
              <a:gd name="connsiteX123" fmla="*/ 1669544 w 4613912"/>
              <a:gd name="connsiteY123" fmla="*/ 3867912 h 3977640"/>
              <a:gd name="connsiteX124" fmla="*/ 1596392 w 4613912"/>
              <a:gd name="connsiteY124" fmla="*/ 3886200 h 3977640"/>
              <a:gd name="connsiteX125" fmla="*/ 1559816 w 4613912"/>
              <a:gd name="connsiteY125" fmla="*/ 3895344 h 3977640"/>
              <a:gd name="connsiteX126" fmla="*/ 1532384 w 4613912"/>
              <a:gd name="connsiteY126" fmla="*/ 3904488 h 3977640"/>
              <a:gd name="connsiteX127" fmla="*/ 1422656 w 4613912"/>
              <a:gd name="connsiteY127" fmla="*/ 3922776 h 3977640"/>
              <a:gd name="connsiteX128" fmla="*/ 1358648 w 4613912"/>
              <a:gd name="connsiteY128" fmla="*/ 3959352 h 3977640"/>
              <a:gd name="connsiteX129" fmla="*/ 1331216 w 4613912"/>
              <a:gd name="connsiteY129" fmla="*/ 3968496 h 3977640"/>
              <a:gd name="connsiteX130" fmla="*/ 1175768 w 4613912"/>
              <a:gd name="connsiteY130" fmla="*/ 3977640 h 3977640"/>
              <a:gd name="connsiteX131" fmla="*/ 910592 w 4613912"/>
              <a:gd name="connsiteY131" fmla="*/ 3968496 h 3977640"/>
              <a:gd name="connsiteX132" fmla="*/ 883160 w 4613912"/>
              <a:gd name="connsiteY132" fmla="*/ 3959352 h 3977640"/>
              <a:gd name="connsiteX133" fmla="*/ 846584 w 4613912"/>
              <a:gd name="connsiteY133" fmla="*/ 3950208 h 3977640"/>
              <a:gd name="connsiteX134" fmla="*/ 746000 w 4613912"/>
              <a:gd name="connsiteY134" fmla="*/ 3913632 h 3977640"/>
              <a:gd name="connsiteX135" fmla="*/ 691136 w 4613912"/>
              <a:gd name="connsiteY135" fmla="*/ 3895344 h 3977640"/>
              <a:gd name="connsiteX136" fmla="*/ 663704 w 4613912"/>
              <a:gd name="connsiteY136" fmla="*/ 3877056 h 3977640"/>
              <a:gd name="connsiteX137" fmla="*/ 617984 w 4613912"/>
              <a:gd name="connsiteY137" fmla="*/ 3867912 h 3977640"/>
              <a:gd name="connsiteX138" fmla="*/ 572264 w 4613912"/>
              <a:gd name="connsiteY138" fmla="*/ 3849624 h 3977640"/>
              <a:gd name="connsiteX139" fmla="*/ 544832 w 4613912"/>
              <a:gd name="connsiteY139" fmla="*/ 3840480 h 3977640"/>
              <a:gd name="connsiteX140" fmla="*/ 517400 w 4613912"/>
              <a:gd name="connsiteY140" fmla="*/ 3813048 h 3977640"/>
              <a:gd name="connsiteX141" fmla="*/ 480824 w 4613912"/>
              <a:gd name="connsiteY141" fmla="*/ 3785616 h 3977640"/>
              <a:gd name="connsiteX142" fmla="*/ 453392 w 4613912"/>
              <a:gd name="connsiteY142" fmla="*/ 3749040 h 3977640"/>
              <a:gd name="connsiteX143" fmla="*/ 425960 w 4613912"/>
              <a:gd name="connsiteY143" fmla="*/ 3730752 h 3977640"/>
              <a:gd name="connsiteX144" fmla="*/ 361952 w 4613912"/>
              <a:gd name="connsiteY144" fmla="*/ 3694176 h 3977640"/>
              <a:gd name="connsiteX145" fmla="*/ 297944 w 4613912"/>
              <a:gd name="connsiteY145" fmla="*/ 3657600 h 3977640"/>
              <a:gd name="connsiteX146" fmla="*/ 215648 w 4613912"/>
              <a:gd name="connsiteY146" fmla="*/ 3584448 h 3977640"/>
              <a:gd name="connsiteX147" fmla="*/ 197360 w 4613912"/>
              <a:gd name="connsiteY147" fmla="*/ 3547872 h 3977640"/>
              <a:gd name="connsiteX148" fmla="*/ 169928 w 4613912"/>
              <a:gd name="connsiteY148" fmla="*/ 3511296 h 3977640"/>
              <a:gd name="connsiteX149" fmla="*/ 151640 w 4613912"/>
              <a:gd name="connsiteY149" fmla="*/ 3447288 h 3977640"/>
              <a:gd name="connsiteX150" fmla="*/ 133352 w 4613912"/>
              <a:gd name="connsiteY150" fmla="*/ 3401568 h 3977640"/>
              <a:gd name="connsiteX151" fmla="*/ 124208 w 4613912"/>
              <a:gd name="connsiteY151" fmla="*/ 3227832 h 3977640"/>
              <a:gd name="connsiteX152" fmla="*/ 115064 w 4613912"/>
              <a:gd name="connsiteY152" fmla="*/ 3127248 h 3977640"/>
              <a:gd name="connsiteX153" fmla="*/ 96776 w 4613912"/>
              <a:gd name="connsiteY153" fmla="*/ 3026664 h 3977640"/>
              <a:gd name="connsiteX154" fmla="*/ 87632 w 4613912"/>
              <a:gd name="connsiteY154" fmla="*/ 2880360 h 3977640"/>
              <a:gd name="connsiteX155" fmla="*/ 23624 w 4613912"/>
              <a:gd name="connsiteY155" fmla="*/ 2980944 h 3977640"/>
              <a:gd name="connsiteX156" fmla="*/ 5336 w 4613912"/>
              <a:gd name="connsiteY156" fmla="*/ 2926080 h 3977640"/>
              <a:gd name="connsiteX157" fmla="*/ 14480 w 4613912"/>
              <a:gd name="connsiteY157" fmla="*/ 2990088 h 3977640"/>
              <a:gd name="connsiteX158" fmla="*/ 23624 w 4613912"/>
              <a:gd name="connsiteY158" fmla="*/ 3090672 h 3977640"/>
              <a:gd name="connsiteX159" fmla="*/ 60200 w 4613912"/>
              <a:gd name="connsiteY159" fmla="*/ 3182112 h 3977640"/>
              <a:gd name="connsiteX160" fmla="*/ 78488 w 4613912"/>
              <a:gd name="connsiteY160" fmla="*/ 3236976 h 3977640"/>
              <a:gd name="connsiteX161" fmla="*/ 87632 w 4613912"/>
              <a:gd name="connsiteY161" fmla="*/ 3264408 h 3977640"/>
              <a:gd name="connsiteX162" fmla="*/ 124208 w 4613912"/>
              <a:gd name="connsiteY162" fmla="*/ 3328416 h 3977640"/>
              <a:gd name="connsiteX163" fmla="*/ 124208 w 4613912"/>
              <a:gd name="connsiteY163" fmla="*/ 3090672 h 3977640"/>
              <a:gd name="connsiteX164" fmla="*/ 105920 w 4613912"/>
              <a:gd name="connsiteY164" fmla="*/ 3026664 h 3977640"/>
              <a:gd name="connsiteX165" fmla="*/ 78488 w 4613912"/>
              <a:gd name="connsiteY165" fmla="*/ 3008376 h 3977640"/>
              <a:gd name="connsiteX166" fmla="*/ 41912 w 4613912"/>
              <a:gd name="connsiteY166" fmla="*/ 2871216 h 3977640"/>
              <a:gd name="connsiteX167" fmla="*/ 23624 w 4613912"/>
              <a:gd name="connsiteY167" fmla="*/ 2788920 h 3977640"/>
              <a:gd name="connsiteX168" fmla="*/ 32768 w 4613912"/>
              <a:gd name="connsiteY168" fmla="*/ 2231136 h 3977640"/>
              <a:gd name="connsiteX169" fmla="*/ 41912 w 4613912"/>
              <a:gd name="connsiteY169" fmla="*/ 2203704 h 3977640"/>
              <a:gd name="connsiteX170" fmla="*/ 51056 w 4613912"/>
              <a:gd name="connsiteY170" fmla="*/ 2157984 h 3977640"/>
              <a:gd name="connsiteX171" fmla="*/ 87632 w 4613912"/>
              <a:gd name="connsiteY171" fmla="*/ 2057400 h 3977640"/>
              <a:gd name="connsiteX172" fmla="*/ 105920 w 4613912"/>
              <a:gd name="connsiteY172" fmla="*/ 2029968 h 3977640"/>
              <a:gd name="connsiteX173" fmla="*/ 142496 w 4613912"/>
              <a:gd name="connsiteY173" fmla="*/ 2002536 h 3977640"/>
              <a:gd name="connsiteX174" fmla="*/ 206504 w 4613912"/>
              <a:gd name="connsiteY174" fmla="*/ 1938528 h 3977640"/>
              <a:gd name="connsiteX175" fmla="*/ 243080 w 4613912"/>
              <a:gd name="connsiteY175" fmla="*/ 1883664 h 3977640"/>
              <a:gd name="connsiteX176" fmla="*/ 279656 w 4613912"/>
              <a:gd name="connsiteY176" fmla="*/ 1828800 h 3977640"/>
              <a:gd name="connsiteX177" fmla="*/ 233936 w 4613912"/>
              <a:gd name="connsiteY177" fmla="*/ 1819656 h 3977640"/>
              <a:gd name="connsiteX178" fmla="*/ 160784 w 4613912"/>
              <a:gd name="connsiteY178" fmla="*/ 1856232 h 3977640"/>
              <a:gd name="connsiteX179" fmla="*/ 124208 w 4613912"/>
              <a:gd name="connsiteY179" fmla="*/ 1901952 h 3977640"/>
              <a:gd name="connsiteX180" fmla="*/ 160784 w 4613912"/>
              <a:gd name="connsiteY180" fmla="*/ 1828800 h 3977640"/>
              <a:gd name="connsiteX181" fmla="*/ 179072 w 4613912"/>
              <a:gd name="connsiteY181" fmla="*/ 1801368 h 3977640"/>
              <a:gd name="connsiteX182" fmla="*/ 252224 w 4613912"/>
              <a:gd name="connsiteY182" fmla="*/ 1783080 h 3977640"/>
              <a:gd name="connsiteX183" fmla="*/ 371096 w 4613912"/>
              <a:gd name="connsiteY183" fmla="*/ 2075688 h 3977640"/>
              <a:gd name="connsiteX184" fmla="*/ 389384 w 4613912"/>
              <a:gd name="connsiteY184" fmla="*/ 2121408 h 3977640"/>
              <a:gd name="connsiteX185" fmla="*/ 462536 w 4613912"/>
              <a:gd name="connsiteY185" fmla="*/ 2167128 h 3977640"/>
              <a:gd name="connsiteX186" fmla="*/ 544832 w 4613912"/>
              <a:gd name="connsiteY186" fmla="*/ 2148840 h 3977640"/>
              <a:gd name="connsiteX187" fmla="*/ 581408 w 4613912"/>
              <a:gd name="connsiteY187" fmla="*/ 2093976 h 3977640"/>
              <a:gd name="connsiteX188" fmla="*/ 599696 w 4613912"/>
              <a:gd name="connsiteY188" fmla="*/ 2066544 h 3977640"/>
              <a:gd name="connsiteX189" fmla="*/ 654560 w 4613912"/>
              <a:gd name="connsiteY189" fmla="*/ 2057400 h 3977640"/>
              <a:gd name="connsiteX190" fmla="*/ 727712 w 4613912"/>
              <a:gd name="connsiteY190" fmla="*/ 2048256 h 3977640"/>
              <a:gd name="connsiteX191" fmla="*/ 800864 w 4613912"/>
              <a:gd name="connsiteY191" fmla="*/ 2057400 h 3977640"/>
              <a:gd name="connsiteX192" fmla="*/ 846584 w 4613912"/>
              <a:gd name="connsiteY192" fmla="*/ 2112264 h 3977640"/>
              <a:gd name="connsiteX193" fmla="*/ 883160 w 4613912"/>
              <a:gd name="connsiteY193" fmla="*/ 2139696 h 3977640"/>
              <a:gd name="connsiteX194" fmla="*/ 956312 w 4613912"/>
              <a:gd name="connsiteY194" fmla="*/ 2157984 h 3977640"/>
              <a:gd name="connsiteX195" fmla="*/ 1011176 w 4613912"/>
              <a:gd name="connsiteY195" fmla="*/ 2185416 h 3977640"/>
              <a:gd name="connsiteX196" fmla="*/ 1066040 w 4613912"/>
              <a:gd name="connsiteY196" fmla="*/ 2176272 h 3977640"/>
              <a:gd name="connsiteX197" fmla="*/ 1111760 w 4613912"/>
              <a:gd name="connsiteY197" fmla="*/ 2157984 h 3977640"/>
              <a:gd name="connsiteX198" fmla="*/ 1139192 w 4613912"/>
              <a:gd name="connsiteY198" fmla="*/ 2103120 h 3977640"/>
              <a:gd name="connsiteX199" fmla="*/ 1157480 w 4613912"/>
              <a:gd name="connsiteY199" fmla="*/ 2075688 h 3977640"/>
              <a:gd name="connsiteX200" fmla="*/ 1166624 w 4613912"/>
              <a:gd name="connsiteY200" fmla="*/ 1975104 h 3977640"/>
              <a:gd name="connsiteX201" fmla="*/ 1248920 w 4613912"/>
              <a:gd name="connsiteY201" fmla="*/ 2011680 h 3977640"/>
              <a:gd name="connsiteX202" fmla="*/ 1349504 w 4613912"/>
              <a:gd name="connsiteY202" fmla="*/ 1975104 h 3977640"/>
              <a:gd name="connsiteX203" fmla="*/ 1386080 w 4613912"/>
              <a:gd name="connsiteY203" fmla="*/ 1956816 h 3977640"/>
              <a:gd name="connsiteX204" fmla="*/ 1431800 w 4613912"/>
              <a:gd name="connsiteY204" fmla="*/ 1947672 h 3977640"/>
              <a:gd name="connsiteX205" fmla="*/ 1404368 w 4613912"/>
              <a:gd name="connsiteY205" fmla="*/ 1920240 h 3977640"/>
              <a:gd name="connsiteX206" fmla="*/ 1395224 w 4613912"/>
              <a:gd name="connsiteY206" fmla="*/ 1892808 h 3977640"/>
              <a:gd name="connsiteX207" fmla="*/ 1376936 w 4613912"/>
              <a:gd name="connsiteY207" fmla="*/ 1865376 h 3977640"/>
              <a:gd name="connsiteX208" fmla="*/ 1459232 w 4613912"/>
              <a:gd name="connsiteY208" fmla="*/ 1819656 h 3977640"/>
              <a:gd name="connsiteX209" fmla="*/ 1468376 w 4613912"/>
              <a:gd name="connsiteY209" fmla="*/ 1792224 h 3977640"/>
              <a:gd name="connsiteX210" fmla="*/ 1486664 w 4613912"/>
              <a:gd name="connsiteY210" fmla="*/ 1746504 h 3977640"/>
              <a:gd name="connsiteX211" fmla="*/ 1541528 w 4613912"/>
              <a:gd name="connsiteY211" fmla="*/ 1728216 h 3977640"/>
              <a:gd name="connsiteX212" fmla="*/ 1568960 w 4613912"/>
              <a:gd name="connsiteY212" fmla="*/ 1709928 h 3977640"/>
              <a:gd name="connsiteX213" fmla="*/ 1578104 w 4613912"/>
              <a:gd name="connsiteY213" fmla="*/ 1682496 h 3977640"/>
              <a:gd name="connsiteX214" fmla="*/ 1605536 w 4613912"/>
              <a:gd name="connsiteY214" fmla="*/ 1664208 h 3977640"/>
              <a:gd name="connsiteX215" fmla="*/ 1587248 w 4613912"/>
              <a:gd name="connsiteY215" fmla="*/ 1609344 h 3977640"/>
              <a:gd name="connsiteX216" fmla="*/ 1239776 w 4613912"/>
              <a:gd name="connsiteY216" fmla="*/ 1618488 h 3977640"/>
              <a:gd name="connsiteX217" fmla="*/ 1203200 w 4613912"/>
              <a:gd name="connsiteY217" fmla="*/ 1609344 h 3977640"/>
              <a:gd name="connsiteX218" fmla="*/ 1194056 w 4613912"/>
              <a:gd name="connsiteY218" fmla="*/ 1554480 h 3977640"/>
              <a:gd name="connsiteX219" fmla="*/ 1221488 w 4613912"/>
              <a:gd name="connsiteY219" fmla="*/ 1490472 h 3977640"/>
              <a:gd name="connsiteX220" fmla="*/ 1248920 w 4613912"/>
              <a:gd name="connsiteY220" fmla="*/ 1472184 h 3977640"/>
              <a:gd name="connsiteX221" fmla="*/ 1276352 w 4613912"/>
              <a:gd name="connsiteY221" fmla="*/ 1444752 h 3977640"/>
              <a:gd name="connsiteX222" fmla="*/ 1312928 w 4613912"/>
              <a:gd name="connsiteY222" fmla="*/ 1389888 h 3977640"/>
              <a:gd name="connsiteX223" fmla="*/ 1303784 w 4613912"/>
              <a:gd name="connsiteY223" fmla="*/ 1353312 h 3977640"/>
              <a:gd name="connsiteX224" fmla="*/ 1285496 w 4613912"/>
              <a:gd name="connsiteY224" fmla="*/ 1316736 h 3977640"/>
              <a:gd name="connsiteX225" fmla="*/ 1276352 w 4613912"/>
              <a:gd name="connsiteY225" fmla="*/ 1243584 h 3977640"/>
              <a:gd name="connsiteX226" fmla="*/ 1221488 w 4613912"/>
              <a:gd name="connsiteY226" fmla="*/ 1188720 h 3977640"/>
              <a:gd name="connsiteX227" fmla="*/ 1194056 w 4613912"/>
              <a:gd name="connsiteY227" fmla="*/ 1179576 h 3977640"/>
              <a:gd name="connsiteX228" fmla="*/ 1157480 w 4613912"/>
              <a:gd name="connsiteY228" fmla="*/ 1170432 h 3977640"/>
              <a:gd name="connsiteX229" fmla="*/ 1002032 w 4613912"/>
              <a:gd name="connsiteY229" fmla="*/ 1161288 h 3977640"/>
              <a:gd name="connsiteX230" fmla="*/ 974600 w 4613912"/>
              <a:gd name="connsiteY230" fmla="*/ 1152144 h 3977640"/>
              <a:gd name="connsiteX231" fmla="*/ 938024 w 4613912"/>
              <a:gd name="connsiteY231" fmla="*/ 1088136 h 3977640"/>
              <a:gd name="connsiteX232" fmla="*/ 910592 w 4613912"/>
              <a:gd name="connsiteY232" fmla="*/ 850392 h 3977640"/>
              <a:gd name="connsiteX233" fmla="*/ 928880 w 4613912"/>
              <a:gd name="connsiteY233" fmla="*/ 822960 h 3977640"/>
              <a:gd name="connsiteX234" fmla="*/ 956312 w 4613912"/>
              <a:gd name="connsiteY234" fmla="*/ 813816 h 3977640"/>
              <a:gd name="connsiteX235" fmla="*/ 974600 w 4613912"/>
              <a:gd name="connsiteY235" fmla="*/ 777240 h 3977640"/>
              <a:gd name="connsiteX236" fmla="*/ 1002032 w 4613912"/>
              <a:gd name="connsiteY236" fmla="*/ 685800 h 3977640"/>
              <a:gd name="connsiteX237" fmla="*/ 1047752 w 4613912"/>
              <a:gd name="connsiteY237" fmla="*/ 667512 h 3977640"/>
              <a:gd name="connsiteX238" fmla="*/ 1239776 w 4613912"/>
              <a:gd name="connsiteY238" fmla="*/ 640080 h 3977640"/>
              <a:gd name="connsiteX239" fmla="*/ 1267208 w 4613912"/>
              <a:gd name="connsiteY239" fmla="*/ 603504 h 3977640"/>
              <a:gd name="connsiteX240" fmla="*/ 1276352 w 4613912"/>
              <a:gd name="connsiteY240" fmla="*/ 576072 h 3977640"/>
              <a:gd name="connsiteX241" fmla="*/ 1468376 w 4613912"/>
              <a:gd name="connsiteY241" fmla="*/ 548640 h 3977640"/>
              <a:gd name="connsiteX242" fmla="*/ 1486664 w 4613912"/>
              <a:gd name="connsiteY242" fmla="*/ 521208 h 3977640"/>
              <a:gd name="connsiteX243" fmla="*/ 1431800 w 4613912"/>
              <a:gd name="connsiteY243" fmla="*/ 420624 h 3977640"/>
              <a:gd name="connsiteX244" fmla="*/ 1340360 w 4613912"/>
              <a:gd name="connsiteY244" fmla="*/ 429768 h 3977640"/>
              <a:gd name="connsiteX245" fmla="*/ 1322072 w 4613912"/>
              <a:gd name="connsiteY245" fmla="*/ 457200 h 3977640"/>
              <a:gd name="connsiteX246" fmla="*/ 1230632 w 4613912"/>
              <a:gd name="connsiteY246" fmla="*/ 448056 h 3977640"/>
              <a:gd name="connsiteX247" fmla="*/ 1248920 w 4613912"/>
              <a:gd name="connsiteY247" fmla="*/ 356616 h 3977640"/>
              <a:gd name="connsiteX248" fmla="*/ 1285496 w 4613912"/>
              <a:gd name="connsiteY248" fmla="*/ 310896 h 3977640"/>
              <a:gd name="connsiteX249" fmla="*/ 1450088 w 4613912"/>
              <a:gd name="connsiteY249" fmla="*/ 301752 h 3977640"/>
              <a:gd name="connsiteX250" fmla="*/ 1468376 w 4613912"/>
              <a:gd name="connsiteY250" fmla="*/ 274320 h 3977640"/>
              <a:gd name="connsiteX251" fmla="*/ 1486664 w 4613912"/>
              <a:gd name="connsiteY251" fmla="*/ 228600 h 3977640"/>
              <a:gd name="connsiteX252" fmla="*/ 1504952 w 4613912"/>
              <a:gd name="connsiteY252" fmla="*/ 192024 h 3977640"/>
              <a:gd name="connsiteX253" fmla="*/ 1532384 w 4613912"/>
              <a:gd name="connsiteY253" fmla="*/ 91440 h 3977640"/>
              <a:gd name="connsiteX254" fmla="*/ 1559816 w 4613912"/>
              <a:gd name="connsiteY254" fmla="*/ 64008 h 3977640"/>
              <a:gd name="connsiteX255" fmla="*/ 1587248 w 4613912"/>
              <a:gd name="connsiteY255" fmla="*/ 54864 h 3977640"/>
              <a:gd name="connsiteX256" fmla="*/ 1715264 w 4613912"/>
              <a:gd name="connsiteY256" fmla="*/ 64008 h 3977640"/>
              <a:gd name="connsiteX257" fmla="*/ 1751840 w 4613912"/>
              <a:gd name="connsiteY257" fmla="*/ 109728 h 3977640"/>
              <a:gd name="connsiteX258" fmla="*/ 1770128 w 4613912"/>
              <a:gd name="connsiteY258" fmla="*/ 164592 h 3977640"/>
              <a:gd name="connsiteX259" fmla="*/ 1788416 w 4613912"/>
              <a:gd name="connsiteY259" fmla="*/ 219456 h 3977640"/>
              <a:gd name="connsiteX260" fmla="*/ 1824992 w 4613912"/>
              <a:gd name="connsiteY260" fmla="*/ 338328 h 3977640"/>
              <a:gd name="connsiteX261" fmla="*/ 1879856 w 4613912"/>
              <a:gd name="connsiteY261" fmla="*/ 402336 h 3977640"/>
              <a:gd name="connsiteX262" fmla="*/ 1916432 w 4613912"/>
              <a:gd name="connsiteY262" fmla="*/ 420624 h 3977640"/>
              <a:gd name="connsiteX263" fmla="*/ 1989584 w 4613912"/>
              <a:gd name="connsiteY263" fmla="*/ 438912 h 3977640"/>
              <a:gd name="connsiteX264" fmla="*/ 2026160 w 4613912"/>
              <a:gd name="connsiteY264" fmla="*/ 466344 h 3977640"/>
              <a:gd name="connsiteX265" fmla="*/ 2053592 w 4613912"/>
              <a:gd name="connsiteY265" fmla="*/ 475488 h 3977640"/>
              <a:gd name="connsiteX266" fmla="*/ 2090168 w 4613912"/>
              <a:gd name="connsiteY266" fmla="*/ 493776 h 3977640"/>
              <a:gd name="connsiteX267" fmla="*/ 2154176 w 4613912"/>
              <a:gd name="connsiteY267" fmla="*/ 512064 h 3977640"/>
              <a:gd name="connsiteX268" fmla="*/ 2154176 w 4613912"/>
              <a:gd name="connsiteY268" fmla="*/ 640080 h 3977640"/>
              <a:gd name="connsiteX269" fmla="*/ 2135888 w 4613912"/>
              <a:gd name="connsiteY269" fmla="*/ 667512 h 3977640"/>
              <a:gd name="connsiteX270" fmla="*/ 2126744 w 4613912"/>
              <a:gd name="connsiteY270" fmla="*/ 694944 h 3977640"/>
              <a:gd name="connsiteX271" fmla="*/ 2099312 w 4613912"/>
              <a:gd name="connsiteY271" fmla="*/ 749808 h 3977640"/>
              <a:gd name="connsiteX272" fmla="*/ 2108456 w 4613912"/>
              <a:gd name="connsiteY272" fmla="*/ 804672 h 3977640"/>
              <a:gd name="connsiteX273" fmla="*/ 2154176 w 4613912"/>
              <a:gd name="connsiteY273" fmla="*/ 813816 h 3977640"/>
              <a:gd name="connsiteX274" fmla="*/ 2181608 w 4613912"/>
              <a:gd name="connsiteY274" fmla="*/ 822960 h 3977640"/>
              <a:gd name="connsiteX275" fmla="*/ 2218184 w 4613912"/>
              <a:gd name="connsiteY275" fmla="*/ 850392 h 3977640"/>
              <a:gd name="connsiteX276" fmla="*/ 2327912 w 4613912"/>
              <a:gd name="connsiteY276" fmla="*/ 832104 h 3977640"/>
              <a:gd name="connsiteX277" fmla="*/ 2364488 w 4613912"/>
              <a:gd name="connsiteY277" fmla="*/ 804672 h 3977640"/>
              <a:gd name="connsiteX278" fmla="*/ 2437640 w 4613912"/>
              <a:gd name="connsiteY278" fmla="*/ 704088 h 3977640"/>
              <a:gd name="connsiteX279" fmla="*/ 2455928 w 4613912"/>
              <a:gd name="connsiteY279" fmla="*/ 649224 h 3977640"/>
              <a:gd name="connsiteX280" fmla="*/ 2474216 w 4613912"/>
              <a:gd name="connsiteY280" fmla="*/ 612648 h 3977640"/>
              <a:gd name="connsiteX281" fmla="*/ 2483360 w 4613912"/>
              <a:gd name="connsiteY281" fmla="*/ 521208 h 3977640"/>
              <a:gd name="connsiteX282" fmla="*/ 2501648 w 4613912"/>
              <a:gd name="connsiteY282" fmla="*/ 411480 h 3977640"/>
              <a:gd name="connsiteX283" fmla="*/ 2547368 w 4613912"/>
              <a:gd name="connsiteY283" fmla="*/ 329184 h 3977640"/>
              <a:gd name="connsiteX284" fmla="*/ 2666240 w 4613912"/>
              <a:gd name="connsiteY284" fmla="*/ 329184 h 3977640"/>
              <a:gd name="connsiteX285" fmla="*/ 2666240 w 4613912"/>
              <a:gd name="connsiteY285" fmla="*/ 329184 h 3977640"/>
              <a:gd name="connsiteX286" fmla="*/ 2675384 w 4613912"/>
              <a:gd name="connsiteY286" fmla="*/ 320040 h 3977640"/>
              <a:gd name="connsiteX287" fmla="*/ 2766824 w 4613912"/>
              <a:gd name="connsiteY287" fmla="*/ 301752 h 397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Lst>
            <a:rect l="l" t="t" r="r" b="b"/>
            <a:pathLst>
              <a:path w="4613912" h="3977640">
                <a:moveTo>
                  <a:pt x="2602232" y="310896"/>
                </a:moveTo>
                <a:lnTo>
                  <a:pt x="2684528" y="301752"/>
                </a:lnTo>
                <a:cubicBezTo>
                  <a:pt x="2806448" y="298704"/>
                  <a:pt x="2928588" y="300545"/>
                  <a:pt x="3050288" y="292608"/>
                </a:cubicBezTo>
                <a:cubicBezTo>
                  <a:pt x="3069524" y="291353"/>
                  <a:pt x="3087910" y="282941"/>
                  <a:pt x="3105152" y="274320"/>
                </a:cubicBezTo>
                <a:cubicBezTo>
                  <a:pt x="3137664" y="258064"/>
                  <a:pt x="3137766" y="255858"/>
                  <a:pt x="3169160" y="246888"/>
                </a:cubicBezTo>
                <a:cubicBezTo>
                  <a:pt x="3181244" y="243436"/>
                  <a:pt x="3193199" y="238609"/>
                  <a:pt x="3205736" y="237744"/>
                </a:cubicBezTo>
                <a:cubicBezTo>
                  <a:pt x="3281816" y="232497"/>
                  <a:pt x="3358161" y="232227"/>
                  <a:pt x="3434336" y="228600"/>
                </a:cubicBezTo>
                <a:cubicBezTo>
                  <a:pt x="3486183" y="226131"/>
                  <a:pt x="3537968" y="222504"/>
                  <a:pt x="3589784" y="219456"/>
                </a:cubicBezTo>
                <a:cubicBezTo>
                  <a:pt x="3602451" y="216923"/>
                  <a:pt x="3647120" y="209955"/>
                  <a:pt x="3662936" y="201168"/>
                </a:cubicBezTo>
                <a:cubicBezTo>
                  <a:pt x="3682149" y="190494"/>
                  <a:pt x="3699512" y="176784"/>
                  <a:pt x="3717800" y="164592"/>
                </a:cubicBezTo>
                <a:cubicBezTo>
                  <a:pt x="3726944" y="158496"/>
                  <a:pt x="3734806" y="149779"/>
                  <a:pt x="3745232" y="146304"/>
                </a:cubicBezTo>
                <a:lnTo>
                  <a:pt x="3827528" y="118872"/>
                </a:lnTo>
                <a:cubicBezTo>
                  <a:pt x="3919719" y="88142"/>
                  <a:pt x="3776719" y="135029"/>
                  <a:pt x="3891536" y="100584"/>
                </a:cubicBezTo>
                <a:cubicBezTo>
                  <a:pt x="3910000" y="95045"/>
                  <a:pt x="3946400" y="82296"/>
                  <a:pt x="3946400" y="82296"/>
                </a:cubicBezTo>
                <a:cubicBezTo>
                  <a:pt x="3955544" y="73152"/>
                  <a:pt x="3963898" y="63143"/>
                  <a:pt x="3973832" y="54864"/>
                </a:cubicBezTo>
                <a:cubicBezTo>
                  <a:pt x="3982275" y="47829"/>
                  <a:pt x="3993493" y="44347"/>
                  <a:pt x="4001264" y="36576"/>
                </a:cubicBezTo>
                <a:cubicBezTo>
                  <a:pt x="4042624" y="-4784"/>
                  <a:pt x="3993580" y="17801"/>
                  <a:pt x="4046984" y="0"/>
                </a:cubicBezTo>
                <a:cubicBezTo>
                  <a:pt x="4135376" y="3048"/>
                  <a:pt x="4224039" y="1591"/>
                  <a:pt x="4312160" y="9144"/>
                </a:cubicBezTo>
                <a:cubicBezTo>
                  <a:pt x="4331367" y="10790"/>
                  <a:pt x="4367024" y="27432"/>
                  <a:pt x="4367024" y="27432"/>
                </a:cubicBezTo>
                <a:cubicBezTo>
                  <a:pt x="4376168" y="36576"/>
                  <a:pt x="4383696" y="47691"/>
                  <a:pt x="4394456" y="54864"/>
                </a:cubicBezTo>
                <a:cubicBezTo>
                  <a:pt x="4430465" y="78870"/>
                  <a:pt x="4418650" y="43005"/>
                  <a:pt x="4440176" y="91440"/>
                </a:cubicBezTo>
                <a:cubicBezTo>
                  <a:pt x="4448005" y="109056"/>
                  <a:pt x="4452368" y="128016"/>
                  <a:pt x="4458464" y="146304"/>
                </a:cubicBezTo>
                <a:lnTo>
                  <a:pt x="4467608" y="173736"/>
                </a:lnTo>
                <a:cubicBezTo>
                  <a:pt x="4456073" y="266016"/>
                  <a:pt x="4466235" y="223575"/>
                  <a:pt x="4440176" y="301752"/>
                </a:cubicBezTo>
                <a:cubicBezTo>
                  <a:pt x="4437128" y="310896"/>
                  <a:pt x="4436379" y="321164"/>
                  <a:pt x="4431032" y="329184"/>
                </a:cubicBezTo>
                <a:cubicBezTo>
                  <a:pt x="4383763" y="400088"/>
                  <a:pt x="4401407" y="363196"/>
                  <a:pt x="4376168" y="438912"/>
                </a:cubicBezTo>
                <a:lnTo>
                  <a:pt x="4348736" y="521208"/>
                </a:lnTo>
                <a:lnTo>
                  <a:pt x="4339592" y="548640"/>
                </a:lnTo>
                <a:cubicBezTo>
                  <a:pt x="4334225" y="591574"/>
                  <a:pt x="4326247" y="684316"/>
                  <a:pt x="4312160" y="740664"/>
                </a:cubicBezTo>
                <a:cubicBezTo>
                  <a:pt x="4309822" y="750015"/>
                  <a:pt x="4305107" y="758687"/>
                  <a:pt x="4303016" y="768096"/>
                </a:cubicBezTo>
                <a:cubicBezTo>
                  <a:pt x="4298994" y="786195"/>
                  <a:pt x="4297189" y="804719"/>
                  <a:pt x="4293872" y="822960"/>
                </a:cubicBezTo>
                <a:cubicBezTo>
                  <a:pt x="4280083" y="898801"/>
                  <a:pt x="4290261" y="839211"/>
                  <a:pt x="4275584" y="905256"/>
                </a:cubicBezTo>
                <a:cubicBezTo>
                  <a:pt x="4260872" y="971462"/>
                  <a:pt x="4273636" y="929389"/>
                  <a:pt x="4257296" y="978408"/>
                </a:cubicBezTo>
                <a:cubicBezTo>
                  <a:pt x="4254248" y="1002792"/>
                  <a:pt x="4252548" y="1027383"/>
                  <a:pt x="4248152" y="1051560"/>
                </a:cubicBezTo>
                <a:cubicBezTo>
                  <a:pt x="4246428" y="1061043"/>
                  <a:pt x="4241656" y="1069724"/>
                  <a:pt x="4239008" y="1078992"/>
                </a:cubicBezTo>
                <a:cubicBezTo>
                  <a:pt x="4235556" y="1091076"/>
                  <a:pt x="4232112" y="1103203"/>
                  <a:pt x="4229864" y="1115568"/>
                </a:cubicBezTo>
                <a:cubicBezTo>
                  <a:pt x="4226009" y="1136773"/>
                  <a:pt x="4224947" y="1158442"/>
                  <a:pt x="4220720" y="1179576"/>
                </a:cubicBezTo>
                <a:cubicBezTo>
                  <a:pt x="4218830" y="1189027"/>
                  <a:pt x="4213667" y="1197599"/>
                  <a:pt x="4211576" y="1207008"/>
                </a:cubicBezTo>
                <a:cubicBezTo>
                  <a:pt x="4207554" y="1225107"/>
                  <a:pt x="4205480" y="1243584"/>
                  <a:pt x="4202432" y="1261872"/>
                </a:cubicBezTo>
                <a:cubicBezTo>
                  <a:pt x="4205480" y="1310640"/>
                  <a:pt x="4206461" y="1359581"/>
                  <a:pt x="4211576" y="1408176"/>
                </a:cubicBezTo>
                <a:cubicBezTo>
                  <a:pt x="4212585" y="1417762"/>
                  <a:pt x="4218553" y="1426216"/>
                  <a:pt x="4220720" y="1435608"/>
                </a:cubicBezTo>
                <a:cubicBezTo>
                  <a:pt x="4227709" y="1465896"/>
                  <a:pt x="4232912" y="1496568"/>
                  <a:pt x="4239008" y="1527048"/>
                </a:cubicBezTo>
                <a:lnTo>
                  <a:pt x="4257296" y="1618488"/>
                </a:lnTo>
                <a:lnTo>
                  <a:pt x="4266440" y="1664208"/>
                </a:lnTo>
                <a:cubicBezTo>
                  <a:pt x="4281969" y="2036901"/>
                  <a:pt x="4251644" y="1795300"/>
                  <a:pt x="4284728" y="1911096"/>
                </a:cubicBezTo>
                <a:cubicBezTo>
                  <a:pt x="4288180" y="1923180"/>
                  <a:pt x="4289459" y="1935905"/>
                  <a:pt x="4293872" y="1947672"/>
                </a:cubicBezTo>
                <a:cubicBezTo>
                  <a:pt x="4298658" y="1960435"/>
                  <a:pt x="4306064" y="1972056"/>
                  <a:pt x="4312160" y="1984248"/>
                </a:cubicBezTo>
                <a:cubicBezTo>
                  <a:pt x="4315208" y="1999488"/>
                  <a:pt x="4317809" y="2014824"/>
                  <a:pt x="4321304" y="2029968"/>
                </a:cubicBezTo>
                <a:cubicBezTo>
                  <a:pt x="4326956" y="2054459"/>
                  <a:pt x="4336037" y="2078238"/>
                  <a:pt x="4339592" y="2103120"/>
                </a:cubicBezTo>
                <a:lnTo>
                  <a:pt x="4348736" y="2167128"/>
                </a:lnTo>
                <a:cubicBezTo>
                  <a:pt x="4351784" y="2234184"/>
                  <a:pt x="4353098" y="2301341"/>
                  <a:pt x="4357880" y="2368296"/>
                </a:cubicBezTo>
                <a:cubicBezTo>
                  <a:pt x="4359201" y="2386789"/>
                  <a:pt x="4361161" y="2405571"/>
                  <a:pt x="4367024" y="2423160"/>
                </a:cubicBezTo>
                <a:cubicBezTo>
                  <a:pt x="4370499" y="2433586"/>
                  <a:pt x="4377541" y="2442821"/>
                  <a:pt x="4385312" y="2450592"/>
                </a:cubicBezTo>
                <a:cubicBezTo>
                  <a:pt x="4393083" y="2458363"/>
                  <a:pt x="4403600" y="2462784"/>
                  <a:pt x="4412744" y="2468880"/>
                </a:cubicBezTo>
                <a:cubicBezTo>
                  <a:pt x="4417856" y="2489326"/>
                  <a:pt x="4431271" y="2546963"/>
                  <a:pt x="4440176" y="2560320"/>
                </a:cubicBezTo>
                <a:cubicBezTo>
                  <a:pt x="4446272" y="2569464"/>
                  <a:pt x="4453549" y="2577922"/>
                  <a:pt x="4458464" y="2587752"/>
                </a:cubicBezTo>
                <a:cubicBezTo>
                  <a:pt x="4473338" y="2617500"/>
                  <a:pt x="4459691" y="2616411"/>
                  <a:pt x="4485896" y="2642616"/>
                </a:cubicBezTo>
                <a:cubicBezTo>
                  <a:pt x="4493667" y="2650387"/>
                  <a:pt x="4504184" y="2654808"/>
                  <a:pt x="4513328" y="2660904"/>
                </a:cubicBezTo>
                <a:cubicBezTo>
                  <a:pt x="4536312" y="2729855"/>
                  <a:pt x="4505308" y="2644864"/>
                  <a:pt x="4540760" y="2715768"/>
                </a:cubicBezTo>
                <a:cubicBezTo>
                  <a:pt x="4548068" y="2730384"/>
                  <a:pt x="4555142" y="2766104"/>
                  <a:pt x="4559048" y="2779776"/>
                </a:cubicBezTo>
                <a:cubicBezTo>
                  <a:pt x="4561696" y="2789044"/>
                  <a:pt x="4565144" y="2798064"/>
                  <a:pt x="4568192" y="2807208"/>
                </a:cubicBezTo>
                <a:cubicBezTo>
                  <a:pt x="4571240" y="2828544"/>
                  <a:pt x="4574818" y="2849811"/>
                  <a:pt x="4577336" y="2871216"/>
                </a:cubicBezTo>
                <a:cubicBezTo>
                  <a:pt x="4580915" y="2901638"/>
                  <a:pt x="4582432" y="2932293"/>
                  <a:pt x="4586480" y="2962656"/>
                </a:cubicBezTo>
                <a:cubicBezTo>
                  <a:pt x="4588534" y="2978061"/>
                  <a:pt x="4591535" y="2993382"/>
                  <a:pt x="4595624" y="3008376"/>
                </a:cubicBezTo>
                <a:cubicBezTo>
                  <a:pt x="4600696" y="3026974"/>
                  <a:pt x="4613912" y="3063240"/>
                  <a:pt x="4613912" y="3063240"/>
                </a:cubicBezTo>
                <a:cubicBezTo>
                  <a:pt x="4610864" y="3157728"/>
                  <a:pt x="4615814" y="3252814"/>
                  <a:pt x="4604768" y="3346704"/>
                </a:cubicBezTo>
                <a:cubicBezTo>
                  <a:pt x="4603257" y="3359547"/>
                  <a:pt x="4587544" y="3366197"/>
                  <a:pt x="4577336" y="3374136"/>
                </a:cubicBezTo>
                <a:cubicBezTo>
                  <a:pt x="4559986" y="3387630"/>
                  <a:pt x="4538014" y="3395170"/>
                  <a:pt x="4522472" y="3410712"/>
                </a:cubicBezTo>
                <a:cubicBezTo>
                  <a:pt x="4504184" y="3429000"/>
                  <a:pt x="4492699" y="3459303"/>
                  <a:pt x="4467608" y="3465576"/>
                </a:cubicBezTo>
                <a:cubicBezTo>
                  <a:pt x="4443224" y="3471672"/>
                  <a:pt x="4418301" y="3475916"/>
                  <a:pt x="4394456" y="3483864"/>
                </a:cubicBezTo>
                <a:cubicBezTo>
                  <a:pt x="4385312" y="3486912"/>
                  <a:pt x="4376292" y="3490360"/>
                  <a:pt x="4367024" y="3493008"/>
                </a:cubicBezTo>
                <a:cubicBezTo>
                  <a:pt x="4301316" y="3511782"/>
                  <a:pt x="4360152" y="3492440"/>
                  <a:pt x="4284728" y="3511296"/>
                </a:cubicBezTo>
                <a:cubicBezTo>
                  <a:pt x="4238761" y="3522788"/>
                  <a:pt x="4274562" y="3516379"/>
                  <a:pt x="4229864" y="3538728"/>
                </a:cubicBezTo>
                <a:cubicBezTo>
                  <a:pt x="4221243" y="3543039"/>
                  <a:pt x="4211731" y="3545336"/>
                  <a:pt x="4202432" y="3547872"/>
                </a:cubicBezTo>
                <a:cubicBezTo>
                  <a:pt x="4178183" y="3554485"/>
                  <a:pt x="4153447" y="3559255"/>
                  <a:pt x="4129280" y="3566160"/>
                </a:cubicBezTo>
                <a:cubicBezTo>
                  <a:pt x="4110744" y="3571456"/>
                  <a:pt x="4092704" y="3578352"/>
                  <a:pt x="4074416" y="3584448"/>
                </a:cubicBezTo>
                <a:cubicBezTo>
                  <a:pt x="4065272" y="3587496"/>
                  <a:pt x="4056526" y="3592229"/>
                  <a:pt x="4046984" y="3593592"/>
                </a:cubicBezTo>
                <a:lnTo>
                  <a:pt x="3982976" y="3602736"/>
                </a:lnTo>
                <a:cubicBezTo>
                  <a:pt x="3904490" y="3628898"/>
                  <a:pt x="4029423" y="3588838"/>
                  <a:pt x="3900680" y="3621024"/>
                </a:cubicBezTo>
                <a:cubicBezTo>
                  <a:pt x="3881978" y="3625699"/>
                  <a:pt x="3861856" y="3628619"/>
                  <a:pt x="3845816" y="3639312"/>
                </a:cubicBezTo>
                <a:cubicBezTo>
                  <a:pt x="3827528" y="3651504"/>
                  <a:pt x="3812275" y="3670557"/>
                  <a:pt x="3790952" y="3675888"/>
                </a:cubicBezTo>
                <a:cubicBezTo>
                  <a:pt x="3735674" y="3689707"/>
                  <a:pt x="3766298" y="3681058"/>
                  <a:pt x="3699512" y="3703320"/>
                </a:cubicBezTo>
                <a:lnTo>
                  <a:pt x="3672080" y="3712464"/>
                </a:lnTo>
                <a:cubicBezTo>
                  <a:pt x="3662936" y="3715512"/>
                  <a:pt x="3652668" y="3716261"/>
                  <a:pt x="3644648" y="3721608"/>
                </a:cubicBezTo>
                <a:cubicBezTo>
                  <a:pt x="3626360" y="3733800"/>
                  <a:pt x="3610636" y="3751233"/>
                  <a:pt x="3589784" y="3758184"/>
                </a:cubicBezTo>
                <a:cubicBezTo>
                  <a:pt x="3580640" y="3761232"/>
                  <a:pt x="3570973" y="3763017"/>
                  <a:pt x="3562352" y="3767328"/>
                </a:cubicBezTo>
                <a:cubicBezTo>
                  <a:pt x="3546456" y="3775276"/>
                  <a:pt x="3532528" y="3786812"/>
                  <a:pt x="3516632" y="3794760"/>
                </a:cubicBezTo>
                <a:cubicBezTo>
                  <a:pt x="3508011" y="3799071"/>
                  <a:pt x="3498059" y="3800107"/>
                  <a:pt x="3489200" y="3803904"/>
                </a:cubicBezTo>
                <a:cubicBezTo>
                  <a:pt x="3410105" y="3837802"/>
                  <a:pt x="3489525" y="3809892"/>
                  <a:pt x="3425192" y="3831336"/>
                </a:cubicBezTo>
                <a:cubicBezTo>
                  <a:pt x="3412169" y="3829165"/>
                  <a:pt x="3340583" y="3817841"/>
                  <a:pt x="3324608" y="3813048"/>
                </a:cubicBezTo>
                <a:cubicBezTo>
                  <a:pt x="3308886" y="3808331"/>
                  <a:pt x="3294576" y="3799587"/>
                  <a:pt x="3278888" y="3794760"/>
                </a:cubicBezTo>
                <a:cubicBezTo>
                  <a:pt x="3180263" y="3764414"/>
                  <a:pt x="3236810" y="3786526"/>
                  <a:pt x="3160016" y="3767328"/>
                </a:cubicBezTo>
                <a:cubicBezTo>
                  <a:pt x="3150665" y="3764990"/>
                  <a:pt x="3141852" y="3760832"/>
                  <a:pt x="3132584" y="3758184"/>
                </a:cubicBezTo>
                <a:cubicBezTo>
                  <a:pt x="3120500" y="3754732"/>
                  <a:pt x="3108045" y="3752651"/>
                  <a:pt x="3096008" y="3749040"/>
                </a:cubicBezTo>
                <a:lnTo>
                  <a:pt x="3013712" y="3721608"/>
                </a:lnTo>
                <a:cubicBezTo>
                  <a:pt x="3004568" y="3718560"/>
                  <a:pt x="2995731" y="3714354"/>
                  <a:pt x="2986280" y="3712464"/>
                </a:cubicBezTo>
                <a:cubicBezTo>
                  <a:pt x="2955800" y="3706368"/>
                  <a:pt x="2924329" y="3704006"/>
                  <a:pt x="2894840" y="3694176"/>
                </a:cubicBezTo>
                <a:cubicBezTo>
                  <a:pt x="2885696" y="3691128"/>
                  <a:pt x="2876029" y="3689343"/>
                  <a:pt x="2867408" y="3685032"/>
                </a:cubicBezTo>
                <a:cubicBezTo>
                  <a:pt x="2857578" y="3680117"/>
                  <a:pt x="2849120" y="3672840"/>
                  <a:pt x="2839976" y="3666744"/>
                </a:cubicBezTo>
                <a:cubicBezTo>
                  <a:pt x="2833880" y="3657600"/>
                  <a:pt x="2830270" y="3646177"/>
                  <a:pt x="2821688" y="3639312"/>
                </a:cubicBezTo>
                <a:cubicBezTo>
                  <a:pt x="2814162" y="3633291"/>
                  <a:pt x="2801072" y="3636984"/>
                  <a:pt x="2794256" y="3630168"/>
                </a:cubicBezTo>
                <a:cubicBezTo>
                  <a:pt x="2787440" y="3623352"/>
                  <a:pt x="2789423" y="3611357"/>
                  <a:pt x="2785112" y="3602736"/>
                </a:cubicBezTo>
                <a:cubicBezTo>
                  <a:pt x="2769872" y="3572256"/>
                  <a:pt x="2766824" y="3575304"/>
                  <a:pt x="2739392" y="3557016"/>
                </a:cubicBezTo>
                <a:cubicBezTo>
                  <a:pt x="2727200" y="3538728"/>
                  <a:pt x="2723668" y="3509103"/>
                  <a:pt x="2702816" y="3502152"/>
                </a:cubicBezTo>
                <a:lnTo>
                  <a:pt x="2647952" y="3483864"/>
                </a:lnTo>
                <a:cubicBezTo>
                  <a:pt x="2638808" y="3474720"/>
                  <a:pt x="2631280" y="3463605"/>
                  <a:pt x="2620520" y="3456432"/>
                </a:cubicBezTo>
                <a:cubicBezTo>
                  <a:pt x="2612500" y="3451085"/>
                  <a:pt x="2602727" y="3447288"/>
                  <a:pt x="2593088" y="3447288"/>
                </a:cubicBezTo>
                <a:cubicBezTo>
                  <a:pt x="2544225" y="3447288"/>
                  <a:pt x="2495552" y="3453384"/>
                  <a:pt x="2446784" y="3456432"/>
                </a:cubicBezTo>
                <a:cubicBezTo>
                  <a:pt x="2428496" y="3468624"/>
                  <a:pt x="2412772" y="3486057"/>
                  <a:pt x="2391920" y="3493008"/>
                </a:cubicBezTo>
                <a:cubicBezTo>
                  <a:pt x="2373632" y="3499104"/>
                  <a:pt x="2353096" y="3500603"/>
                  <a:pt x="2337056" y="3511296"/>
                </a:cubicBezTo>
                <a:cubicBezTo>
                  <a:pt x="2301604" y="3534931"/>
                  <a:pt x="2320050" y="3526109"/>
                  <a:pt x="2282192" y="3538728"/>
                </a:cubicBezTo>
                <a:cubicBezTo>
                  <a:pt x="2230078" y="3590842"/>
                  <a:pt x="2282656" y="3547673"/>
                  <a:pt x="2218184" y="3575304"/>
                </a:cubicBezTo>
                <a:cubicBezTo>
                  <a:pt x="2138034" y="3609654"/>
                  <a:pt x="2240381" y="3580719"/>
                  <a:pt x="2163320" y="3602736"/>
                </a:cubicBezTo>
                <a:cubicBezTo>
                  <a:pt x="2153571" y="3605521"/>
                  <a:pt x="2110919" y="3614576"/>
                  <a:pt x="2099312" y="3621024"/>
                </a:cubicBezTo>
                <a:cubicBezTo>
                  <a:pt x="2080099" y="3631698"/>
                  <a:pt x="2065300" y="3650649"/>
                  <a:pt x="2044448" y="3657600"/>
                </a:cubicBezTo>
                <a:cubicBezTo>
                  <a:pt x="2006590" y="3670219"/>
                  <a:pt x="2025036" y="3661397"/>
                  <a:pt x="1989584" y="3685032"/>
                </a:cubicBezTo>
                <a:cubicBezTo>
                  <a:pt x="1955793" y="3735718"/>
                  <a:pt x="1990629" y="3695627"/>
                  <a:pt x="1943864" y="3721608"/>
                </a:cubicBezTo>
                <a:cubicBezTo>
                  <a:pt x="1924651" y="3732282"/>
                  <a:pt x="1889000" y="3758184"/>
                  <a:pt x="1889000" y="3758184"/>
                </a:cubicBezTo>
                <a:cubicBezTo>
                  <a:pt x="1882904" y="3767328"/>
                  <a:pt x="1879294" y="3778751"/>
                  <a:pt x="1870712" y="3785616"/>
                </a:cubicBezTo>
                <a:cubicBezTo>
                  <a:pt x="1863186" y="3791637"/>
                  <a:pt x="1851901" y="3790449"/>
                  <a:pt x="1843280" y="3794760"/>
                </a:cubicBezTo>
                <a:cubicBezTo>
                  <a:pt x="1833450" y="3799675"/>
                  <a:pt x="1825678" y="3808133"/>
                  <a:pt x="1815848" y="3813048"/>
                </a:cubicBezTo>
                <a:cubicBezTo>
                  <a:pt x="1807227" y="3817359"/>
                  <a:pt x="1797037" y="3817881"/>
                  <a:pt x="1788416" y="3822192"/>
                </a:cubicBezTo>
                <a:cubicBezTo>
                  <a:pt x="1778586" y="3827107"/>
                  <a:pt x="1771027" y="3836017"/>
                  <a:pt x="1760984" y="3840480"/>
                </a:cubicBezTo>
                <a:cubicBezTo>
                  <a:pt x="1721870" y="3857864"/>
                  <a:pt x="1706782" y="3857273"/>
                  <a:pt x="1669544" y="3867912"/>
                </a:cubicBezTo>
                <a:cubicBezTo>
                  <a:pt x="1583760" y="3892422"/>
                  <a:pt x="1721879" y="3858314"/>
                  <a:pt x="1596392" y="3886200"/>
                </a:cubicBezTo>
                <a:cubicBezTo>
                  <a:pt x="1584124" y="3888926"/>
                  <a:pt x="1571900" y="3891892"/>
                  <a:pt x="1559816" y="3895344"/>
                </a:cubicBezTo>
                <a:cubicBezTo>
                  <a:pt x="1550548" y="3897992"/>
                  <a:pt x="1541867" y="3902764"/>
                  <a:pt x="1532384" y="3904488"/>
                </a:cubicBezTo>
                <a:cubicBezTo>
                  <a:pt x="1375410" y="3933029"/>
                  <a:pt x="1519562" y="3898550"/>
                  <a:pt x="1422656" y="3922776"/>
                </a:cubicBezTo>
                <a:cubicBezTo>
                  <a:pt x="1395106" y="3941142"/>
                  <a:pt x="1391132" y="3945430"/>
                  <a:pt x="1358648" y="3959352"/>
                </a:cubicBezTo>
                <a:cubicBezTo>
                  <a:pt x="1349789" y="3963149"/>
                  <a:pt x="1340807" y="3967537"/>
                  <a:pt x="1331216" y="3968496"/>
                </a:cubicBezTo>
                <a:cubicBezTo>
                  <a:pt x="1279568" y="3973661"/>
                  <a:pt x="1227584" y="3974592"/>
                  <a:pt x="1175768" y="3977640"/>
                </a:cubicBezTo>
                <a:cubicBezTo>
                  <a:pt x="1087376" y="3974592"/>
                  <a:pt x="998864" y="3974013"/>
                  <a:pt x="910592" y="3968496"/>
                </a:cubicBezTo>
                <a:cubicBezTo>
                  <a:pt x="900972" y="3967895"/>
                  <a:pt x="892428" y="3962000"/>
                  <a:pt x="883160" y="3959352"/>
                </a:cubicBezTo>
                <a:cubicBezTo>
                  <a:pt x="871076" y="3955900"/>
                  <a:pt x="858776" y="3953256"/>
                  <a:pt x="846584" y="3950208"/>
                </a:cubicBezTo>
                <a:cubicBezTo>
                  <a:pt x="789077" y="3911870"/>
                  <a:pt x="850767" y="3948554"/>
                  <a:pt x="746000" y="3913632"/>
                </a:cubicBezTo>
                <a:cubicBezTo>
                  <a:pt x="727712" y="3907536"/>
                  <a:pt x="707176" y="3906037"/>
                  <a:pt x="691136" y="3895344"/>
                </a:cubicBezTo>
                <a:cubicBezTo>
                  <a:pt x="681992" y="3889248"/>
                  <a:pt x="673994" y="3880915"/>
                  <a:pt x="663704" y="3877056"/>
                </a:cubicBezTo>
                <a:cubicBezTo>
                  <a:pt x="649152" y="3871599"/>
                  <a:pt x="632870" y="3872378"/>
                  <a:pt x="617984" y="3867912"/>
                </a:cubicBezTo>
                <a:cubicBezTo>
                  <a:pt x="602262" y="3863195"/>
                  <a:pt x="587633" y="3855387"/>
                  <a:pt x="572264" y="3849624"/>
                </a:cubicBezTo>
                <a:cubicBezTo>
                  <a:pt x="563239" y="3846240"/>
                  <a:pt x="553976" y="3843528"/>
                  <a:pt x="544832" y="3840480"/>
                </a:cubicBezTo>
                <a:cubicBezTo>
                  <a:pt x="535688" y="3831336"/>
                  <a:pt x="527218" y="3821464"/>
                  <a:pt x="517400" y="3813048"/>
                </a:cubicBezTo>
                <a:cubicBezTo>
                  <a:pt x="505829" y="3803130"/>
                  <a:pt x="491600" y="3796392"/>
                  <a:pt x="480824" y="3785616"/>
                </a:cubicBezTo>
                <a:cubicBezTo>
                  <a:pt x="470048" y="3774840"/>
                  <a:pt x="464168" y="3759816"/>
                  <a:pt x="453392" y="3749040"/>
                </a:cubicBezTo>
                <a:cubicBezTo>
                  <a:pt x="445621" y="3741269"/>
                  <a:pt x="435384" y="3736406"/>
                  <a:pt x="425960" y="3730752"/>
                </a:cubicBezTo>
                <a:cubicBezTo>
                  <a:pt x="404888" y="3718109"/>
                  <a:pt x="382084" y="3708268"/>
                  <a:pt x="361952" y="3694176"/>
                </a:cubicBezTo>
                <a:cubicBezTo>
                  <a:pt x="301421" y="3651805"/>
                  <a:pt x="370596" y="3675763"/>
                  <a:pt x="297944" y="3657600"/>
                </a:cubicBezTo>
                <a:cubicBezTo>
                  <a:pt x="274399" y="3638764"/>
                  <a:pt x="234539" y="3609636"/>
                  <a:pt x="215648" y="3584448"/>
                </a:cubicBezTo>
                <a:cubicBezTo>
                  <a:pt x="207469" y="3573543"/>
                  <a:pt x="204584" y="3559431"/>
                  <a:pt x="197360" y="3547872"/>
                </a:cubicBezTo>
                <a:cubicBezTo>
                  <a:pt x="189283" y="3534949"/>
                  <a:pt x="179072" y="3523488"/>
                  <a:pt x="169928" y="3511296"/>
                </a:cubicBezTo>
                <a:cubicBezTo>
                  <a:pt x="163832" y="3489960"/>
                  <a:pt x="158657" y="3468339"/>
                  <a:pt x="151640" y="3447288"/>
                </a:cubicBezTo>
                <a:cubicBezTo>
                  <a:pt x="146449" y="3431716"/>
                  <a:pt x="135388" y="3417855"/>
                  <a:pt x="133352" y="3401568"/>
                </a:cubicBezTo>
                <a:cubicBezTo>
                  <a:pt x="126159" y="3344024"/>
                  <a:pt x="128066" y="3285696"/>
                  <a:pt x="124208" y="3227832"/>
                </a:cubicBezTo>
                <a:cubicBezTo>
                  <a:pt x="121969" y="3194240"/>
                  <a:pt x="118112" y="3160776"/>
                  <a:pt x="115064" y="3127248"/>
                </a:cubicBezTo>
                <a:cubicBezTo>
                  <a:pt x="92515" y="3194896"/>
                  <a:pt x="106061" y="3165933"/>
                  <a:pt x="96776" y="3026664"/>
                </a:cubicBezTo>
                <a:cubicBezTo>
                  <a:pt x="93526" y="2977909"/>
                  <a:pt x="90680" y="2929128"/>
                  <a:pt x="87632" y="2880360"/>
                </a:cubicBezTo>
                <a:cubicBezTo>
                  <a:pt x="26985" y="2961223"/>
                  <a:pt x="42407" y="2924596"/>
                  <a:pt x="23624" y="2980944"/>
                </a:cubicBezTo>
                <a:cubicBezTo>
                  <a:pt x="17528" y="2962656"/>
                  <a:pt x="18967" y="2912449"/>
                  <a:pt x="5336" y="2926080"/>
                </a:cubicBezTo>
                <a:cubicBezTo>
                  <a:pt x="-9904" y="2941320"/>
                  <a:pt x="12100" y="2968667"/>
                  <a:pt x="14480" y="2990088"/>
                </a:cubicBezTo>
                <a:cubicBezTo>
                  <a:pt x="18198" y="3023548"/>
                  <a:pt x="18089" y="3057464"/>
                  <a:pt x="23624" y="3090672"/>
                </a:cubicBezTo>
                <a:cubicBezTo>
                  <a:pt x="43082" y="3207421"/>
                  <a:pt x="30519" y="3115330"/>
                  <a:pt x="60200" y="3182112"/>
                </a:cubicBezTo>
                <a:cubicBezTo>
                  <a:pt x="68029" y="3199728"/>
                  <a:pt x="72392" y="3218688"/>
                  <a:pt x="78488" y="3236976"/>
                </a:cubicBezTo>
                <a:cubicBezTo>
                  <a:pt x="81536" y="3246120"/>
                  <a:pt x="83321" y="3255787"/>
                  <a:pt x="87632" y="3264408"/>
                </a:cubicBezTo>
                <a:cubicBezTo>
                  <a:pt x="110835" y="3310814"/>
                  <a:pt x="98359" y="3289642"/>
                  <a:pt x="124208" y="3328416"/>
                </a:cubicBezTo>
                <a:cubicBezTo>
                  <a:pt x="148669" y="3230570"/>
                  <a:pt x="139066" y="3283822"/>
                  <a:pt x="124208" y="3090672"/>
                </a:cubicBezTo>
                <a:cubicBezTo>
                  <a:pt x="124068" y="3088854"/>
                  <a:pt x="110339" y="3032188"/>
                  <a:pt x="105920" y="3026664"/>
                </a:cubicBezTo>
                <a:cubicBezTo>
                  <a:pt x="99055" y="3018082"/>
                  <a:pt x="87632" y="3014472"/>
                  <a:pt x="78488" y="3008376"/>
                </a:cubicBezTo>
                <a:cubicBezTo>
                  <a:pt x="27720" y="2932224"/>
                  <a:pt x="102196" y="3052068"/>
                  <a:pt x="41912" y="2871216"/>
                </a:cubicBezTo>
                <a:cubicBezTo>
                  <a:pt x="26905" y="2826195"/>
                  <a:pt x="34353" y="2853291"/>
                  <a:pt x="23624" y="2788920"/>
                </a:cubicBezTo>
                <a:cubicBezTo>
                  <a:pt x="26672" y="2602992"/>
                  <a:pt x="26960" y="2416998"/>
                  <a:pt x="32768" y="2231136"/>
                </a:cubicBezTo>
                <a:cubicBezTo>
                  <a:pt x="33069" y="2221502"/>
                  <a:pt x="39574" y="2213055"/>
                  <a:pt x="41912" y="2203704"/>
                </a:cubicBezTo>
                <a:cubicBezTo>
                  <a:pt x="45681" y="2188626"/>
                  <a:pt x="46967" y="2172978"/>
                  <a:pt x="51056" y="2157984"/>
                </a:cubicBezTo>
                <a:cubicBezTo>
                  <a:pt x="56177" y="2139206"/>
                  <a:pt x="77815" y="2077033"/>
                  <a:pt x="87632" y="2057400"/>
                </a:cubicBezTo>
                <a:cubicBezTo>
                  <a:pt x="92547" y="2047570"/>
                  <a:pt x="98149" y="2037739"/>
                  <a:pt x="105920" y="2029968"/>
                </a:cubicBezTo>
                <a:cubicBezTo>
                  <a:pt x="116696" y="2019192"/>
                  <a:pt x="131219" y="2012788"/>
                  <a:pt x="142496" y="2002536"/>
                </a:cubicBezTo>
                <a:cubicBezTo>
                  <a:pt x="164823" y="1982239"/>
                  <a:pt x="206504" y="1938528"/>
                  <a:pt x="206504" y="1938528"/>
                </a:cubicBezTo>
                <a:cubicBezTo>
                  <a:pt x="223992" y="1886065"/>
                  <a:pt x="203125" y="1935035"/>
                  <a:pt x="243080" y="1883664"/>
                </a:cubicBezTo>
                <a:cubicBezTo>
                  <a:pt x="256574" y="1866314"/>
                  <a:pt x="279656" y="1828800"/>
                  <a:pt x="279656" y="1828800"/>
                </a:cubicBezTo>
                <a:cubicBezTo>
                  <a:pt x="264416" y="1825752"/>
                  <a:pt x="249401" y="1818110"/>
                  <a:pt x="233936" y="1819656"/>
                </a:cubicBezTo>
                <a:cubicBezTo>
                  <a:pt x="219383" y="1821111"/>
                  <a:pt x="174174" y="1842842"/>
                  <a:pt x="160784" y="1856232"/>
                </a:cubicBezTo>
                <a:cubicBezTo>
                  <a:pt x="146984" y="1870032"/>
                  <a:pt x="136400" y="1886712"/>
                  <a:pt x="124208" y="1901952"/>
                </a:cubicBezTo>
                <a:cubicBezTo>
                  <a:pt x="137788" y="1847633"/>
                  <a:pt x="124915" y="1879017"/>
                  <a:pt x="160784" y="1828800"/>
                </a:cubicBezTo>
                <a:cubicBezTo>
                  <a:pt x="167172" y="1819857"/>
                  <a:pt x="170490" y="1808233"/>
                  <a:pt x="179072" y="1801368"/>
                </a:cubicBezTo>
                <a:cubicBezTo>
                  <a:pt x="188445" y="1793870"/>
                  <a:pt x="249947" y="1783535"/>
                  <a:pt x="252224" y="1783080"/>
                </a:cubicBezTo>
                <a:cubicBezTo>
                  <a:pt x="462555" y="1800608"/>
                  <a:pt x="344303" y="1754168"/>
                  <a:pt x="371096" y="2075688"/>
                </a:cubicBezTo>
                <a:cubicBezTo>
                  <a:pt x="372459" y="2092045"/>
                  <a:pt x="377778" y="2109802"/>
                  <a:pt x="389384" y="2121408"/>
                </a:cubicBezTo>
                <a:cubicBezTo>
                  <a:pt x="409717" y="2141741"/>
                  <a:pt x="462536" y="2167128"/>
                  <a:pt x="462536" y="2167128"/>
                </a:cubicBezTo>
                <a:cubicBezTo>
                  <a:pt x="489968" y="2161032"/>
                  <a:pt x="518892" y="2159648"/>
                  <a:pt x="544832" y="2148840"/>
                </a:cubicBezTo>
                <a:cubicBezTo>
                  <a:pt x="577675" y="2135155"/>
                  <a:pt x="569221" y="2118349"/>
                  <a:pt x="581408" y="2093976"/>
                </a:cubicBezTo>
                <a:cubicBezTo>
                  <a:pt x="586323" y="2084146"/>
                  <a:pt x="589866" y="2071459"/>
                  <a:pt x="599696" y="2066544"/>
                </a:cubicBezTo>
                <a:cubicBezTo>
                  <a:pt x="616279" y="2058253"/>
                  <a:pt x="636206" y="2060022"/>
                  <a:pt x="654560" y="2057400"/>
                </a:cubicBezTo>
                <a:cubicBezTo>
                  <a:pt x="678887" y="2053925"/>
                  <a:pt x="703328" y="2051304"/>
                  <a:pt x="727712" y="2048256"/>
                </a:cubicBezTo>
                <a:cubicBezTo>
                  <a:pt x="752096" y="2051304"/>
                  <a:pt x="777551" y="2049629"/>
                  <a:pt x="800864" y="2057400"/>
                </a:cubicBezTo>
                <a:cubicBezTo>
                  <a:pt x="869713" y="2080350"/>
                  <a:pt x="817086" y="2076866"/>
                  <a:pt x="846584" y="2112264"/>
                </a:cubicBezTo>
                <a:cubicBezTo>
                  <a:pt x="856340" y="2123972"/>
                  <a:pt x="869928" y="2132135"/>
                  <a:pt x="883160" y="2139696"/>
                </a:cubicBezTo>
                <a:cubicBezTo>
                  <a:pt x="898300" y="2148348"/>
                  <a:pt x="944735" y="2155669"/>
                  <a:pt x="956312" y="2157984"/>
                </a:cubicBezTo>
                <a:cubicBezTo>
                  <a:pt x="970182" y="2167230"/>
                  <a:pt x="992247" y="2185416"/>
                  <a:pt x="1011176" y="2185416"/>
                </a:cubicBezTo>
                <a:cubicBezTo>
                  <a:pt x="1029716" y="2185416"/>
                  <a:pt x="1047752" y="2179320"/>
                  <a:pt x="1066040" y="2176272"/>
                </a:cubicBezTo>
                <a:cubicBezTo>
                  <a:pt x="1081280" y="2170176"/>
                  <a:pt x="1100154" y="2169590"/>
                  <a:pt x="1111760" y="2157984"/>
                </a:cubicBezTo>
                <a:cubicBezTo>
                  <a:pt x="1126218" y="2143526"/>
                  <a:pt x="1129262" y="2120994"/>
                  <a:pt x="1139192" y="2103120"/>
                </a:cubicBezTo>
                <a:cubicBezTo>
                  <a:pt x="1144529" y="2093513"/>
                  <a:pt x="1151384" y="2084832"/>
                  <a:pt x="1157480" y="2075688"/>
                </a:cubicBezTo>
                <a:cubicBezTo>
                  <a:pt x="1160528" y="2042160"/>
                  <a:pt x="1145955" y="2001679"/>
                  <a:pt x="1166624" y="1975104"/>
                </a:cubicBezTo>
                <a:cubicBezTo>
                  <a:pt x="1177771" y="1960772"/>
                  <a:pt x="1236314" y="2003276"/>
                  <a:pt x="1248920" y="2011680"/>
                </a:cubicBezTo>
                <a:cubicBezTo>
                  <a:pt x="1285850" y="1999370"/>
                  <a:pt x="1308416" y="1992224"/>
                  <a:pt x="1349504" y="1975104"/>
                </a:cubicBezTo>
                <a:cubicBezTo>
                  <a:pt x="1362087" y="1969861"/>
                  <a:pt x="1373148" y="1961127"/>
                  <a:pt x="1386080" y="1956816"/>
                </a:cubicBezTo>
                <a:cubicBezTo>
                  <a:pt x="1400824" y="1951901"/>
                  <a:pt x="1416560" y="1950720"/>
                  <a:pt x="1431800" y="1947672"/>
                </a:cubicBezTo>
                <a:cubicBezTo>
                  <a:pt x="1422656" y="1938528"/>
                  <a:pt x="1411541" y="1931000"/>
                  <a:pt x="1404368" y="1920240"/>
                </a:cubicBezTo>
                <a:cubicBezTo>
                  <a:pt x="1399021" y="1912220"/>
                  <a:pt x="1399535" y="1901429"/>
                  <a:pt x="1395224" y="1892808"/>
                </a:cubicBezTo>
                <a:cubicBezTo>
                  <a:pt x="1390309" y="1882978"/>
                  <a:pt x="1383032" y="1874520"/>
                  <a:pt x="1376936" y="1865376"/>
                </a:cubicBezTo>
                <a:cubicBezTo>
                  <a:pt x="1478044" y="1764268"/>
                  <a:pt x="1302591" y="1931543"/>
                  <a:pt x="1459232" y="1819656"/>
                </a:cubicBezTo>
                <a:cubicBezTo>
                  <a:pt x="1467075" y="1814054"/>
                  <a:pt x="1464992" y="1801249"/>
                  <a:pt x="1468376" y="1792224"/>
                </a:cubicBezTo>
                <a:cubicBezTo>
                  <a:pt x="1474139" y="1776855"/>
                  <a:pt x="1474311" y="1757313"/>
                  <a:pt x="1486664" y="1746504"/>
                </a:cubicBezTo>
                <a:cubicBezTo>
                  <a:pt x="1501172" y="1733810"/>
                  <a:pt x="1523912" y="1736045"/>
                  <a:pt x="1541528" y="1728216"/>
                </a:cubicBezTo>
                <a:cubicBezTo>
                  <a:pt x="1551571" y="1723753"/>
                  <a:pt x="1559816" y="1716024"/>
                  <a:pt x="1568960" y="1709928"/>
                </a:cubicBezTo>
                <a:cubicBezTo>
                  <a:pt x="1572008" y="1700784"/>
                  <a:pt x="1572083" y="1690022"/>
                  <a:pt x="1578104" y="1682496"/>
                </a:cubicBezTo>
                <a:cubicBezTo>
                  <a:pt x="1584969" y="1673914"/>
                  <a:pt x="1604173" y="1675113"/>
                  <a:pt x="1605536" y="1664208"/>
                </a:cubicBezTo>
                <a:cubicBezTo>
                  <a:pt x="1607927" y="1645080"/>
                  <a:pt x="1593344" y="1627632"/>
                  <a:pt x="1587248" y="1609344"/>
                </a:cubicBezTo>
                <a:cubicBezTo>
                  <a:pt x="1471424" y="1612392"/>
                  <a:pt x="1355640" y="1618488"/>
                  <a:pt x="1239776" y="1618488"/>
                </a:cubicBezTo>
                <a:cubicBezTo>
                  <a:pt x="1227209" y="1618488"/>
                  <a:pt x="1210505" y="1619570"/>
                  <a:pt x="1203200" y="1609344"/>
                </a:cubicBezTo>
                <a:cubicBezTo>
                  <a:pt x="1192424" y="1594257"/>
                  <a:pt x="1197104" y="1572768"/>
                  <a:pt x="1194056" y="1554480"/>
                </a:cubicBezTo>
                <a:cubicBezTo>
                  <a:pt x="1200408" y="1535423"/>
                  <a:pt x="1208933" y="1505538"/>
                  <a:pt x="1221488" y="1490472"/>
                </a:cubicBezTo>
                <a:cubicBezTo>
                  <a:pt x="1228523" y="1482029"/>
                  <a:pt x="1240477" y="1479219"/>
                  <a:pt x="1248920" y="1472184"/>
                </a:cubicBezTo>
                <a:cubicBezTo>
                  <a:pt x="1258854" y="1463905"/>
                  <a:pt x="1268413" y="1454960"/>
                  <a:pt x="1276352" y="1444752"/>
                </a:cubicBezTo>
                <a:cubicBezTo>
                  <a:pt x="1289846" y="1427402"/>
                  <a:pt x="1312928" y="1389888"/>
                  <a:pt x="1312928" y="1389888"/>
                </a:cubicBezTo>
                <a:cubicBezTo>
                  <a:pt x="1309880" y="1377696"/>
                  <a:pt x="1311635" y="1363125"/>
                  <a:pt x="1303784" y="1353312"/>
                </a:cubicBezTo>
                <a:cubicBezTo>
                  <a:pt x="1275097" y="1317453"/>
                  <a:pt x="1265415" y="1376979"/>
                  <a:pt x="1285496" y="1316736"/>
                </a:cubicBezTo>
                <a:cubicBezTo>
                  <a:pt x="1282448" y="1292352"/>
                  <a:pt x="1284123" y="1266897"/>
                  <a:pt x="1276352" y="1243584"/>
                </a:cubicBezTo>
                <a:cubicBezTo>
                  <a:pt x="1268718" y="1220683"/>
                  <a:pt x="1242569" y="1199260"/>
                  <a:pt x="1221488" y="1188720"/>
                </a:cubicBezTo>
                <a:cubicBezTo>
                  <a:pt x="1212867" y="1184409"/>
                  <a:pt x="1203324" y="1182224"/>
                  <a:pt x="1194056" y="1179576"/>
                </a:cubicBezTo>
                <a:cubicBezTo>
                  <a:pt x="1181972" y="1176124"/>
                  <a:pt x="1169991" y="1171623"/>
                  <a:pt x="1157480" y="1170432"/>
                </a:cubicBezTo>
                <a:cubicBezTo>
                  <a:pt x="1105808" y="1165511"/>
                  <a:pt x="1053848" y="1164336"/>
                  <a:pt x="1002032" y="1161288"/>
                </a:cubicBezTo>
                <a:cubicBezTo>
                  <a:pt x="992888" y="1158240"/>
                  <a:pt x="982005" y="1158314"/>
                  <a:pt x="974600" y="1152144"/>
                </a:cubicBezTo>
                <a:cubicBezTo>
                  <a:pt x="949050" y="1130852"/>
                  <a:pt x="947140" y="1115483"/>
                  <a:pt x="938024" y="1088136"/>
                </a:cubicBezTo>
                <a:cubicBezTo>
                  <a:pt x="918901" y="868222"/>
                  <a:pt x="941988" y="944581"/>
                  <a:pt x="910592" y="850392"/>
                </a:cubicBezTo>
                <a:cubicBezTo>
                  <a:pt x="916688" y="841248"/>
                  <a:pt x="920298" y="829825"/>
                  <a:pt x="928880" y="822960"/>
                </a:cubicBezTo>
                <a:cubicBezTo>
                  <a:pt x="936406" y="816939"/>
                  <a:pt x="949496" y="820632"/>
                  <a:pt x="956312" y="813816"/>
                </a:cubicBezTo>
                <a:cubicBezTo>
                  <a:pt x="965951" y="804177"/>
                  <a:pt x="968504" y="789432"/>
                  <a:pt x="974600" y="777240"/>
                </a:cubicBezTo>
                <a:cubicBezTo>
                  <a:pt x="977951" y="757133"/>
                  <a:pt x="981359" y="703520"/>
                  <a:pt x="1002032" y="685800"/>
                </a:cubicBezTo>
                <a:cubicBezTo>
                  <a:pt x="1014494" y="675118"/>
                  <a:pt x="1032383" y="673275"/>
                  <a:pt x="1047752" y="667512"/>
                </a:cubicBezTo>
                <a:cubicBezTo>
                  <a:pt x="1114953" y="642312"/>
                  <a:pt x="1137767" y="651414"/>
                  <a:pt x="1239776" y="640080"/>
                </a:cubicBezTo>
                <a:cubicBezTo>
                  <a:pt x="1248920" y="627888"/>
                  <a:pt x="1259647" y="616736"/>
                  <a:pt x="1267208" y="603504"/>
                </a:cubicBezTo>
                <a:cubicBezTo>
                  <a:pt x="1271990" y="595135"/>
                  <a:pt x="1269536" y="582888"/>
                  <a:pt x="1276352" y="576072"/>
                </a:cubicBezTo>
                <a:cubicBezTo>
                  <a:pt x="1315259" y="537165"/>
                  <a:pt x="1467228" y="548708"/>
                  <a:pt x="1468376" y="548640"/>
                </a:cubicBezTo>
                <a:cubicBezTo>
                  <a:pt x="1474472" y="539496"/>
                  <a:pt x="1486664" y="532198"/>
                  <a:pt x="1486664" y="521208"/>
                </a:cubicBezTo>
                <a:cubicBezTo>
                  <a:pt x="1486664" y="449759"/>
                  <a:pt x="1475154" y="453139"/>
                  <a:pt x="1431800" y="420624"/>
                </a:cubicBezTo>
                <a:cubicBezTo>
                  <a:pt x="1401320" y="423672"/>
                  <a:pt x="1369420" y="420081"/>
                  <a:pt x="1340360" y="429768"/>
                </a:cubicBezTo>
                <a:cubicBezTo>
                  <a:pt x="1329934" y="433243"/>
                  <a:pt x="1332912" y="455393"/>
                  <a:pt x="1322072" y="457200"/>
                </a:cubicBezTo>
                <a:cubicBezTo>
                  <a:pt x="1291857" y="462236"/>
                  <a:pt x="1261112" y="451104"/>
                  <a:pt x="1230632" y="448056"/>
                </a:cubicBezTo>
                <a:cubicBezTo>
                  <a:pt x="1237817" y="404944"/>
                  <a:pt x="1238007" y="394810"/>
                  <a:pt x="1248920" y="356616"/>
                </a:cubicBezTo>
                <a:cubicBezTo>
                  <a:pt x="1254808" y="336007"/>
                  <a:pt x="1257719" y="314864"/>
                  <a:pt x="1285496" y="310896"/>
                </a:cubicBezTo>
                <a:cubicBezTo>
                  <a:pt x="1339892" y="303125"/>
                  <a:pt x="1395224" y="304800"/>
                  <a:pt x="1450088" y="301752"/>
                </a:cubicBezTo>
                <a:cubicBezTo>
                  <a:pt x="1456184" y="292608"/>
                  <a:pt x="1463461" y="284150"/>
                  <a:pt x="1468376" y="274320"/>
                </a:cubicBezTo>
                <a:cubicBezTo>
                  <a:pt x="1475717" y="259639"/>
                  <a:pt x="1479998" y="243599"/>
                  <a:pt x="1486664" y="228600"/>
                </a:cubicBezTo>
                <a:cubicBezTo>
                  <a:pt x="1492200" y="216144"/>
                  <a:pt x="1498856" y="204216"/>
                  <a:pt x="1504952" y="192024"/>
                </a:cubicBezTo>
                <a:cubicBezTo>
                  <a:pt x="1508523" y="174168"/>
                  <a:pt x="1520783" y="103041"/>
                  <a:pt x="1532384" y="91440"/>
                </a:cubicBezTo>
                <a:cubicBezTo>
                  <a:pt x="1541528" y="82296"/>
                  <a:pt x="1549056" y="71181"/>
                  <a:pt x="1559816" y="64008"/>
                </a:cubicBezTo>
                <a:cubicBezTo>
                  <a:pt x="1567836" y="58661"/>
                  <a:pt x="1578104" y="57912"/>
                  <a:pt x="1587248" y="54864"/>
                </a:cubicBezTo>
                <a:cubicBezTo>
                  <a:pt x="1629920" y="57912"/>
                  <a:pt x="1674679" y="50480"/>
                  <a:pt x="1715264" y="64008"/>
                </a:cubicBezTo>
                <a:cubicBezTo>
                  <a:pt x="1733779" y="70180"/>
                  <a:pt x="1742494" y="92594"/>
                  <a:pt x="1751840" y="109728"/>
                </a:cubicBezTo>
                <a:cubicBezTo>
                  <a:pt x="1761071" y="126651"/>
                  <a:pt x="1764032" y="146304"/>
                  <a:pt x="1770128" y="164592"/>
                </a:cubicBezTo>
                <a:cubicBezTo>
                  <a:pt x="1776224" y="182880"/>
                  <a:pt x="1783120" y="200920"/>
                  <a:pt x="1788416" y="219456"/>
                </a:cubicBezTo>
                <a:cubicBezTo>
                  <a:pt x="1790154" y="225538"/>
                  <a:pt x="1818666" y="328839"/>
                  <a:pt x="1824992" y="338328"/>
                </a:cubicBezTo>
                <a:cubicBezTo>
                  <a:pt x="1843422" y="365973"/>
                  <a:pt x="1850291" y="380163"/>
                  <a:pt x="1879856" y="402336"/>
                </a:cubicBezTo>
                <a:cubicBezTo>
                  <a:pt x="1890761" y="410515"/>
                  <a:pt x="1903903" y="415254"/>
                  <a:pt x="1916432" y="420624"/>
                </a:cubicBezTo>
                <a:cubicBezTo>
                  <a:pt x="1941035" y="431168"/>
                  <a:pt x="1962749" y="433545"/>
                  <a:pt x="1989584" y="438912"/>
                </a:cubicBezTo>
                <a:cubicBezTo>
                  <a:pt x="2001776" y="448056"/>
                  <a:pt x="2012928" y="458783"/>
                  <a:pt x="2026160" y="466344"/>
                </a:cubicBezTo>
                <a:cubicBezTo>
                  <a:pt x="2034529" y="471126"/>
                  <a:pt x="2044733" y="471691"/>
                  <a:pt x="2053592" y="475488"/>
                </a:cubicBezTo>
                <a:cubicBezTo>
                  <a:pt x="2066121" y="480858"/>
                  <a:pt x="2077639" y="488406"/>
                  <a:pt x="2090168" y="493776"/>
                </a:cubicBezTo>
                <a:cubicBezTo>
                  <a:pt x="2108533" y="501647"/>
                  <a:pt x="2135615" y="507424"/>
                  <a:pt x="2154176" y="512064"/>
                </a:cubicBezTo>
                <a:cubicBezTo>
                  <a:pt x="2171597" y="564328"/>
                  <a:pt x="2172467" y="554721"/>
                  <a:pt x="2154176" y="640080"/>
                </a:cubicBezTo>
                <a:cubicBezTo>
                  <a:pt x="2151873" y="650826"/>
                  <a:pt x="2140803" y="657682"/>
                  <a:pt x="2135888" y="667512"/>
                </a:cubicBezTo>
                <a:cubicBezTo>
                  <a:pt x="2131577" y="676133"/>
                  <a:pt x="2131055" y="686323"/>
                  <a:pt x="2126744" y="694944"/>
                </a:cubicBezTo>
                <a:cubicBezTo>
                  <a:pt x="2091292" y="765848"/>
                  <a:pt x="2122296" y="680857"/>
                  <a:pt x="2099312" y="749808"/>
                </a:cubicBezTo>
                <a:cubicBezTo>
                  <a:pt x="2102360" y="768096"/>
                  <a:pt x="2096390" y="790595"/>
                  <a:pt x="2108456" y="804672"/>
                </a:cubicBezTo>
                <a:cubicBezTo>
                  <a:pt x="2118570" y="816472"/>
                  <a:pt x="2139098" y="810047"/>
                  <a:pt x="2154176" y="813816"/>
                </a:cubicBezTo>
                <a:cubicBezTo>
                  <a:pt x="2163527" y="816154"/>
                  <a:pt x="2172464" y="819912"/>
                  <a:pt x="2181608" y="822960"/>
                </a:cubicBezTo>
                <a:cubicBezTo>
                  <a:pt x="2193800" y="832104"/>
                  <a:pt x="2202974" y="849441"/>
                  <a:pt x="2218184" y="850392"/>
                </a:cubicBezTo>
                <a:cubicBezTo>
                  <a:pt x="2255192" y="852705"/>
                  <a:pt x="2292519" y="843164"/>
                  <a:pt x="2327912" y="832104"/>
                </a:cubicBezTo>
                <a:cubicBezTo>
                  <a:pt x="2342458" y="827558"/>
                  <a:pt x="2353019" y="814708"/>
                  <a:pt x="2364488" y="804672"/>
                </a:cubicBezTo>
                <a:cubicBezTo>
                  <a:pt x="2403004" y="770970"/>
                  <a:pt x="2414509" y="754205"/>
                  <a:pt x="2437640" y="704088"/>
                </a:cubicBezTo>
                <a:cubicBezTo>
                  <a:pt x="2445718" y="686585"/>
                  <a:pt x="2448769" y="667122"/>
                  <a:pt x="2455928" y="649224"/>
                </a:cubicBezTo>
                <a:cubicBezTo>
                  <a:pt x="2460990" y="636568"/>
                  <a:pt x="2468120" y="624840"/>
                  <a:pt x="2474216" y="612648"/>
                </a:cubicBezTo>
                <a:cubicBezTo>
                  <a:pt x="2477264" y="582168"/>
                  <a:pt x="2479977" y="551653"/>
                  <a:pt x="2483360" y="521208"/>
                </a:cubicBezTo>
                <a:cubicBezTo>
                  <a:pt x="2488699" y="473153"/>
                  <a:pt x="2489287" y="452684"/>
                  <a:pt x="2501648" y="411480"/>
                </a:cubicBezTo>
                <a:cubicBezTo>
                  <a:pt x="2505844" y="397493"/>
                  <a:pt x="2518501" y="334597"/>
                  <a:pt x="2547368" y="329184"/>
                </a:cubicBezTo>
                <a:cubicBezTo>
                  <a:pt x="2586313" y="321882"/>
                  <a:pt x="2626616" y="329184"/>
                  <a:pt x="2666240" y="329184"/>
                </a:cubicBezTo>
                <a:lnTo>
                  <a:pt x="2666240" y="329184"/>
                </a:lnTo>
                <a:lnTo>
                  <a:pt x="2675384" y="320040"/>
                </a:lnTo>
                <a:lnTo>
                  <a:pt x="2766824" y="301752"/>
                </a:lnTo>
              </a:path>
            </a:pathLst>
          </a:custGeom>
          <a:solidFill>
            <a:srgbClr val="FF0000">
              <a:alpha val="25000"/>
            </a:srgbClr>
          </a:solidFill>
          <a:ln>
            <a:solidFill>
              <a:schemeClr val="accent1">
                <a:shade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Z"/>
          </a:p>
        </p:txBody>
      </p:sp>
      <p:pic>
        <p:nvPicPr>
          <p:cNvPr id="18" name="Picture 1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37561" y="2133600"/>
            <a:ext cx="3015439" cy="2354946"/>
          </a:xfrm>
          <a:prstGeom prst="rect">
            <a:avLst/>
          </a:prstGeom>
        </p:spPr>
      </p:pic>
    </p:spTree>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3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3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10953</TotalTime>
  <Words>7232</Words>
  <Application>Microsoft Office PowerPoint</Application>
  <PresentationFormat>On-screen Show (4:3)</PresentationFormat>
  <Paragraphs>230</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Tahoma</vt:lpstr>
      <vt:lpstr>Times New Roman</vt:lpstr>
      <vt:lpstr>Wingdings</vt:lpstr>
      <vt:lpstr>Ocean</vt:lpstr>
      <vt:lpstr> The RNZAF  in the Pacific    1942-45 </vt:lpstr>
      <vt:lpstr>The RNZAF in the Pacific </vt:lpstr>
      <vt:lpstr>PowerPoint Presentation</vt:lpstr>
      <vt:lpstr>1939-1942 – War:  The struggle to be ready</vt:lpstr>
      <vt:lpstr>1939-1942 – War:  The struggle to be ready</vt:lpstr>
      <vt:lpstr>1939-1942 – War:  The struggle to be ready</vt:lpstr>
      <vt:lpstr>The RNZAF in the Pacific 1942-1945</vt:lpstr>
      <vt:lpstr>PowerPoint Presentation</vt:lpstr>
      <vt:lpstr>PowerPoint Presentation</vt:lpstr>
      <vt:lpstr>PowerPoint Presentation</vt:lpstr>
      <vt:lpstr>RNZAF AO Pacific 1942-45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RNZAF in the Pacific 1942-1945</dc:title>
  <dc:creator>Brian Oliver</dc:creator>
  <cp:lastModifiedBy>X90273</cp:lastModifiedBy>
  <cp:revision>312</cp:revision>
  <cp:lastPrinted>2019-06-11T23:34:57Z</cp:lastPrinted>
  <dcterms:created xsi:type="dcterms:W3CDTF">2007-09-09T00:24:52Z</dcterms:created>
  <dcterms:modified xsi:type="dcterms:W3CDTF">2019-06-13T23:29:29Z</dcterms:modified>
</cp:coreProperties>
</file>