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54" r:id="rId3"/>
    <p:sldId id="355" r:id="rId4"/>
    <p:sldId id="356" r:id="rId5"/>
    <p:sldId id="359" r:id="rId6"/>
    <p:sldId id="364" r:id="rId7"/>
    <p:sldId id="358" r:id="rId8"/>
    <p:sldId id="357" r:id="rId9"/>
    <p:sldId id="353" r:id="rId10"/>
    <p:sldId id="363" r:id="rId11"/>
    <p:sldId id="362" r:id="rId12"/>
    <p:sldId id="361" r:id="rId13"/>
    <p:sldId id="360" r:id="rId14"/>
    <p:sldId id="366" r:id="rId15"/>
    <p:sldId id="365" r:id="rId16"/>
    <p:sldId id="369" r:id="rId17"/>
    <p:sldId id="368" r:id="rId18"/>
    <p:sldId id="367" r:id="rId19"/>
    <p:sldId id="370" r:id="rId20"/>
    <p:sldId id="371" r:id="rId21"/>
    <p:sldId id="372" r:id="rId22"/>
    <p:sldId id="375" r:id="rId23"/>
    <p:sldId id="374" r:id="rId24"/>
    <p:sldId id="373" r:id="rId25"/>
    <p:sldId id="380" r:id="rId26"/>
    <p:sldId id="379" r:id="rId27"/>
    <p:sldId id="378" r:id="rId28"/>
    <p:sldId id="377" r:id="rId29"/>
    <p:sldId id="376" r:id="rId30"/>
    <p:sldId id="389" r:id="rId31"/>
    <p:sldId id="388" r:id="rId32"/>
    <p:sldId id="387" r:id="rId33"/>
    <p:sldId id="386" r:id="rId34"/>
    <p:sldId id="385" r:id="rId35"/>
    <p:sldId id="384" r:id="rId36"/>
    <p:sldId id="383" r:id="rId37"/>
    <p:sldId id="382" r:id="rId38"/>
    <p:sldId id="381" r:id="rId39"/>
    <p:sldId id="390" r:id="rId40"/>
    <p:sldId id="393" r:id="rId41"/>
    <p:sldId id="392" r:id="rId42"/>
    <p:sldId id="391" r:id="rId43"/>
    <p:sldId id="395" r:id="rId44"/>
    <p:sldId id="324" r:id="rId45"/>
  </p:sldIdLst>
  <p:sldSz cx="9144000" cy="6858000" type="screen4x3"/>
  <p:notesSz cx="6805613" cy="9939338"/>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71" autoAdjust="0"/>
  </p:normalViewPr>
  <p:slideViewPr>
    <p:cSldViewPr>
      <p:cViewPr varScale="1">
        <p:scale>
          <a:sx n="107" d="100"/>
          <a:sy n="107" d="100"/>
        </p:scale>
        <p:origin x="173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A71AB797-33AA-4007-9F35-8D43C16A9FCD}" type="datetimeFigureOut">
              <a:rPr lang="en-NZ" smtClean="0"/>
              <a:t>3/04/2019</a:t>
            </a:fld>
            <a:endParaRPr lang="en-NZ"/>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22F69280-C6BA-45A6-B4A9-47533A5EA207}" type="slidenum">
              <a:rPr lang="en-NZ" smtClean="0"/>
              <a:t>‹#›</a:t>
            </a:fld>
            <a:endParaRPr lang="en-NZ"/>
          </a:p>
        </p:txBody>
      </p:sp>
    </p:spTree>
    <p:extLst>
      <p:ext uri="{BB962C8B-B14F-4D97-AF65-F5344CB8AC3E}">
        <p14:creationId xmlns:p14="http://schemas.microsoft.com/office/powerpoint/2010/main" val="345326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2F69280-C6BA-45A6-B4A9-47533A5EA207}" type="slidenum">
              <a:rPr lang="en-NZ" smtClean="0"/>
              <a:t>43</a:t>
            </a:fld>
            <a:endParaRPr lang="en-NZ"/>
          </a:p>
        </p:txBody>
      </p:sp>
    </p:spTree>
    <p:extLst>
      <p:ext uri="{BB962C8B-B14F-4D97-AF65-F5344CB8AC3E}">
        <p14:creationId xmlns:p14="http://schemas.microsoft.com/office/powerpoint/2010/main" val="106644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7EF5FC64-74E7-4F14-81CB-229E05323171}" type="datetimeFigureOut">
              <a:rPr lang="en-NZ" smtClean="0"/>
              <a:t>3/04/2019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4EEAC40-8CF1-43BF-8372-87D6DFDBB51C}" type="slidenum">
              <a:rPr lang="en-NZ" smtClean="0"/>
              <a:t>‹#›</a:t>
            </a:fld>
            <a:endParaRPr lang="en-NZ"/>
          </a:p>
        </p:txBody>
      </p:sp>
    </p:spTree>
    <p:extLst>
      <p:ext uri="{BB962C8B-B14F-4D97-AF65-F5344CB8AC3E}">
        <p14:creationId xmlns:p14="http://schemas.microsoft.com/office/powerpoint/2010/main" val="64107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EF5FC64-74E7-4F14-81CB-229E05323171}" type="datetimeFigureOut">
              <a:rPr lang="en-NZ" smtClean="0"/>
              <a:t>3/04/2019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4EEAC40-8CF1-43BF-8372-87D6DFDBB51C}" type="slidenum">
              <a:rPr lang="en-NZ" smtClean="0"/>
              <a:t>‹#›</a:t>
            </a:fld>
            <a:endParaRPr lang="en-NZ"/>
          </a:p>
        </p:txBody>
      </p:sp>
    </p:spTree>
    <p:extLst>
      <p:ext uri="{BB962C8B-B14F-4D97-AF65-F5344CB8AC3E}">
        <p14:creationId xmlns:p14="http://schemas.microsoft.com/office/powerpoint/2010/main" val="118746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EF5FC64-74E7-4F14-81CB-229E05323171}" type="datetimeFigureOut">
              <a:rPr lang="en-NZ" smtClean="0"/>
              <a:t>3/04/2019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4EEAC40-8CF1-43BF-8372-87D6DFDBB51C}" type="slidenum">
              <a:rPr lang="en-NZ" smtClean="0"/>
              <a:t>‹#›</a:t>
            </a:fld>
            <a:endParaRPr lang="en-NZ"/>
          </a:p>
        </p:txBody>
      </p:sp>
    </p:spTree>
    <p:extLst>
      <p:ext uri="{BB962C8B-B14F-4D97-AF65-F5344CB8AC3E}">
        <p14:creationId xmlns:p14="http://schemas.microsoft.com/office/powerpoint/2010/main" val="161728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EF5FC64-74E7-4F14-81CB-229E05323171}" type="datetimeFigureOut">
              <a:rPr lang="en-NZ" smtClean="0"/>
              <a:t>3/04/2019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4EEAC40-8CF1-43BF-8372-87D6DFDBB51C}" type="slidenum">
              <a:rPr lang="en-NZ" smtClean="0"/>
              <a:t>‹#›</a:t>
            </a:fld>
            <a:endParaRPr lang="en-NZ"/>
          </a:p>
        </p:txBody>
      </p:sp>
    </p:spTree>
    <p:extLst>
      <p:ext uri="{BB962C8B-B14F-4D97-AF65-F5344CB8AC3E}">
        <p14:creationId xmlns:p14="http://schemas.microsoft.com/office/powerpoint/2010/main" val="27486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F5FC64-74E7-4F14-81CB-229E05323171}" type="datetimeFigureOut">
              <a:rPr lang="en-NZ" smtClean="0"/>
              <a:t>3/04/2019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4EEAC40-8CF1-43BF-8372-87D6DFDBB51C}" type="slidenum">
              <a:rPr lang="en-NZ" smtClean="0"/>
              <a:t>‹#›</a:t>
            </a:fld>
            <a:endParaRPr lang="en-NZ"/>
          </a:p>
        </p:txBody>
      </p:sp>
    </p:spTree>
    <p:extLst>
      <p:ext uri="{BB962C8B-B14F-4D97-AF65-F5344CB8AC3E}">
        <p14:creationId xmlns:p14="http://schemas.microsoft.com/office/powerpoint/2010/main" val="3545046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7EF5FC64-74E7-4F14-81CB-229E05323171}" type="datetimeFigureOut">
              <a:rPr lang="en-NZ" smtClean="0"/>
              <a:t>3/04/2019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4EEAC40-8CF1-43BF-8372-87D6DFDBB51C}" type="slidenum">
              <a:rPr lang="en-NZ" smtClean="0"/>
              <a:t>‹#›</a:t>
            </a:fld>
            <a:endParaRPr lang="en-NZ"/>
          </a:p>
        </p:txBody>
      </p:sp>
    </p:spTree>
    <p:extLst>
      <p:ext uri="{BB962C8B-B14F-4D97-AF65-F5344CB8AC3E}">
        <p14:creationId xmlns:p14="http://schemas.microsoft.com/office/powerpoint/2010/main" val="172832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7EF5FC64-74E7-4F14-81CB-229E05323171}" type="datetimeFigureOut">
              <a:rPr lang="en-NZ" smtClean="0"/>
              <a:t>3/04/2019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4EEAC40-8CF1-43BF-8372-87D6DFDBB51C}" type="slidenum">
              <a:rPr lang="en-NZ" smtClean="0"/>
              <a:t>‹#›</a:t>
            </a:fld>
            <a:endParaRPr lang="en-NZ"/>
          </a:p>
        </p:txBody>
      </p:sp>
    </p:spTree>
    <p:extLst>
      <p:ext uri="{BB962C8B-B14F-4D97-AF65-F5344CB8AC3E}">
        <p14:creationId xmlns:p14="http://schemas.microsoft.com/office/powerpoint/2010/main" val="150178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7EF5FC64-74E7-4F14-81CB-229E05323171}" type="datetimeFigureOut">
              <a:rPr lang="en-NZ" smtClean="0"/>
              <a:t>3/04/2019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4EEAC40-8CF1-43BF-8372-87D6DFDBB51C}" type="slidenum">
              <a:rPr lang="en-NZ" smtClean="0"/>
              <a:t>‹#›</a:t>
            </a:fld>
            <a:endParaRPr lang="en-NZ"/>
          </a:p>
        </p:txBody>
      </p:sp>
    </p:spTree>
    <p:extLst>
      <p:ext uri="{BB962C8B-B14F-4D97-AF65-F5344CB8AC3E}">
        <p14:creationId xmlns:p14="http://schemas.microsoft.com/office/powerpoint/2010/main" val="154265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5FC64-74E7-4F14-81CB-229E05323171}" type="datetimeFigureOut">
              <a:rPr lang="en-NZ" smtClean="0"/>
              <a:t>3/04/2019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4EEAC40-8CF1-43BF-8372-87D6DFDBB51C}" type="slidenum">
              <a:rPr lang="en-NZ" smtClean="0"/>
              <a:t>‹#›</a:t>
            </a:fld>
            <a:endParaRPr lang="en-NZ"/>
          </a:p>
        </p:txBody>
      </p:sp>
    </p:spTree>
    <p:extLst>
      <p:ext uri="{BB962C8B-B14F-4D97-AF65-F5344CB8AC3E}">
        <p14:creationId xmlns:p14="http://schemas.microsoft.com/office/powerpoint/2010/main" val="387062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5FC64-74E7-4F14-81CB-229E05323171}" type="datetimeFigureOut">
              <a:rPr lang="en-NZ" smtClean="0"/>
              <a:t>3/04/2019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4EEAC40-8CF1-43BF-8372-87D6DFDBB51C}" type="slidenum">
              <a:rPr lang="en-NZ" smtClean="0"/>
              <a:t>‹#›</a:t>
            </a:fld>
            <a:endParaRPr lang="en-NZ"/>
          </a:p>
        </p:txBody>
      </p:sp>
    </p:spTree>
    <p:extLst>
      <p:ext uri="{BB962C8B-B14F-4D97-AF65-F5344CB8AC3E}">
        <p14:creationId xmlns:p14="http://schemas.microsoft.com/office/powerpoint/2010/main" val="36806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5FC64-74E7-4F14-81CB-229E05323171}" type="datetimeFigureOut">
              <a:rPr lang="en-NZ" smtClean="0"/>
              <a:t>3/04/2019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4EEAC40-8CF1-43BF-8372-87D6DFDBB51C}" type="slidenum">
              <a:rPr lang="en-NZ" smtClean="0"/>
              <a:t>‹#›</a:t>
            </a:fld>
            <a:endParaRPr lang="en-NZ"/>
          </a:p>
        </p:txBody>
      </p:sp>
    </p:spTree>
    <p:extLst>
      <p:ext uri="{BB962C8B-B14F-4D97-AF65-F5344CB8AC3E}">
        <p14:creationId xmlns:p14="http://schemas.microsoft.com/office/powerpoint/2010/main" val="315347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5FC64-74E7-4F14-81CB-229E05323171}" type="datetimeFigureOut">
              <a:rPr lang="en-NZ" smtClean="0"/>
              <a:t>3/04/2019</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EAC40-8CF1-43BF-8372-87D6DFDBB51C}" type="slidenum">
              <a:rPr lang="en-NZ" smtClean="0"/>
              <a:t>‹#›</a:t>
            </a:fld>
            <a:endParaRPr lang="en-NZ"/>
          </a:p>
        </p:txBody>
      </p:sp>
    </p:spTree>
    <p:extLst>
      <p:ext uri="{BB962C8B-B14F-4D97-AF65-F5344CB8AC3E}">
        <p14:creationId xmlns:p14="http://schemas.microsoft.com/office/powerpoint/2010/main" val="265791166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240360"/>
          </a:xfrm>
        </p:spPr>
        <p:txBody>
          <a:bodyPr>
            <a:normAutofit/>
          </a:bodyPr>
          <a:lstStyle/>
          <a:p>
            <a:r>
              <a:rPr lang="en-NZ" sz="3200" dirty="0">
                <a:latin typeface="Bell MT" panose="02020503060305020303" pitchFamily="18" charset="0"/>
              </a:rPr>
              <a:t>A </a:t>
            </a:r>
            <a:r>
              <a:rPr lang="en-NZ" sz="3200" dirty="0" smtClean="0">
                <a:latin typeface="Bell MT" panose="02020503060305020303" pitchFamily="18" charset="0"/>
              </a:rPr>
              <a:t>Mighty Coalition</a:t>
            </a:r>
            <a:r>
              <a:rPr lang="en-NZ" sz="3200" dirty="0">
                <a:latin typeface="Bell MT" panose="02020503060305020303" pitchFamily="18" charset="0"/>
              </a:rPr>
              <a:t>? </a:t>
            </a:r>
            <a:r>
              <a:rPr lang="en-NZ" sz="3200" dirty="0" smtClean="0">
                <a:latin typeface="Bell MT" panose="02020503060305020303" pitchFamily="18" charset="0"/>
              </a:rPr>
              <a:t/>
            </a:r>
            <a:br>
              <a:rPr lang="en-NZ" sz="3200" dirty="0" smtClean="0">
                <a:latin typeface="Bell MT" panose="02020503060305020303" pitchFamily="18" charset="0"/>
              </a:rPr>
            </a:br>
            <a:r>
              <a:rPr lang="en-NZ" sz="3200" dirty="0" smtClean="0">
                <a:latin typeface="Bell MT" panose="02020503060305020303" pitchFamily="18" charset="0"/>
              </a:rPr>
              <a:t>The </a:t>
            </a:r>
            <a:r>
              <a:rPr lang="en-NZ" sz="3200" dirty="0">
                <a:latin typeface="Bell MT" panose="02020503060305020303" pitchFamily="18" charset="0"/>
              </a:rPr>
              <a:t>Allies and the Battles of Monte </a:t>
            </a:r>
            <a:r>
              <a:rPr lang="en-NZ" sz="3200" dirty="0" err="1">
                <a:latin typeface="Bell MT" panose="02020503060305020303" pitchFamily="18" charset="0"/>
              </a:rPr>
              <a:t>Cassino</a:t>
            </a:r>
            <a:endParaRPr lang="en-NZ" sz="3200" dirty="0">
              <a:latin typeface="Bell MT" panose="020205030603050203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2492896"/>
            <a:ext cx="4961312" cy="3625065"/>
          </a:xfrm>
          <a:prstGeom prst="rect">
            <a:avLst/>
          </a:prstGeom>
        </p:spPr>
      </p:pic>
    </p:spTree>
    <p:extLst>
      <p:ext uri="{BB962C8B-B14F-4D97-AF65-F5344CB8AC3E}">
        <p14:creationId xmlns:p14="http://schemas.microsoft.com/office/powerpoint/2010/main" val="293545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44824"/>
            <a:ext cx="9144000" cy="3712686"/>
          </a:xfrm>
        </p:spPr>
      </p:pic>
    </p:spTree>
    <p:extLst>
      <p:ext uri="{BB962C8B-B14F-4D97-AF65-F5344CB8AC3E}">
        <p14:creationId xmlns:p14="http://schemas.microsoft.com/office/powerpoint/2010/main" val="4117997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404664"/>
            <a:ext cx="6102599" cy="4918695"/>
          </a:xfrm>
        </p:spPr>
      </p:pic>
    </p:spTree>
    <p:extLst>
      <p:ext uri="{BB962C8B-B14F-4D97-AF65-F5344CB8AC3E}">
        <p14:creationId xmlns:p14="http://schemas.microsoft.com/office/powerpoint/2010/main" val="3784594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3861048"/>
            <a:ext cx="9108504" cy="2852936"/>
          </a:xfrm>
        </p:spPr>
        <p:txBody>
          <a:bodyPr>
            <a:normAutofit fontScale="85000" lnSpcReduction="20000"/>
          </a:bodyPr>
          <a:lstStyle/>
          <a:p>
            <a:pPr marL="0" indent="0" algn="ctr">
              <a:buNone/>
            </a:pPr>
            <a:r>
              <a:rPr lang="en-NZ" dirty="0" smtClean="0">
                <a:latin typeface="Bell MT" panose="02020503060305020303" pitchFamily="18" charset="0"/>
              </a:rPr>
              <a:t>‘My </a:t>
            </a:r>
            <a:r>
              <a:rPr lang="en-NZ" dirty="0">
                <a:latin typeface="Bell MT" panose="02020503060305020303" pitchFamily="18" charset="0"/>
              </a:rPr>
              <a:t>ass was dragging just like everybody else.  But as I was a first sergeant I took a responsibility, so I was going to be the last one off. I watched them come down and I can’t imagine men being in any worse shape than that bunch.  They were like zombies shuffling along.  They were just absolutely exhausted, and it was not our company alone; it was all of them.  It was just continual lack of sleep, continual pounding, continual action.  It was a nasty, nasty battle in a nasty, nasty </a:t>
            </a:r>
            <a:r>
              <a:rPr lang="en-NZ" dirty="0" smtClean="0">
                <a:latin typeface="Bell MT" panose="02020503060305020303" pitchFamily="18" charset="0"/>
              </a:rPr>
              <a:t>war.’</a:t>
            </a:r>
            <a:endParaRPr lang="en-NZ" dirty="0">
              <a:latin typeface="Bell MT" panose="020205030603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16632"/>
            <a:ext cx="6389526" cy="3672408"/>
          </a:xfrm>
          <a:prstGeom prst="rect">
            <a:avLst/>
          </a:prstGeom>
        </p:spPr>
      </p:pic>
    </p:spTree>
    <p:extLst>
      <p:ext uri="{BB962C8B-B14F-4D97-AF65-F5344CB8AC3E}">
        <p14:creationId xmlns:p14="http://schemas.microsoft.com/office/powerpoint/2010/main" val="3129146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4644008" cy="6741368"/>
          </a:xfrm>
        </p:spPr>
        <p:txBody>
          <a:bodyPr>
            <a:normAutofit lnSpcReduction="10000"/>
          </a:bodyPr>
          <a:lstStyle/>
          <a:p>
            <a:pPr marL="0" indent="0">
              <a:buNone/>
            </a:pPr>
            <a:r>
              <a:rPr lang="en-NZ" dirty="0" smtClean="0">
                <a:latin typeface="Bell MT" panose="02020503060305020303" pitchFamily="18" charset="0"/>
              </a:rPr>
              <a:t>‘We </a:t>
            </a:r>
            <a:r>
              <a:rPr lang="en-NZ" dirty="0">
                <a:latin typeface="Bell MT" panose="02020503060305020303" pitchFamily="18" charset="0"/>
              </a:rPr>
              <a:t>could hear them coming about a mile away, talking at the top of their voices, weapons rattling, boots crunching on the metal and rubble on the road. But to make matters worse, they were coming down the road ‘</a:t>
            </a:r>
            <a:r>
              <a:rPr lang="en-NZ" dirty="0" err="1">
                <a:latin typeface="Bell MT" panose="02020503060305020303" pitchFamily="18" charset="0"/>
              </a:rPr>
              <a:t>en</a:t>
            </a:r>
            <a:r>
              <a:rPr lang="en-NZ" dirty="0">
                <a:latin typeface="Bell MT" panose="02020503060305020303" pitchFamily="18" charset="0"/>
              </a:rPr>
              <a:t> masse’ not in small batches or well spread out as I had suggested, but in one great heap as though out for a </a:t>
            </a:r>
            <a:r>
              <a:rPr lang="en-NZ" dirty="0" smtClean="0">
                <a:latin typeface="Bell MT" panose="02020503060305020303" pitchFamily="18" charset="0"/>
              </a:rPr>
              <a:t>jaunt’. </a:t>
            </a:r>
            <a:endParaRPr lang="en-NZ" dirty="0">
              <a:latin typeface="Bell MT" panose="020205030603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21338"/>
            <a:ext cx="4201930" cy="6264696"/>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57500"/>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09900"/>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62300"/>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14700"/>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43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44243"/>
            <a:ext cx="9144000" cy="1813757"/>
          </a:xfrm>
        </p:spPr>
        <p:txBody>
          <a:bodyPr>
            <a:normAutofit fontScale="70000" lnSpcReduction="20000"/>
          </a:bodyPr>
          <a:lstStyle/>
          <a:p>
            <a:pPr marL="0" indent="0" algn="ctr">
              <a:buNone/>
            </a:pPr>
            <a:r>
              <a:rPr lang="en-NZ" dirty="0" smtClean="0">
                <a:latin typeface="Bell MT" panose="02020503060305020303" pitchFamily="18" charset="0"/>
              </a:rPr>
              <a:t>‘When </a:t>
            </a:r>
            <a:r>
              <a:rPr lang="en-NZ" dirty="0">
                <a:latin typeface="Bell MT" panose="02020503060305020303" pitchFamily="18" charset="0"/>
              </a:rPr>
              <a:t>the Americans were about 400 metres away we heard the enemy </a:t>
            </a:r>
            <a:r>
              <a:rPr lang="en-NZ" dirty="0" err="1">
                <a:latin typeface="Bell MT" panose="02020503060305020303" pitchFamily="18" charset="0"/>
              </a:rPr>
              <a:t>Nebelwerfers</a:t>
            </a:r>
            <a:r>
              <a:rPr lang="en-NZ" dirty="0">
                <a:latin typeface="Bell MT" panose="02020503060305020303" pitchFamily="18" charset="0"/>
              </a:rPr>
              <a:t> begin their mournful braying as they were wound up. The first salvo of about 20 bombs landed in the middle of the Americans. For a moment there was silence as they scattered to each side of the road, then in the confusion, they stupidly returned </a:t>
            </a:r>
            <a:r>
              <a:rPr lang="en-NZ" dirty="0" err="1">
                <a:latin typeface="Bell MT" panose="02020503060305020303" pitchFamily="18" charset="0"/>
              </a:rPr>
              <a:t>en</a:t>
            </a:r>
            <a:r>
              <a:rPr lang="en-NZ" dirty="0">
                <a:latin typeface="Bell MT" panose="02020503060305020303" pitchFamily="18" charset="0"/>
              </a:rPr>
              <a:t> masse and crowded around the casualties in a congested heap of </a:t>
            </a:r>
            <a:r>
              <a:rPr lang="en-NZ" dirty="0" smtClean="0">
                <a:latin typeface="Bell MT" panose="02020503060305020303" pitchFamily="18" charset="0"/>
              </a:rPr>
              <a:t>men’.</a:t>
            </a:r>
            <a:endParaRPr lang="en-NZ" dirty="0">
              <a:latin typeface="Bell MT" panose="020205030603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32656"/>
            <a:ext cx="6660232" cy="4245898"/>
          </a:xfrm>
          <a:prstGeom prst="rect">
            <a:avLst/>
          </a:prstGeom>
        </p:spPr>
      </p:pic>
    </p:spTree>
    <p:extLst>
      <p:ext uri="{BB962C8B-B14F-4D97-AF65-F5344CB8AC3E}">
        <p14:creationId xmlns:p14="http://schemas.microsoft.com/office/powerpoint/2010/main" val="3611796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9599" y="332656"/>
            <a:ext cx="4568778" cy="4998663"/>
          </a:xfrm>
        </p:spPr>
      </p:pic>
      <p:sp>
        <p:nvSpPr>
          <p:cNvPr id="8" name="TextBox 7"/>
          <p:cNvSpPr txBox="1"/>
          <p:nvPr/>
        </p:nvSpPr>
        <p:spPr>
          <a:xfrm>
            <a:off x="827584" y="5589240"/>
            <a:ext cx="7488832" cy="461665"/>
          </a:xfrm>
          <a:prstGeom prst="rect">
            <a:avLst/>
          </a:prstGeom>
          <a:noFill/>
        </p:spPr>
        <p:txBody>
          <a:bodyPr wrap="square" rtlCol="0">
            <a:spAutoFit/>
          </a:bodyPr>
          <a:lstStyle/>
          <a:p>
            <a:pPr algn="ctr"/>
            <a:r>
              <a:rPr lang="en-NZ" sz="2400" dirty="0" smtClean="0">
                <a:latin typeface="Bell MT" panose="02020503060305020303" pitchFamily="18" charset="0"/>
              </a:rPr>
              <a:t>The US Army 88</a:t>
            </a:r>
            <a:r>
              <a:rPr lang="en-NZ" sz="2400" baseline="30000" dirty="0" smtClean="0">
                <a:latin typeface="Bell MT" panose="02020503060305020303" pitchFamily="18" charset="0"/>
              </a:rPr>
              <a:t>th</a:t>
            </a:r>
            <a:r>
              <a:rPr lang="en-NZ" sz="2400" dirty="0" smtClean="0">
                <a:latin typeface="Bell MT" panose="02020503060305020303" pitchFamily="18" charset="0"/>
              </a:rPr>
              <a:t> Infantry Division, near Bologna, 1944</a:t>
            </a:r>
            <a:endParaRPr lang="en-NZ" sz="2400" dirty="0">
              <a:latin typeface="Bell MT" panose="02020503060305020303" pitchFamily="18" charset="0"/>
            </a:endParaRPr>
          </a:p>
        </p:txBody>
      </p:sp>
    </p:spTree>
    <p:extLst>
      <p:ext uri="{BB962C8B-B14F-4D97-AF65-F5344CB8AC3E}">
        <p14:creationId xmlns:p14="http://schemas.microsoft.com/office/powerpoint/2010/main" val="231249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latin typeface="Bell MT" panose="02020503060305020303" pitchFamily="18" charset="0"/>
              </a:rPr>
              <a:t>The United Kingdom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340768"/>
            <a:ext cx="5303291" cy="5266120"/>
          </a:xfrm>
        </p:spPr>
      </p:pic>
    </p:spTree>
    <p:extLst>
      <p:ext uri="{BB962C8B-B14F-4D97-AF65-F5344CB8AC3E}">
        <p14:creationId xmlns:p14="http://schemas.microsoft.com/office/powerpoint/2010/main" val="861529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941168"/>
            <a:ext cx="9144000" cy="1828800"/>
          </a:xfrm>
        </p:spPr>
        <p:txBody>
          <a:bodyPr>
            <a:normAutofit fontScale="77500" lnSpcReduction="20000"/>
          </a:bodyPr>
          <a:lstStyle/>
          <a:p>
            <a:pPr marL="0" indent="0" algn="ctr">
              <a:buNone/>
            </a:pPr>
            <a:r>
              <a:rPr lang="en-NZ" dirty="0" smtClean="0">
                <a:latin typeface="Bell MT" panose="02020503060305020303" pitchFamily="18" charset="0"/>
              </a:rPr>
              <a:t>‘(</a:t>
            </a:r>
            <a:r>
              <a:rPr lang="en-NZ" dirty="0">
                <a:latin typeface="Bell MT" panose="02020503060305020303" pitchFamily="18" charset="0"/>
              </a:rPr>
              <a:t>I can see him before the map) the North African thing with the slitting of the soft underbelly of the Mediterranean, (I think that was the term he used), and the thought I had as we hit Italy; that it was a tough old gut that we were trying to slit, instead of a soft underbelly. At any rate Mr. Churchill </a:t>
            </a:r>
            <a:r>
              <a:rPr lang="en-NZ" dirty="0" smtClean="0">
                <a:latin typeface="Bell MT" panose="02020503060305020303" pitchFamily="18" charset="0"/>
              </a:rPr>
              <a:t>prevailed’. </a:t>
            </a:r>
            <a:endParaRPr lang="en-NZ" dirty="0">
              <a:latin typeface="Bell MT" panose="020205030603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60534"/>
            <a:ext cx="6482591" cy="4642108"/>
          </a:xfrm>
          <a:prstGeom prst="rect">
            <a:avLst/>
          </a:prstGeom>
        </p:spPr>
      </p:pic>
    </p:spTree>
    <p:extLst>
      <p:ext uri="{BB962C8B-B14F-4D97-AF65-F5344CB8AC3E}">
        <p14:creationId xmlns:p14="http://schemas.microsoft.com/office/powerpoint/2010/main" val="3276812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25144"/>
            <a:ext cx="9144000" cy="2077691"/>
          </a:xfrm>
        </p:spPr>
        <p:txBody>
          <a:bodyPr>
            <a:normAutofit fontScale="70000" lnSpcReduction="20000"/>
          </a:bodyPr>
          <a:lstStyle/>
          <a:p>
            <a:pPr marL="0" indent="0" algn="ctr">
              <a:buNone/>
            </a:pPr>
            <a:r>
              <a:rPr lang="en-NZ" dirty="0" smtClean="0">
                <a:latin typeface="Bell MT" panose="02020503060305020303" pitchFamily="18" charset="0"/>
              </a:rPr>
              <a:t>‘The </a:t>
            </a:r>
            <a:r>
              <a:rPr lang="en-NZ" dirty="0">
                <a:latin typeface="Bell MT" panose="02020503060305020303" pitchFamily="18" charset="0"/>
              </a:rPr>
              <a:t>troops had been a long time in the line. … 56th, 46th and Fifth Divisions had been in the face of the enemy for four months, one indeed had spent in combat 115 days out of the 122 since its arrival in Italy. </a:t>
            </a:r>
          </a:p>
          <a:p>
            <a:pPr marL="0" indent="0" algn="ctr">
              <a:buNone/>
            </a:pPr>
            <a:r>
              <a:rPr lang="en-NZ" dirty="0">
                <a:latin typeface="Bell MT" panose="02020503060305020303" pitchFamily="18" charset="0"/>
              </a:rPr>
              <a:t>Not much could be done to ‘rest and refresh’ the troops … [but] great efforts were being made to this end. The continual drain of casualties led to an acute problem of reinforcements for the infantry</a:t>
            </a:r>
            <a:r>
              <a:rPr lang="en-NZ" dirty="0" smtClean="0">
                <a:latin typeface="Bell MT" panose="02020503060305020303" pitchFamily="18" charset="0"/>
              </a:rPr>
              <a:t>.’</a:t>
            </a:r>
            <a:endParaRPr lang="en-NZ" dirty="0">
              <a:latin typeface="Bell MT" panose="02020503060305020303" pitchFamily="18" charset="0"/>
            </a:endParaRPr>
          </a:p>
          <a:p>
            <a:pPr algn="ctr"/>
            <a:endParaRPr lang="en-NZ" dirty="0">
              <a:latin typeface="Bell MT" panose="020205030603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86937"/>
            <a:ext cx="5682580" cy="4418789"/>
          </a:xfrm>
          <a:prstGeom prst="rect">
            <a:avLst/>
          </a:prstGeom>
        </p:spPr>
      </p:pic>
    </p:spTree>
    <p:extLst>
      <p:ext uri="{BB962C8B-B14F-4D97-AF65-F5344CB8AC3E}">
        <p14:creationId xmlns:p14="http://schemas.microsoft.com/office/powerpoint/2010/main" val="3454719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 y="4653136"/>
            <a:ext cx="9144000" cy="2160240"/>
          </a:xfrm>
        </p:spPr>
        <p:txBody>
          <a:bodyPr>
            <a:normAutofit fontScale="77500" lnSpcReduction="20000"/>
          </a:bodyPr>
          <a:lstStyle/>
          <a:p>
            <a:pPr marL="0" indent="0" algn="ctr">
              <a:buNone/>
            </a:pPr>
            <a:r>
              <a:rPr lang="en-NZ" dirty="0" smtClean="0">
                <a:latin typeface="Bell MT" panose="02020503060305020303" pitchFamily="18" charset="0"/>
              </a:rPr>
              <a:t>‘But </a:t>
            </a:r>
            <a:r>
              <a:rPr lang="en-NZ" dirty="0">
                <a:latin typeface="Bell MT" panose="02020503060305020303" pitchFamily="18" charset="0"/>
              </a:rPr>
              <a:t>in Italy, the fighting spirit and aggressive quality of British divisions began again to decline, and for the reason of the sheer factor of exhaustion. The British simply could not keep their battalions up to strength and it was very depressing to their men. They had no replacements. The two British divisions at Anzio simply had no punch: it was a very serious </a:t>
            </a:r>
            <a:r>
              <a:rPr lang="en-NZ" dirty="0" smtClean="0">
                <a:latin typeface="Bell MT" panose="02020503060305020303" pitchFamily="18" charset="0"/>
              </a:rPr>
              <a:t>situation’. </a:t>
            </a:r>
            <a:endParaRPr lang="en-NZ" dirty="0">
              <a:latin typeface="Bell MT" panose="020205030603050203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404664"/>
            <a:ext cx="5320988" cy="4057253"/>
          </a:xfrm>
          <a:prstGeom prst="rect">
            <a:avLst/>
          </a:prstGeom>
        </p:spPr>
      </p:pic>
    </p:spTree>
    <p:extLst>
      <p:ext uri="{BB962C8B-B14F-4D97-AF65-F5344CB8AC3E}">
        <p14:creationId xmlns:p14="http://schemas.microsoft.com/office/powerpoint/2010/main" val="3963365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620688"/>
            <a:ext cx="5153030" cy="5174035"/>
          </a:xfrm>
        </p:spPr>
      </p:pic>
      <p:sp>
        <p:nvSpPr>
          <p:cNvPr id="5" name="Rectangle 4"/>
          <p:cNvSpPr/>
          <p:nvPr/>
        </p:nvSpPr>
        <p:spPr>
          <a:xfrm>
            <a:off x="899592" y="5949280"/>
            <a:ext cx="7488832" cy="461665"/>
          </a:xfrm>
          <a:prstGeom prst="rect">
            <a:avLst/>
          </a:prstGeom>
        </p:spPr>
        <p:txBody>
          <a:bodyPr wrap="square">
            <a:spAutoFit/>
          </a:bodyPr>
          <a:lstStyle/>
          <a:p>
            <a:r>
              <a:rPr lang="en-NZ" sz="2400" dirty="0">
                <a:latin typeface="Bell MT" panose="02020503060305020303" pitchFamily="18" charset="0"/>
              </a:rPr>
              <a:t>Allied bombing of </a:t>
            </a:r>
            <a:r>
              <a:rPr lang="en-NZ" sz="2400" dirty="0" err="1">
                <a:latin typeface="Bell MT" panose="02020503060305020303" pitchFamily="18" charset="0"/>
              </a:rPr>
              <a:t>Cassino</a:t>
            </a:r>
            <a:r>
              <a:rPr lang="en-NZ" sz="2400" dirty="0">
                <a:latin typeface="Bell MT" panose="02020503060305020303" pitchFamily="18" charset="0"/>
              </a:rPr>
              <a:t> </a:t>
            </a:r>
            <a:r>
              <a:rPr lang="en-NZ" sz="2400" dirty="0" smtClean="0">
                <a:latin typeface="Bell MT" panose="02020503060305020303" pitchFamily="18" charset="0"/>
              </a:rPr>
              <a:t>watched by Corps commanders</a:t>
            </a:r>
            <a:endParaRPr lang="en-NZ" sz="2400" dirty="0">
              <a:latin typeface="Bell MT" panose="02020503060305020303" pitchFamily="18" charset="0"/>
            </a:endParaRPr>
          </a:p>
        </p:txBody>
      </p:sp>
    </p:spTree>
    <p:extLst>
      <p:ext uri="{BB962C8B-B14F-4D97-AF65-F5344CB8AC3E}">
        <p14:creationId xmlns:p14="http://schemas.microsoft.com/office/powerpoint/2010/main" val="183760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81128"/>
            <a:ext cx="9144000" cy="2060847"/>
          </a:xfrm>
        </p:spPr>
        <p:txBody>
          <a:bodyPr>
            <a:normAutofit fontScale="62500" lnSpcReduction="20000"/>
          </a:bodyPr>
          <a:lstStyle/>
          <a:p>
            <a:pPr marL="0" indent="0" algn="ctr">
              <a:buNone/>
            </a:pPr>
            <a:r>
              <a:rPr lang="en-NZ" dirty="0" smtClean="0">
                <a:latin typeface="Bell MT" panose="02020503060305020303" pitchFamily="18" charset="0"/>
              </a:rPr>
              <a:t>‘They </a:t>
            </a:r>
            <a:r>
              <a:rPr lang="en-NZ" dirty="0">
                <a:latin typeface="Bell MT" panose="02020503060305020303" pitchFamily="18" charset="0"/>
              </a:rPr>
              <a:t>seemed unable to make even a simple reconnaissance without getting into trouble. They would advance with the greatest possible bravery but always with heavy losses, which could not be replaced, and always on a narrow front which gave the enemy an opportunity for his </a:t>
            </a:r>
            <a:r>
              <a:rPr lang="en-NZ" dirty="0" smtClean="0">
                <a:latin typeface="Bell MT" panose="02020503060305020303" pitchFamily="18" charset="0"/>
              </a:rPr>
              <a:t>favourite </a:t>
            </a:r>
            <a:r>
              <a:rPr lang="en-NZ" dirty="0">
                <a:latin typeface="Bell MT" panose="02020503060305020303" pitchFamily="18" charset="0"/>
              </a:rPr>
              <a:t>“pinching-off” tactics. I was convinced that, should the enemy launch a determined counter-offensive, and his build-up in strength could have no other object in view, it would strike in the direction of Anzio and the Port, in which case its principal weight would fall on the </a:t>
            </a:r>
            <a:r>
              <a:rPr lang="en-NZ" dirty="0" smtClean="0">
                <a:latin typeface="Bell MT" panose="02020503060305020303" pitchFamily="18" charset="0"/>
              </a:rPr>
              <a:t>British’. </a:t>
            </a:r>
            <a:endParaRPr lang="en-NZ" dirty="0">
              <a:latin typeface="Bell MT" panose="02020503060305020303" pitchFamily="18" charset="0"/>
            </a:endParaRPr>
          </a:p>
          <a:p>
            <a:endParaRPr lang="en-NZ" dirty="0">
              <a:latin typeface="Bell MT" panose="02020503060305020303" pitchFamily="18" charset="0"/>
            </a:endParaRPr>
          </a:p>
          <a:p>
            <a:endParaRPr lang="en-NZ" dirty="0">
              <a:latin typeface="Bell MT" panose="020205030603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98232"/>
            <a:ext cx="4256087"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119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229200"/>
            <a:ext cx="9073008" cy="1545035"/>
          </a:xfrm>
        </p:spPr>
        <p:txBody>
          <a:bodyPr>
            <a:normAutofit fontScale="85000" lnSpcReduction="10000"/>
          </a:bodyPr>
          <a:lstStyle/>
          <a:p>
            <a:pPr marL="0" indent="0" algn="ctr">
              <a:buNone/>
            </a:pPr>
            <a:r>
              <a:rPr lang="en-NZ" dirty="0">
                <a:latin typeface="Bell MT" panose="02020503060305020303" pitchFamily="18" charset="0"/>
              </a:rPr>
              <a:t> ‘a very distinct impression that our allies, despite the means at their disposal, were not committed to going all-out to destroy the enemy, but preferred to wear him down’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404664"/>
            <a:ext cx="5436096" cy="4283644"/>
          </a:xfrm>
          <a:prstGeom prst="rect">
            <a:avLst/>
          </a:prstGeom>
        </p:spPr>
      </p:pic>
    </p:spTree>
    <p:extLst>
      <p:ext uri="{BB962C8B-B14F-4D97-AF65-F5344CB8AC3E}">
        <p14:creationId xmlns:p14="http://schemas.microsoft.com/office/powerpoint/2010/main" val="4153337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983682"/>
            <a:ext cx="8928992" cy="1685677"/>
          </a:xfrm>
        </p:spPr>
        <p:txBody>
          <a:bodyPr>
            <a:normAutofit fontScale="77500" lnSpcReduction="20000"/>
          </a:bodyPr>
          <a:lstStyle/>
          <a:p>
            <a:pPr marL="0" indent="0" algn="ctr">
              <a:buNone/>
            </a:pPr>
            <a:r>
              <a:rPr lang="en-NZ" dirty="0" smtClean="0">
                <a:latin typeface="Bell MT" panose="02020503060305020303" pitchFamily="18" charset="0"/>
              </a:rPr>
              <a:t>‘It </a:t>
            </a:r>
            <a:r>
              <a:rPr lang="en-NZ" dirty="0">
                <a:latin typeface="Bell MT" panose="02020503060305020303" pitchFamily="18" charset="0"/>
              </a:rPr>
              <a:t>was partly political, but partly because of their sincere belief in that strategy. But once you start on attrition you are lost, you are ruined. Gen. Clark kept pushing the fighting, and rightly so. If you keep the initiative, total losses are less than with the accumulation of losses in a campaign of </a:t>
            </a:r>
            <a:r>
              <a:rPr lang="en-NZ" dirty="0" smtClean="0">
                <a:latin typeface="Bell MT" panose="02020503060305020303" pitchFamily="18" charset="0"/>
              </a:rPr>
              <a:t>attrition’.</a:t>
            </a:r>
            <a:endParaRPr lang="en-NZ" dirty="0">
              <a:latin typeface="Bell MT" panose="020205030603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16632"/>
            <a:ext cx="4916512" cy="4867050"/>
          </a:xfrm>
          <a:prstGeom prst="rect">
            <a:avLst/>
          </a:prstGeom>
        </p:spPr>
      </p:pic>
    </p:spTree>
    <p:extLst>
      <p:ext uri="{BB962C8B-B14F-4D97-AF65-F5344CB8AC3E}">
        <p14:creationId xmlns:p14="http://schemas.microsoft.com/office/powerpoint/2010/main" val="3885746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latin typeface="Bell MT" panose="02020503060305020303" pitchFamily="18" charset="0"/>
              </a:rPr>
              <a:t>The Polish Corps</a:t>
            </a:r>
            <a:endParaRPr lang="en-NZ" dirty="0">
              <a:latin typeface="Bell MT" panose="020205030603050203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532620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41168"/>
            <a:ext cx="9144000" cy="2308324"/>
          </a:xfrm>
          <a:prstGeom prst="rect">
            <a:avLst/>
          </a:prstGeom>
        </p:spPr>
        <p:txBody>
          <a:bodyPr wrap="square">
            <a:spAutoFit/>
          </a:bodyPr>
          <a:lstStyle/>
          <a:p>
            <a:pPr algn="ctr"/>
            <a:r>
              <a:rPr lang="en-NZ" sz="2400" dirty="0" smtClean="0">
                <a:latin typeface="Bell MT" panose="02020503060305020303" pitchFamily="18" charset="0"/>
              </a:rPr>
              <a:t>‘In </a:t>
            </a:r>
            <a:r>
              <a:rPr lang="en-NZ" sz="2400" dirty="0">
                <a:latin typeface="Bell MT" panose="02020503060305020303" pitchFamily="18" charset="0"/>
              </a:rPr>
              <a:t>many ways Anders reflected the spirit of the Poles and their national tragedy of the Second World War. Anders, has been described as ‘a slender, handsome cavalryman with the “ardour of a boy,” … and the grit of a man intent on settling </a:t>
            </a:r>
            <a:r>
              <a:rPr lang="en-NZ" sz="2400" dirty="0" smtClean="0">
                <a:latin typeface="Bell MT" panose="02020503060305020303" pitchFamily="18" charset="0"/>
              </a:rPr>
              <a:t>scores.’</a:t>
            </a:r>
          </a:p>
          <a:p>
            <a:pPr algn="ctr"/>
            <a:endParaRPr lang="en-NZ" sz="2400" dirty="0">
              <a:latin typeface="Bell MT" panose="02020503060305020303" pitchFamily="18" charset="0"/>
            </a:endParaRPr>
          </a:p>
          <a:p>
            <a:pPr algn="ctr"/>
            <a:endParaRPr lang="en-NZ" sz="2400" dirty="0">
              <a:latin typeface="Bell MT" panose="020205030603050203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1976" y="285850"/>
            <a:ext cx="4576592" cy="4439294"/>
          </a:xfrm>
          <a:prstGeom prst="rect">
            <a:avLst/>
          </a:prstGeom>
        </p:spPr>
      </p:pic>
    </p:spTree>
    <p:extLst>
      <p:ext uri="{BB962C8B-B14F-4D97-AF65-F5344CB8AC3E}">
        <p14:creationId xmlns:p14="http://schemas.microsoft.com/office/powerpoint/2010/main" val="1645551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764704"/>
            <a:ext cx="7027438" cy="4968552"/>
          </a:xfrm>
        </p:spPr>
      </p:pic>
    </p:spTree>
    <p:extLst>
      <p:ext uri="{BB962C8B-B14F-4D97-AF65-F5344CB8AC3E}">
        <p14:creationId xmlns:p14="http://schemas.microsoft.com/office/powerpoint/2010/main" val="490373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3682752" cy="5649491"/>
          </a:xfrm>
        </p:spPr>
        <p:txBody>
          <a:bodyPr>
            <a:normAutofit/>
          </a:bodyPr>
          <a:lstStyle/>
          <a:p>
            <a:pPr marL="0" indent="0">
              <a:buNone/>
            </a:pPr>
            <a:endParaRPr lang="en-NZ" sz="2400" dirty="0" smtClean="0">
              <a:latin typeface="Bell MT" panose="02020503060305020303" pitchFamily="18" charset="0"/>
            </a:endParaRPr>
          </a:p>
          <a:p>
            <a:pPr marL="0" indent="0">
              <a:buNone/>
            </a:pPr>
            <a:endParaRPr lang="en-NZ" sz="2400" dirty="0">
              <a:latin typeface="Bell MT" panose="02020503060305020303" pitchFamily="18" charset="0"/>
            </a:endParaRPr>
          </a:p>
          <a:p>
            <a:pPr marL="0" indent="0">
              <a:buNone/>
            </a:pPr>
            <a:endParaRPr lang="en-NZ" sz="2400" dirty="0" smtClean="0">
              <a:latin typeface="Bell MT" panose="02020503060305020303" pitchFamily="18" charset="0"/>
            </a:endParaRPr>
          </a:p>
          <a:p>
            <a:pPr marL="0" indent="0">
              <a:buNone/>
            </a:pPr>
            <a:r>
              <a:rPr lang="en-NZ" sz="2400" dirty="0" smtClean="0">
                <a:latin typeface="Bell MT" panose="02020503060305020303" pitchFamily="18" charset="0"/>
              </a:rPr>
              <a:t>‘Soldiers</a:t>
            </a:r>
            <a:r>
              <a:rPr lang="en-NZ" sz="2400" dirty="0">
                <a:latin typeface="Bell MT" panose="02020503060305020303" pitchFamily="18" charset="0"/>
              </a:rPr>
              <a:t>! The moment for battle has arrived. We have long awaited the moment for revenge and retribution over our hereditary enemy … Trusting in the Justice of Divine Providence we go forward with the sacred slogan in our hearts: God, Honour, </a:t>
            </a:r>
            <a:r>
              <a:rPr lang="en-NZ" sz="2400" dirty="0" smtClean="0">
                <a:latin typeface="Bell MT" panose="02020503060305020303" pitchFamily="18" charset="0"/>
              </a:rPr>
              <a:t>Country’.</a:t>
            </a:r>
            <a:endParaRPr lang="en-NZ" sz="2400" dirty="0">
              <a:latin typeface="Bell MT" panose="020205030603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88640"/>
            <a:ext cx="5027693" cy="6237312"/>
          </a:xfrm>
          <a:prstGeom prst="rect">
            <a:avLst/>
          </a:prstGeom>
        </p:spPr>
      </p:pic>
    </p:spTree>
    <p:extLst>
      <p:ext uri="{BB962C8B-B14F-4D97-AF65-F5344CB8AC3E}">
        <p14:creationId xmlns:p14="http://schemas.microsoft.com/office/powerpoint/2010/main" val="202339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949280"/>
            <a:ext cx="8229600" cy="752947"/>
          </a:xfrm>
        </p:spPr>
        <p:txBody>
          <a:bodyPr>
            <a:normAutofit/>
          </a:bodyPr>
          <a:lstStyle/>
          <a:p>
            <a:pPr marL="0" indent="0" algn="ctr">
              <a:buNone/>
            </a:pPr>
            <a:r>
              <a:rPr lang="en-NZ" sz="4000" dirty="0">
                <a:latin typeface="Bell MT" panose="02020503060305020303" pitchFamily="18" charset="0"/>
              </a:rPr>
              <a:t>‘solid’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3810000"/>
          </a:xfrm>
          <a:prstGeom prst="rect">
            <a:avLst/>
          </a:prstGeom>
        </p:spPr>
      </p:pic>
    </p:spTree>
    <p:extLst>
      <p:ext uri="{BB962C8B-B14F-4D97-AF65-F5344CB8AC3E}">
        <p14:creationId xmlns:p14="http://schemas.microsoft.com/office/powerpoint/2010/main" val="4138571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92885"/>
            <a:ext cx="9144000" cy="2265115"/>
          </a:xfrm>
        </p:spPr>
        <p:txBody>
          <a:bodyPr>
            <a:normAutofit fontScale="92500"/>
          </a:bodyPr>
          <a:lstStyle/>
          <a:p>
            <a:pPr marL="0" indent="0" algn="ctr">
              <a:buNone/>
            </a:pPr>
            <a:r>
              <a:rPr lang="en-NZ" dirty="0" smtClean="0">
                <a:latin typeface="Bell MT" panose="02020503060305020303" pitchFamily="18" charset="0"/>
              </a:rPr>
              <a:t>‘the </a:t>
            </a:r>
            <a:r>
              <a:rPr lang="en-NZ" dirty="0">
                <a:latin typeface="Bell MT" panose="02020503060305020303" pitchFamily="18" charset="0"/>
              </a:rPr>
              <a:t>finest personnel of any of our troops. The women that accompanied them were magnificent. All the skills, all the professions, that were just the best out of Warsaw; musically inclined, doctors, mechanics, </a:t>
            </a:r>
            <a:r>
              <a:rPr lang="en-NZ" dirty="0" smtClean="0">
                <a:latin typeface="Bell MT" panose="02020503060305020303" pitchFamily="18" charset="0"/>
              </a:rPr>
              <a:t>everything’.</a:t>
            </a:r>
            <a:endParaRPr lang="en-NZ" dirty="0">
              <a:latin typeface="Bell MT" panose="020205030603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116632"/>
            <a:ext cx="4561085" cy="4581128"/>
          </a:xfrm>
          <a:prstGeom prst="rect">
            <a:avLst/>
          </a:prstGeom>
        </p:spPr>
      </p:pic>
    </p:spTree>
    <p:extLst>
      <p:ext uri="{BB962C8B-B14F-4D97-AF65-F5344CB8AC3E}">
        <p14:creationId xmlns:p14="http://schemas.microsoft.com/office/powerpoint/2010/main" val="434725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9" y="5024703"/>
            <a:ext cx="9144000" cy="1833067"/>
          </a:xfrm>
        </p:spPr>
        <p:txBody>
          <a:bodyPr>
            <a:normAutofit fontScale="92500" lnSpcReduction="20000"/>
          </a:bodyPr>
          <a:lstStyle/>
          <a:p>
            <a:pPr marL="0" indent="0" algn="ctr">
              <a:buNone/>
            </a:pPr>
            <a:r>
              <a:rPr lang="en-NZ" sz="2400" dirty="0" smtClean="0">
                <a:latin typeface="Bell MT" panose="02020503060305020303" pitchFamily="18" charset="0"/>
              </a:rPr>
              <a:t>We </a:t>
            </a:r>
            <a:r>
              <a:rPr lang="en-NZ" sz="2400" dirty="0">
                <a:latin typeface="Bell MT" panose="02020503060305020303" pitchFamily="18" charset="0"/>
              </a:rPr>
              <a:t>Polish soldiers</a:t>
            </a:r>
          </a:p>
          <a:p>
            <a:pPr marL="0" indent="0" algn="ctr">
              <a:buNone/>
            </a:pPr>
            <a:r>
              <a:rPr lang="en-NZ" sz="2400" dirty="0">
                <a:latin typeface="Bell MT" panose="02020503060305020303" pitchFamily="18" charset="0"/>
              </a:rPr>
              <a:t>For our freedom and yours</a:t>
            </a:r>
          </a:p>
          <a:p>
            <a:pPr marL="0" indent="0" algn="ctr">
              <a:buNone/>
            </a:pPr>
            <a:r>
              <a:rPr lang="en-NZ" sz="2400" dirty="0">
                <a:latin typeface="Bell MT" panose="02020503060305020303" pitchFamily="18" charset="0"/>
              </a:rPr>
              <a:t>Have given our souls to God</a:t>
            </a:r>
          </a:p>
          <a:p>
            <a:pPr marL="0" indent="0" algn="ctr">
              <a:buNone/>
            </a:pPr>
            <a:r>
              <a:rPr lang="en-NZ" sz="2400" dirty="0">
                <a:latin typeface="Bell MT" panose="02020503060305020303" pitchFamily="18" charset="0"/>
              </a:rPr>
              <a:t>Our bodies to the soil of Italy</a:t>
            </a:r>
          </a:p>
          <a:p>
            <a:pPr marL="0" indent="0" algn="ctr">
              <a:buNone/>
            </a:pPr>
            <a:r>
              <a:rPr lang="en-NZ" sz="2400" dirty="0">
                <a:latin typeface="Bell MT" panose="02020503060305020303" pitchFamily="18" charset="0"/>
              </a:rPr>
              <a:t>And our hearts to Poland</a:t>
            </a:r>
          </a:p>
          <a:p>
            <a:pPr marL="0" indent="0" algn="ctr">
              <a:buNone/>
            </a:pPr>
            <a:endParaRPr lang="en-NZ" sz="2400" dirty="0">
              <a:latin typeface="Bell MT" panose="020205030603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4624"/>
            <a:ext cx="7254941" cy="4824536"/>
          </a:xfrm>
          <a:prstGeom prst="rect">
            <a:avLst/>
          </a:prstGeom>
        </p:spPr>
      </p:pic>
    </p:spTree>
    <p:extLst>
      <p:ext uri="{BB962C8B-B14F-4D97-AF65-F5344CB8AC3E}">
        <p14:creationId xmlns:p14="http://schemas.microsoft.com/office/powerpoint/2010/main" val="252725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7232"/>
            <a:ext cx="9144000" cy="1143000"/>
          </a:xfrm>
        </p:spPr>
        <p:txBody>
          <a:bodyPr>
            <a:normAutofit/>
          </a:bodyPr>
          <a:lstStyle/>
          <a:p>
            <a:r>
              <a:rPr lang="en-NZ" sz="2200" dirty="0" smtClean="0">
                <a:latin typeface="Bell MT" panose="02020503060305020303" pitchFamily="18" charset="0"/>
              </a:rPr>
              <a:t>We are unlikely to see such an array again take the field under one command.</a:t>
            </a:r>
            <a:endParaRPr lang="en-NZ" sz="2200" dirty="0">
              <a:latin typeface="Bell MT" panose="020205030603050203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620688"/>
            <a:ext cx="6034617" cy="4525963"/>
          </a:xfrm>
        </p:spPr>
      </p:pic>
    </p:spTree>
    <p:extLst>
      <p:ext uri="{BB962C8B-B14F-4D97-AF65-F5344CB8AC3E}">
        <p14:creationId xmlns:p14="http://schemas.microsoft.com/office/powerpoint/2010/main" val="1442004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latin typeface="Bell MT" panose="02020503060305020303" pitchFamily="18" charset="0"/>
              </a:rPr>
              <a:t>2nd New Zealand Division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0769" y="1600200"/>
            <a:ext cx="4562462" cy="4525963"/>
          </a:xfrm>
        </p:spPr>
      </p:pic>
    </p:spTree>
    <p:extLst>
      <p:ext uri="{BB962C8B-B14F-4D97-AF65-F5344CB8AC3E}">
        <p14:creationId xmlns:p14="http://schemas.microsoft.com/office/powerpoint/2010/main" val="1083657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877272"/>
            <a:ext cx="8229600" cy="824955"/>
          </a:xfrm>
        </p:spPr>
        <p:txBody>
          <a:bodyPr/>
          <a:lstStyle/>
          <a:p>
            <a:pPr marL="0" indent="0" algn="ctr">
              <a:buNone/>
            </a:pPr>
            <a:r>
              <a:rPr lang="en-NZ" dirty="0" smtClean="0">
                <a:latin typeface="Bell MT" panose="02020503060305020303" pitchFamily="18" charset="0"/>
              </a:rPr>
              <a:t>The Salamander </a:t>
            </a:r>
            <a:endParaRPr lang="en-NZ" dirty="0">
              <a:latin typeface="Bell MT" panose="020205030603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88640"/>
            <a:ext cx="4155741" cy="5445224"/>
          </a:xfrm>
          <a:prstGeom prst="rect">
            <a:avLst/>
          </a:prstGeom>
        </p:spPr>
      </p:pic>
    </p:spTree>
    <p:extLst>
      <p:ext uri="{BB962C8B-B14F-4D97-AF65-F5344CB8AC3E}">
        <p14:creationId xmlns:p14="http://schemas.microsoft.com/office/powerpoint/2010/main" val="1460632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7" y="5733256"/>
            <a:ext cx="9036496" cy="1040979"/>
          </a:xfrm>
        </p:spPr>
        <p:txBody>
          <a:bodyPr>
            <a:normAutofit/>
          </a:bodyPr>
          <a:lstStyle/>
          <a:p>
            <a:pPr marL="0" indent="0" algn="ctr">
              <a:buNone/>
            </a:pPr>
            <a:r>
              <a:rPr lang="en-NZ" dirty="0" smtClean="0">
                <a:latin typeface="Bell MT" panose="02020503060305020303" pitchFamily="18" charset="0"/>
              </a:rPr>
              <a:t>‘Exceptional ’</a:t>
            </a:r>
            <a:endParaRPr lang="en-NZ" dirty="0">
              <a:latin typeface="Bell MT" panose="020205030603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548680"/>
            <a:ext cx="5715000" cy="4714875"/>
          </a:xfrm>
          <a:prstGeom prst="rect">
            <a:avLst/>
          </a:prstGeom>
        </p:spPr>
      </p:pic>
    </p:spTree>
    <p:extLst>
      <p:ext uri="{BB962C8B-B14F-4D97-AF65-F5344CB8AC3E}">
        <p14:creationId xmlns:p14="http://schemas.microsoft.com/office/powerpoint/2010/main" val="2412928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24933"/>
            <a:ext cx="9001000" cy="1833067"/>
          </a:xfrm>
        </p:spPr>
        <p:txBody>
          <a:bodyPr/>
          <a:lstStyle/>
          <a:p>
            <a:pPr marL="0" indent="0" algn="ctr">
              <a:buNone/>
            </a:pPr>
            <a:r>
              <a:rPr lang="en-US" dirty="0">
                <a:latin typeface="Bell MT" panose="02020503060305020303" pitchFamily="18" charset="0"/>
              </a:rPr>
              <a:t>‘unwelcome intruders’</a:t>
            </a:r>
            <a:endParaRPr lang="en-NZ" dirty="0" smtClean="0">
              <a:latin typeface="Bell MT" panose="02020503060305020303" pitchFamily="18" charset="0"/>
            </a:endParaRPr>
          </a:p>
          <a:p>
            <a:pPr marL="0" indent="0" algn="ctr">
              <a:buNone/>
            </a:pPr>
            <a:r>
              <a:rPr lang="en-NZ" dirty="0" smtClean="0">
                <a:latin typeface="Bell MT" panose="02020503060305020303" pitchFamily="18" charset="0"/>
              </a:rPr>
              <a:t>Freyberg </a:t>
            </a:r>
            <a:r>
              <a:rPr lang="en-NZ" dirty="0">
                <a:latin typeface="Bell MT" panose="02020503060305020303" pitchFamily="18" charset="0"/>
              </a:rPr>
              <a:t>was ‘a prima donna’ who had to be ‘handled with kid gloves’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417442"/>
            <a:ext cx="6624736" cy="4457496"/>
          </a:xfrm>
          <a:prstGeom prst="rect">
            <a:avLst/>
          </a:prstGeom>
        </p:spPr>
      </p:pic>
    </p:spTree>
    <p:extLst>
      <p:ext uri="{BB962C8B-B14F-4D97-AF65-F5344CB8AC3E}">
        <p14:creationId xmlns:p14="http://schemas.microsoft.com/office/powerpoint/2010/main" val="5979678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25145"/>
            <a:ext cx="9108504" cy="2132856"/>
          </a:xfrm>
        </p:spPr>
        <p:txBody>
          <a:bodyPr>
            <a:normAutofit fontScale="70000" lnSpcReduction="20000"/>
          </a:bodyPr>
          <a:lstStyle/>
          <a:p>
            <a:pPr marL="0" indent="0" algn="ctr">
              <a:buNone/>
            </a:pPr>
            <a:r>
              <a:rPr lang="en-NZ" dirty="0">
                <a:latin typeface="Bell MT" panose="02020503060305020303" pitchFamily="18" charset="0"/>
              </a:rPr>
              <a:t>“Don’t be an ally – fight them</a:t>
            </a:r>
            <a:r>
              <a:rPr lang="en-NZ" dirty="0" smtClean="0">
                <a:latin typeface="Bell MT" panose="02020503060305020303" pitchFamily="18" charset="0"/>
              </a:rPr>
              <a:t>”</a:t>
            </a:r>
          </a:p>
          <a:p>
            <a:pPr marL="0" indent="0" algn="ctr">
              <a:buNone/>
            </a:pPr>
            <a:r>
              <a:rPr lang="en-NZ" dirty="0" smtClean="0">
                <a:latin typeface="Bell MT" panose="02020503060305020303" pitchFamily="18" charset="0"/>
              </a:rPr>
              <a:t>-Napoleon </a:t>
            </a:r>
          </a:p>
          <a:p>
            <a:pPr marL="0" indent="0" algn="ctr">
              <a:buNone/>
            </a:pPr>
            <a:endParaRPr lang="en-NZ" dirty="0">
              <a:latin typeface="Bell MT" panose="02020503060305020303" pitchFamily="18" charset="0"/>
            </a:endParaRPr>
          </a:p>
          <a:p>
            <a:pPr marL="0" indent="0" algn="ctr">
              <a:buNone/>
            </a:pPr>
            <a:r>
              <a:rPr lang="en-NZ" dirty="0">
                <a:latin typeface="Bell MT" panose="02020503060305020303" pitchFamily="18" charset="0"/>
              </a:rPr>
              <a:t>‘And thus I was about to agree with Napoleon’s conclusion that it is better to fight allies than be one of them</a:t>
            </a:r>
            <a:r>
              <a:rPr lang="en-NZ" dirty="0" smtClean="0">
                <a:latin typeface="Bell MT" panose="02020503060305020303" pitchFamily="18" charset="0"/>
              </a:rPr>
              <a:t>’</a:t>
            </a:r>
          </a:p>
          <a:p>
            <a:pPr marL="0" indent="0" algn="ctr">
              <a:buNone/>
            </a:pPr>
            <a:r>
              <a:rPr lang="en-NZ" dirty="0" smtClean="0">
                <a:latin typeface="Bell MT" panose="02020503060305020303" pitchFamily="18" charset="0"/>
              </a:rPr>
              <a:t>-Clark</a:t>
            </a:r>
            <a:endParaRPr lang="en-NZ" dirty="0">
              <a:latin typeface="Bell MT" panose="020205030603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149289"/>
            <a:ext cx="6140571" cy="4166816"/>
          </a:xfrm>
          <a:prstGeom prst="rect">
            <a:avLst/>
          </a:prstGeom>
        </p:spPr>
      </p:pic>
    </p:spTree>
    <p:extLst>
      <p:ext uri="{BB962C8B-B14F-4D97-AF65-F5344CB8AC3E}">
        <p14:creationId xmlns:p14="http://schemas.microsoft.com/office/powerpoint/2010/main" val="1616325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476672"/>
            <a:ext cx="7391215" cy="5928699"/>
          </a:xfrm>
        </p:spPr>
      </p:pic>
    </p:spTree>
    <p:extLst>
      <p:ext uri="{BB962C8B-B14F-4D97-AF65-F5344CB8AC3E}">
        <p14:creationId xmlns:p14="http://schemas.microsoft.com/office/powerpoint/2010/main" val="3351503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latin typeface="Bell MT" panose="02020503060305020303" pitchFamily="18" charset="0"/>
              </a:rPr>
              <a:t>The Coalition</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7824" y="1628800"/>
            <a:ext cx="3477969" cy="4248472"/>
          </a:xfrm>
        </p:spPr>
      </p:pic>
    </p:spTree>
    <p:extLst>
      <p:ext uri="{BB962C8B-B14F-4D97-AF65-F5344CB8AC3E}">
        <p14:creationId xmlns:p14="http://schemas.microsoft.com/office/powerpoint/2010/main" val="5147767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805264"/>
            <a:ext cx="8229600" cy="824955"/>
          </a:xfrm>
        </p:spPr>
        <p:txBody>
          <a:bodyPr/>
          <a:lstStyle/>
          <a:p>
            <a:pPr marL="0" indent="0" algn="ctr">
              <a:buNone/>
            </a:pPr>
            <a:r>
              <a:rPr lang="en-NZ" dirty="0">
                <a:latin typeface="Bell MT" panose="02020503060305020303" pitchFamily="18" charset="0"/>
              </a:rPr>
              <a:t>‘a sorry example of coalition warfare’.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196752"/>
            <a:ext cx="5815504" cy="3816424"/>
          </a:xfrm>
          <a:prstGeom prst="rect">
            <a:avLst/>
          </a:prstGeom>
        </p:spPr>
      </p:pic>
    </p:spTree>
    <p:extLst>
      <p:ext uri="{BB962C8B-B14F-4D97-AF65-F5344CB8AC3E}">
        <p14:creationId xmlns:p14="http://schemas.microsoft.com/office/powerpoint/2010/main" val="2454288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27" y="4725144"/>
            <a:ext cx="9036496" cy="2049091"/>
          </a:xfrm>
        </p:spPr>
        <p:txBody>
          <a:bodyPr>
            <a:normAutofit fontScale="85000" lnSpcReduction="10000"/>
          </a:bodyPr>
          <a:lstStyle/>
          <a:p>
            <a:pPr marL="0" indent="0" algn="ctr">
              <a:buNone/>
            </a:pPr>
            <a:r>
              <a:rPr lang="en-NZ" dirty="0" smtClean="0">
                <a:latin typeface="Bell MT" panose="02020503060305020303" pitchFamily="18" charset="0"/>
              </a:rPr>
              <a:t>‘Once </a:t>
            </a:r>
            <a:r>
              <a:rPr lang="en-NZ" dirty="0">
                <a:latin typeface="Bell MT" panose="02020503060305020303" pitchFamily="18" charset="0"/>
              </a:rPr>
              <a:t>again we have run into one of the stumbling blocks of coalition warfare. The Allies cannot come to an agreement and co-ordinate their efforts. At the present juncture, questions of prestige are shaping events, each one wanting to make the entry into Rome. History will not fail to pass severe </a:t>
            </a:r>
            <a:r>
              <a:rPr lang="en-NZ" dirty="0" smtClean="0">
                <a:latin typeface="Bell MT" panose="02020503060305020303" pitchFamily="18" charset="0"/>
              </a:rPr>
              <a:t>sentence’.</a:t>
            </a:r>
            <a:endParaRPr lang="en-NZ" dirty="0">
              <a:latin typeface="Bell MT" panose="020205030603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88640"/>
            <a:ext cx="5163319" cy="4338924"/>
          </a:xfrm>
          <a:prstGeom prst="rect">
            <a:avLst/>
          </a:prstGeom>
        </p:spPr>
      </p:pic>
    </p:spTree>
    <p:extLst>
      <p:ext uri="{BB962C8B-B14F-4D97-AF65-F5344CB8AC3E}">
        <p14:creationId xmlns:p14="http://schemas.microsoft.com/office/powerpoint/2010/main" val="15520321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7500"/>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90" y="5229200"/>
            <a:ext cx="9144000" cy="1569660"/>
          </a:xfrm>
          <a:prstGeom prst="rect">
            <a:avLst/>
          </a:prstGeom>
        </p:spPr>
        <p:txBody>
          <a:bodyPr wrap="square">
            <a:spAutoFit/>
          </a:bodyPr>
          <a:lstStyle/>
          <a:p>
            <a:pPr algn="ctr"/>
            <a:r>
              <a:rPr lang="en-NZ" sz="2400" dirty="0" smtClean="0">
                <a:latin typeface="Bell MT" panose="02020503060305020303" pitchFamily="18" charset="0"/>
              </a:rPr>
              <a:t>‘When </a:t>
            </a:r>
            <a:r>
              <a:rPr lang="en-NZ" sz="2400" dirty="0">
                <a:latin typeface="Bell MT" panose="02020503060305020303" pitchFamily="18" charset="0"/>
              </a:rPr>
              <a:t>the armies of democracy clashed with the Nazi legions in Italy or Western Europe, the former did not perform particularly well.  It is arguable that technology and air power, rather than top-class soldiery enabled the British and the American to compete on equal </a:t>
            </a:r>
            <a:r>
              <a:rPr lang="en-NZ" sz="2400" dirty="0" smtClean="0">
                <a:latin typeface="Bell MT" panose="02020503060305020303" pitchFamily="18" charset="0"/>
              </a:rPr>
              <a:t>terms’.</a:t>
            </a:r>
            <a:endParaRPr lang="en-NZ" sz="2400" dirty="0">
              <a:latin typeface="Bell MT" panose="020205030603050203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76672"/>
            <a:ext cx="6096000" cy="3838575"/>
          </a:xfrm>
          <a:prstGeom prst="rect">
            <a:avLst/>
          </a:prstGeom>
        </p:spPr>
      </p:pic>
    </p:spTree>
    <p:extLst>
      <p:ext uri="{BB962C8B-B14F-4D97-AF65-F5344CB8AC3E}">
        <p14:creationId xmlns:p14="http://schemas.microsoft.com/office/powerpoint/2010/main" val="1059531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4546848" cy="6264696"/>
          </a:xfrm>
        </p:spPr>
        <p:txBody>
          <a:bodyPr>
            <a:normAutofit lnSpcReduction="10000"/>
          </a:bodyPr>
          <a:lstStyle/>
          <a:p>
            <a:pPr marL="0" indent="0">
              <a:buNone/>
            </a:pPr>
            <a:r>
              <a:rPr lang="en-NZ" dirty="0" smtClean="0">
                <a:latin typeface="Bell MT" panose="02020503060305020303" pitchFamily="18" charset="0"/>
              </a:rPr>
              <a:t>‘Building </a:t>
            </a:r>
            <a:r>
              <a:rPr lang="en-NZ" dirty="0">
                <a:latin typeface="Bell MT" panose="02020503060305020303" pitchFamily="18" charset="0"/>
              </a:rPr>
              <a:t>and sustaining coalitions have been fundamental tasks for British politicians and military leaders over the last three hundred years.’  Nor should it be forgotten that the British Empire and later the British Commonwealth, as epitomised by the Eighth Army in Italy, was always ‘something of a coalition</a:t>
            </a:r>
            <a:r>
              <a:rPr lang="en-NZ" dirty="0" smtClean="0">
                <a:latin typeface="Bell MT" panose="02020503060305020303" pitchFamily="18" charset="0"/>
              </a:rPr>
              <a:t>’.</a:t>
            </a:r>
            <a:endParaRPr lang="en-NZ" dirty="0">
              <a:latin typeface="Bell MT" panose="020205030603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800" y="116632"/>
            <a:ext cx="4347633" cy="5616624"/>
          </a:xfrm>
          <a:prstGeom prst="rect">
            <a:avLst/>
          </a:prstGeom>
        </p:spPr>
      </p:pic>
    </p:spTree>
    <p:extLst>
      <p:ext uri="{BB962C8B-B14F-4D97-AF65-F5344CB8AC3E}">
        <p14:creationId xmlns:p14="http://schemas.microsoft.com/office/powerpoint/2010/main" val="1943732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53371"/>
            <a:ext cx="9036496" cy="1401019"/>
          </a:xfrm>
        </p:spPr>
        <p:txBody>
          <a:bodyPr>
            <a:normAutofit fontScale="92500" lnSpcReduction="10000"/>
          </a:bodyPr>
          <a:lstStyle/>
          <a:p>
            <a:pPr marL="0" indent="0" algn="ctr">
              <a:buNone/>
            </a:pPr>
            <a:r>
              <a:rPr lang="en-NZ" dirty="0" smtClean="0">
                <a:latin typeface="Bell MT" panose="02020503060305020303" pitchFamily="18" charset="0"/>
              </a:rPr>
              <a:t>‘We </a:t>
            </a:r>
            <a:r>
              <a:rPr lang="en-NZ" dirty="0">
                <a:latin typeface="Bell MT" panose="02020503060305020303" pitchFamily="18" charset="0"/>
              </a:rPr>
              <a:t>failed at </a:t>
            </a:r>
            <a:r>
              <a:rPr lang="en-NZ" dirty="0" err="1">
                <a:latin typeface="Bell MT" panose="02020503060305020303" pitchFamily="18" charset="0"/>
              </a:rPr>
              <a:t>Cassino</a:t>
            </a:r>
            <a:r>
              <a:rPr lang="en-NZ" dirty="0">
                <a:latin typeface="Bell MT" panose="02020503060305020303" pitchFamily="18" charset="0"/>
              </a:rPr>
              <a:t> and this was due to the kind of troops we had. The command had been changed. We weren’t quite a </a:t>
            </a:r>
            <a:r>
              <a:rPr lang="en-NZ" dirty="0" smtClean="0">
                <a:latin typeface="Bell MT" panose="02020503060305020303" pitchFamily="18" charset="0"/>
              </a:rPr>
              <a:t>team’.</a:t>
            </a:r>
            <a:endParaRPr lang="en-NZ" dirty="0">
              <a:latin typeface="Bell MT" panose="020205030603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456" y="836712"/>
            <a:ext cx="6419088" cy="4498848"/>
          </a:xfrm>
          <a:prstGeom prst="rect">
            <a:avLst/>
          </a:prstGeom>
        </p:spPr>
      </p:pic>
    </p:spTree>
    <p:extLst>
      <p:ext uri="{BB962C8B-B14F-4D97-AF65-F5344CB8AC3E}">
        <p14:creationId xmlns:p14="http://schemas.microsoft.com/office/powerpoint/2010/main" val="968753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5816399"/>
            <a:ext cx="9108504" cy="1040979"/>
          </a:xfrm>
        </p:spPr>
        <p:txBody>
          <a:bodyPr>
            <a:normAutofit/>
          </a:bodyPr>
          <a:lstStyle/>
          <a:p>
            <a:pPr marL="0" indent="0" algn="ctr">
              <a:buNone/>
            </a:pPr>
            <a:r>
              <a:rPr lang="en-NZ" sz="2800" dirty="0">
                <a:latin typeface="Bell MT" panose="02020503060305020303" pitchFamily="18" charset="0"/>
              </a:rPr>
              <a:t>‘at a slender one and one-quarter to one’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32656"/>
            <a:ext cx="7351776" cy="5120640"/>
          </a:xfrm>
          <a:prstGeom prst="rect">
            <a:avLst/>
          </a:prstGeom>
        </p:spPr>
      </p:pic>
    </p:spTree>
    <p:extLst>
      <p:ext uri="{BB962C8B-B14F-4D97-AF65-F5344CB8AC3E}">
        <p14:creationId xmlns:p14="http://schemas.microsoft.com/office/powerpoint/2010/main" val="41990170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45224"/>
            <a:ext cx="8928992" cy="1257003"/>
          </a:xfrm>
        </p:spPr>
        <p:txBody>
          <a:bodyPr/>
          <a:lstStyle/>
          <a:p>
            <a:pPr marL="0" indent="0" algn="ctr">
              <a:buNone/>
            </a:pPr>
            <a:r>
              <a:rPr lang="en-NZ" dirty="0">
                <a:latin typeface="Bell MT" panose="02020503060305020303" pitchFamily="18" charset="0"/>
              </a:rPr>
              <a:t>‘Certainly Salerno was inelegant and brutal, a fitting overture for the Italian campaign that followed.’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88639"/>
            <a:ext cx="7376368" cy="5059727"/>
          </a:xfrm>
          <a:prstGeom prst="rect">
            <a:avLst/>
          </a:prstGeom>
        </p:spPr>
      </p:pic>
    </p:spTree>
    <p:extLst>
      <p:ext uri="{BB962C8B-B14F-4D97-AF65-F5344CB8AC3E}">
        <p14:creationId xmlns:p14="http://schemas.microsoft.com/office/powerpoint/2010/main" val="31725178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476672"/>
            <a:ext cx="7128792" cy="5195108"/>
          </a:xfrm>
        </p:spPr>
      </p:pic>
    </p:spTree>
    <p:extLst>
      <p:ext uri="{BB962C8B-B14F-4D97-AF65-F5344CB8AC3E}">
        <p14:creationId xmlns:p14="http://schemas.microsoft.com/office/powerpoint/2010/main" val="20185794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88" y="908720"/>
            <a:ext cx="4032448" cy="569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51720" y="176983"/>
            <a:ext cx="4725104" cy="584775"/>
          </a:xfrm>
          <a:prstGeom prst="rect">
            <a:avLst/>
          </a:prstGeom>
          <a:noFill/>
        </p:spPr>
        <p:txBody>
          <a:bodyPr wrap="square" rtlCol="0">
            <a:spAutoFit/>
          </a:bodyPr>
          <a:lstStyle/>
          <a:p>
            <a:pPr algn="ctr"/>
            <a:r>
              <a:rPr lang="en-NZ" sz="3200" dirty="0" smtClean="0">
                <a:latin typeface="Bell MT" panose="02020503060305020303" pitchFamily="18" charset="0"/>
              </a:rPr>
              <a:t>Questions?</a:t>
            </a:r>
            <a:endParaRPr lang="en-NZ" sz="3200" dirty="0">
              <a:latin typeface="Bell MT" panose="02020503060305020303" pitchFamily="18" charset="0"/>
            </a:endParaRPr>
          </a:p>
        </p:txBody>
      </p:sp>
    </p:spTree>
    <p:extLst>
      <p:ext uri="{BB962C8B-B14F-4D97-AF65-F5344CB8AC3E}">
        <p14:creationId xmlns:p14="http://schemas.microsoft.com/office/powerpoint/2010/main" val="2188137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9999"/>
            <a:ext cx="4248472" cy="2952329"/>
          </a:xfrm>
        </p:spPr>
        <p:txBody>
          <a:bodyPr>
            <a:normAutofit fontScale="77500" lnSpcReduction="20000"/>
          </a:bodyPr>
          <a:lstStyle/>
          <a:p>
            <a:pPr marL="0" indent="0">
              <a:buNone/>
            </a:pPr>
            <a:r>
              <a:rPr lang="en-NZ" dirty="0">
                <a:latin typeface="Bell MT" panose="02020503060305020303" pitchFamily="18" charset="0"/>
              </a:rPr>
              <a:t>‘We had every nationality in the world in those armies [the Fifth and Eighth Armies]. … and they all ate something different. They had all they could do with what they were doing in keeping them supplied and replaced.’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05" y="2935113"/>
            <a:ext cx="2458347" cy="37758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2935113"/>
            <a:ext cx="4920564" cy="36588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205" y="116631"/>
            <a:ext cx="3672408" cy="2724403"/>
          </a:xfrm>
          <a:prstGeom prst="rect">
            <a:avLst/>
          </a:prstGeom>
        </p:spPr>
      </p:pic>
    </p:spTree>
    <p:extLst>
      <p:ext uri="{BB962C8B-B14F-4D97-AF65-F5344CB8AC3E}">
        <p14:creationId xmlns:p14="http://schemas.microsoft.com/office/powerpoint/2010/main" val="923526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4824536" cy="6552728"/>
          </a:xfrm>
        </p:spPr>
        <p:txBody>
          <a:bodyPr>
            <a:normAutofit fontScale="92500" lnSpcReduction="20000"/>
          </a:bodyPr>
          <a:lstStyle/>
          <a:p>
            <a:pPr marL="0" indent="0">
              <a:buNone/>
            </a:pPr>
            <a:r>
              <a:rPr lang="en-NZ" dirty="0" smtClean="0">
                <a:latin typeface="Bell MT" panose="02020503060305020303" pitchFamily="18" charset="0"/>
              </a:rPr>
              <a:t>‘It </a:t>
            </a:r>
            <a:r>
              <a:rPr lang="en-NZ" dirty="0">
                <a:latin typeface="Bell MT" panose="02020503060305020303" pitchFamily="18" charset="0"/>
              </a:rPr>
              <a:t>was only natural that there was a little friction. Remember Napoleon; one of his maxims was, “Don’t be an ally – fight them”. I thought of that a million times during the war. The problems of being an ally. Because you had different ammunition, different equipment, different food, different customs, different beliefs and Gods, different languages, you didn’t have a homogenous force like the Germans did that could be moved around at will. We could never do </a:t>
            </a:r>
            <a:r>
              <a:rPr lang="en-NZ" dirty="0" smtClean="0">
                <a:latin typeface="Bell MT" panose="02020503060305020303" pitchFamily="18" charset="0"/>
              </a:rPr>
              <a:t>it’.</a:t>
            </a:r>
            <a:endParaRPr lang="en-NZ" dirty="0">
              <a:latin typeface="Bell MT" panose="020205030603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8490" y="44624"/>
            <a:ext cx="4112129" cy="6858000"/>
          </a:xfrm>
          <a:prstGeom prst="rect">
            <a:avLst/>
          </a:prstGeom>
        </p:spPr>
      </p:pic>
    </p:spTree>
    <p:extLst>
      <p:ext uri="{BB962C8B-B14F-4D97-AF65-F5344CB8AC3E}">
        <p14:creationId xmlns:p14="http://schemas.microsoft.com/office/powerpoint/2010/main" val="3439144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82" y="1340768"/>
            <a:ext cx="9110207" cy="4156531"/>
          </a:xfrm>
        </p:spPr>
      </p:pic>
    </p:spTree>
    <p:extLst>
      <p:ext uri="{BB962C8B-B14F-4D97-AF65-F5344CB8AC3E}">
        <p14:creationId xmlns:p14="http://schemas.microsoft.com/office/powerpoint/2010/main" val="929550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73216"/>
            <a:ext cx="9144000" cy="1257003"/>
          </a:xfrm>
        </p:spPr>
        <p:txBody>
          <a:bodyPr/>
          <a:lstStyle/>
          <a:p>
            <a:pPr marL="0" indent="0" algn="ctr">
              <a:buNone/>
            </a:pPr>
            <a:r>
              <a:rPr lang="en-NZ" dirty="0" smtClean="0">
                <a:latin typeface="Bell MT" panose="02020503060305020303" pitchFamily="18" charset="0"/>
              </a:rPr>
              <a:t>‘There </a:t>
            </a:r>
            <a:r>
              <a:rPr lang="en-NZ" dirty="0">
                <a:latin typeface="Bell MT" panose="02020503060305020303" pitchFamily="18" charset="0"/>
              </a:rPr>
              <a:t>is only one thing worse than fighting with allies – and that is fighting without them.’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188640"/>
            <a:ext cx="4807718" cy="5037556"/>
          </a:xfrm>
          <a:prstGeom prst="rect">
            <a:avLst/>
          </a:prstGeom>
        </p:spPr>
      </p:pic>
    </p:spTree>
    <p:extLst>
      <p:ext uri="{BB962C8B-B14F-4D97-AF65-F5344CB8AC3E}">
        <p14:creationId xmlns:p14="http://schemas.microsoft.com/office/powerpoint/2010/main" val="4148799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latin typeface="Bell MT" panose="02020503060305020303" pitchFamily="18" charset="0"/>
              </a:rPr>
              <a:t>The U.S.A</a:t>
            </a:r>
            <a:endParaRPr lang="en-NZ" dirty="0">
              <a:latin typeface="Bell MT" panose="020205030603050203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700808"/>
            <a:ext cx="7588636" cy="4268607"/>
          </a:xfrm>
        </p:spPr>
      </p:pic>
    </p:spTree>
    <p:extLst>
      <p:ext uri="{BB962C8B-B14F-4D97-AF65-F5344CB8AC3E}">
        <p14:creationId xmlns:p14="http://schemas.microsoft.com/office/powerpoint/2010/main" val="14054293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 Mighty Coalition? &amp;#x0D;&amp;#x0A;The Allies and the Battles of Monte Cassino&amp;quot;&quot;/&gt;&lt;property id=&quot;20307&quot; value=&quot;256&quot;/&gt;&lt;/object&gt;&lt;object type=&quot;3&quot; unique_id=&quot;10005&quot;&gt;&lt;property id=&quot;20148&quot; value=&quot;5&quot;/&gt;&lt;property id=&quot;20300&quot; value=&quot;Slide 2&quot;/&gt;&lt;property id=&quot;20307&quot; value=&quot;354&quot;/&gt;&lt;/object&gt;&lt;object type=&quot;3&quot; unique_id=&quot;10006&quot;&gt;&lt;property id=&quot;20148&quot; value=&quot;5&quot;/&gt;&lt;property id=&quot;20300&quot; value=&quot;Slide 3 - &amp;quot;We are unlikely to see such an array again take the field under one command.&amp;quot;&quot;/&gt;&lt;property id=&quot;20307&quot; value=&quot;355&quot;/&gt;&lt;/object&gt;&lt;object type=&quot;3&quot; unique_id=&quot;10007&quot;&gt;&lt;property id=&quot;20148&quot; value=&quot;5&quot;/&gt;&lt;property id=&quot;20300&quot; value=&quot;Slide 4&quot;/&gt;&lt;property id=&quot;20307&quot; value=&quot;356&quot;/&gt;&lt;/object&gt;&lt;object type=&quot;3&quot; unique_id=&quot;10008&quot;&gt;&lt;property id=&quot;20148&quot; value=&quot;5&quot;/&gt;&lt;property id=&quot;20300&quot; value=&quot;Slide 5&quot;/&gt;&lt;property id=&quot;20307&quot; value=&quot;359&quot;/&gt;&lt;/object&gt;&lt;object type=&quot;3&quot; unique_id=&quot;10009&quot;&gt;&lt;property id=&quot;20148&quot; value=&quot;5&quot;/&gt;&lt;property id=&quot;20300&quot; value=&quot;Slide 6&quot;/&gt;&lt;property id=&quot;20307&quot; value=&quot;364&quot;/&gt;&lt;/object&gt;&lt;object type=&quot;3&quot; unique_id=&quot;10010&quot;&gt;&lt;property id=&quot;20148&quot; value=&quot;5&quot;/&gt;&lt;property id=&quot;20300&quot; value=&quot;Slide 7&quot;/&gt;&lt;property id=&quot;20307&quot; value=&quot;358&quot;/&gt;&lt;/object&gt;&lt;object type=&quot;3&quot; unique_id=&quot;10011&quot;&gt;&lt;property id=&quot;20148&quot; value=&quot;5&quot;/&gt;&lt;property id=&quot;20300&quot; value=&quot;Slide 8&quot;/&gt;&lt;property id=&quot;20307&quot; value=&quot;357&quot;/&gt;&lt;/object&gt;&lt;object type=&quot;3&quot; unique_id=&quot;10012&quot;&gt;&lt;property id=&quot;20148&quot; value=&quot;5&quot;/&gt;&lt;property id=&quot;20300&quot; value=&quot;Slide 9 - &amp;quot;The U.S.A&amp;quot;&quot;/&gt;&lt;property id=&quot;20307&quot; value=&quot;353&quot;/&gt;&lt;/object&gt;&lt;object type=&quot;3&quot; unique_id=&quot;10013&quot;&gt;&lt;property id=&quot;20148&quot; value=&quot;5&quot;/&gt;&lt;property id=&quot;20300&quot; value=&quot;Slide 10&quot;/&gt;&lt;property id=&quot;20307&quot; value=&quot;363&quot;/&gt;&lt;/object&gt;&lt;object type=&quot;3&quot; unique_id=&quot;10014&quot;&gt;&lt;property id=&quot;20148&quot; value=&quot;5&quot;/&gt;&lt;property id=&quot;20300&quot; value=&quot;Slide 11&quot;/&gt;&lt;property id=&quot;20307&quot; value=&quot;362&quot;/&gt;&lt;/object&gt;&lt;object type=&quot;3&quot; unique_id=&quot;10015&quot;&gt;&lt;property id=&quot;20148&quot; value=&quot;5&quot;/&gt;&lt;property id=&quot;20300&quot; value=&quot;Slide 12&quot;/&gt;&lt;property id=&quot;20307&quot; value=&quot;361&quot;/&gt;&lt;/object&gt;&lt;object type=&quot;3&quot; unique_id=&quot;10016&quot;&gt;&lt;property id=&quot;20148&quot; value=&quot;5&quot;/&gt;&lt;property id=&quot;20300&quot; value=&quot;Slide 13&quot;/&gt;&lt;property id=&quot;20307&quot; value=&quot;360&quot;/&gt;&lt;/object&gt;&lt;object type=&quot;3&quot; unique_id=&quot;10017&quot;&gt;&lt;property id=&quot;20148&quot; value=&quot;5&quot;/&gt;&lt;property id=&quot;20300&quot; value=&quot;Slide 14&quot;/&gt;&lt;property id=&quot;20307&quot; value=&quot;366&quot;/&gt;&lt;/object&gt;&lt;object type=&quot;3&quot; unique_id=&quot;10018&quot;&gt;&lt;property id=&quot;20148&quot; value=&quot;5&quot;/&gt;&lt;property id=&quot;20300&quot; value=&quot;Slide 15&quot;/&gt;&lt;property id=&quot;20307&quot; value=&quot;365&quot;/&gt;&lt;/object&gt;&lt;object type=&quot;3&quot; unique_id=&quot;10019&quot;&gt;&lt;property id=&quot;20148&quot; value=&quot;5&quot;/&gt;&lt;property id=&quot;20300&quot; value=&quot;Slide 16 - &amp;quot;The United Kingdom&amp;quot;&quot;/&gt;&lt;property id=&quot;20307&quot; value=&quot;369&quot;/&gt;&lt;/object&gt;&lt;object type=&quot;3&quot; unique_id=&quot;10020&quot;&gt;&lt;property id=&quot;20148&quot; value=&quot;5&quot;/&gt;&lt;property id=&quot;20300&quot; value=&quot;Slide 17&quot;/&gt;&lt;property id=&quot;20307&quot; value=&quot;368&quot;/&gt;&lt;/object&gt;&lt;object type=&quot;3&quot; unique_id=&quot;10021&quot;&gt;&lt;property id=&quot;20148&quot; value=&quot;5&quot;/&gt;&lt;property id=&quot;20300&quot; value=&quot;Slide 18&quot;/&gt;&lt;property id=&quot;20307&quot; value=&quot;367&quot;/&gt;&lt;/object&gt;&lt;object type=&quot;3&quot; unique_id=&quot;10022&quot;&gt;&lt;property id=&quot;20148&quot; value=&quot;5&quot;/&gt;&lt;property id=&quot;20300&quot; value=&quot;Slide 19&quot;/&gt;&lt;property id=&quot;20307&quot; value=&quot;370&quot;/&gt;&lt;/object&gt;&lt;object type=&quot;3&quot; unique_id=&quot;10023&quot;&gt;&lt;property id=&quot;20148&quot; value=&quot;5&quot;/&gt;&lt;property id=&quot;20300&quot; value=&quot;Slide 20&quot;/&gt;&lt;property id=&quot;20307&quot; value=&quot;371&quot;/&gt;&lt;/object&gt;&lt;object type=&quot;3&quot; unique_id=&quot;10024&quot;&gt;&lt;property id=&quot;20148&quot; value=&quot;5&quot;/&gt;&lt;property id=&quot;20300&quot; value=&quot;Slide 21&quot;/&gt;&lt;property id=&quot;20307&quot; value=&quot;372&quot;/&gt;&lt;/object&gt;&lt;object type=&quot;3&quot; unique_id=&quot;10025&quot;&gt;&lt;property id=&quot;20148&quot; value=&quot;5&quot;/&gt;&lt;property id=&quot;20300&quot; value=&quot;Slide 22&quot;/&gt;&lt;property id=&quot;20307&quot; value=&quot;375&quot;/&gt;&lt;/object&gt;&lt;object type=&quot;3&quot; unique_id=&quot;10026&quot;&gt;&lt;property id=&quot;20148&quot; value=&quot;5&quot;/&gt;&lt;property id=&quot;20300&quot; value=&quot;Slide 23 - &amp;quot;The Polish Corps&amp;quot;&quot;/&gt;&lt;property id=&quot;20307&quot; value=&quot;374&quot;/&gt;&lt;/object&gt;&lt;object type=&quot;3&quot; unique_id=&quot;10027&quot;&gt;&lt;property id=&quot;20148&quot; value=&quot;5&quot;/&gt;&lt;property id=&quot;20300&quot; value=&quot;Slide 24&quot;/&gt;&lt;property id=&quot;20307&quot; value=&quot;373&quot;/&gt;&lt;/object&gt;&lt;object type=&quot;3&quot; unique_id=&quot;10028&quot;&gt;&lt;property id=&quot;20148&quot; value=&quot;5&quot;/&gt;&lt;property id=&quot;20300&quot; value=&quot;Slide 25&quot;/&gt;&lt;property id=&quot;20307&quot; value=&quot;380&quot;/&gt;&lt;/object&gt;&lt;object type=&quot;3&quot; unique_id=&quot;10029&quot;&gt;&lt;property id=&quot;20148&quot; value=&quot;5&quot;/&gt;&lt;property id=&quot;20300&quot; value=&quot;Slide 26&quot;/&gt;&lt;property id=&quot;20307&quot; value=&quot;379&quot;/&gt;&lt;/object&gt;&lt;object type=&quot;3&quot; unique_id=&quot;10030&quot;&gt;&lt;property id=&quot;20148&quot; value=&quot;5&quot;/&gt;&lt;property id=&quot;20300&quot; value=&quot;Slide 27&quot;/&gt;&lt;property id=&quot;20307&quot; value=&quot;378&quot;/&gt;&lt;/object&gt;&lt;object type=&quot;3&quot; unique_id=&quot;10031&quot;&gt;&lt;property id=&quot;20148&quot; value=&quot;5&quot;/&gt;&lt;property id=&quot;20300&quot; value=&quot;Slide 28&quot;/&gt;&lt;property id=&quot;20307&quot; value=&quot;377&quot;/&gt;&lt;/object&gt;&lt;object type=&quot;3&quot; unique_id=&quot;10032&quot;&gt;&lt;property id=&quot;20148&quot; value=&quot;5&quot;/&gt;&lt;property id=&quot;20300&quot; value=&quot;Slide 29&quot;/&gt;&lt;property id=&quot;20307&quot; value=&quot;376&quot;/&gt;&lt;/object&gt;&lt;object type=&quot;3&quot; unique_id=&quot;10033&quot;&gt;&lt;property id=&quot;20148&quot; value=&quot;5&quot;/&gt;&lt;property id=&quot;20300&quot; value=&quot;Slide 30 - &amp;quot;2nd New Zealand Division&amp;quot;&quot;/&gt;&lt;property id=&quot;20307&quot; value=&quot;389&quot;/&gt;&lt;/object&gt;&lt;object type=&quot;3&quot; unique_id=&quot;10034&quot;&gt;&lt;property id=&quot;20148&quot; value=&quot;5&quot;/&gt;&lt;property id=&quot;20300&quot; value=&quot;Slide 31&quot;/&gt;&lt;property id=&quot;20307&quot; value=&quot;388&quot;/&gt;&lt;/object&gt;&lt;object type=&quot;3&quot; unique_id=&quot;10035&quot;&gt;&lt;property id=&quot;20148&quot; value=&quot;5&quot;/&gt;&lt;property id=&quot;20300&quot; value=&quot;Slide 32&quot;/&gt;&lt;property id=&quot;20307&quot; value=&quot;387&quot;/&gt;&lt;/object&gt;&lt;object type=&quot;3&quot; unique_id=&quot;10036&quot;&gt;&lt;property id=&quot;20148&quot; value=&quot;5&quot;/&gt;&lt;property id=&quot;20300&quot; value=&quot;Slide 33&quot;/&gt;&lt;property id=&quot;20307&quot; value=&quot;386&quot;/&gt;&lt;/object&gt;&lt;object type=&quot;3&quot; unique_id=&quot;10037&quot;&gt;&lt;property id=&quot;20148&quot; value=&quot;5&quot;/&gt;&lt;property id=&quot;20300&quot; value=&quot;Slide 34&quot;/&gt;&lt;property id=&quot;20307&quot; value=&quot;385&quot;/&gt;&lt;/object&gt;&lt;object type=&quot;3&quot; unique_id=&quot;10038&quot;&gt;&lt;property id=&quot;20148&quot; value=&quot;5&quot;/&gt;&lt;property id=&quot;20300&quot; value=&quot;Slide 35&quot;/&gt;&lt;property id=&quot;20307&quot; value=&quot;384&quot;/&gt;&lt;/object&gt;&lt;object type=&quot;3&quot; unique_id=&quot;10039&quot;&gt;&lt;property id=&quot;20148&quot; value=&quot;5&quot;/&gt;&lt;property id=&quot;20300&quot; value=&quot;Slide 36 - &amp;quot;The Coalition&amp;quot;&quot;/&gt;&lt;property id=&quot;20307&quot; value=&quot;383&quot;/&gt;&lt;/object&gt;&lt;object type=&quot;3&quot; unique_id=&quot;10040&quot;&gt;&lt;property id=&quot;20148&quot; value=&quot;5&quot;/&gt;&lt;property id=&quot;20300&quot; value=&quot;Slide 37&quot;/&gt;&lt;property id=&quot;20307&quot; value=&quot;382&quot;/&gt;&lt;/object&gt;&lt;object type=&quot;3&quot; unique_id=&quot;10041&quot;&gt;&lt;property id=&quot;20148&quot; value=&quot;5&quot;/&gt;&lt;property id=&quot;20300&quot; value=&quot;Slide 38&quot;/&gt;&lt;property id=&quot;20307&quot; value=&quot;381&quot;/&gt;&lt;/object&gt;&lt;object type=&quot;3&quot; unique_id=&quot;10042&quot;&gt;&lt;property id=&quot;20148&quot; value=&quot;5&quot;/&gt;&lt;property id=&quot;20300&quot; value=&quot;Slide 39&quot;/&gt;&lt;property id=&quot;20307&quot; value=&quot;390&quot;/&gt;&lt;/object&gt;&lt;object type=&quot;3&quot; unique_id=&quot;10043&quot;&gt;&lt;property id=&quot;20148&quot; value=&quot;5&quot;/&gt;&lt;property id=&quot;20300&quot; value=&quot;Slide 40&quot;/&gt;&lt;property id=&quot;20307&quot; value=&quot;393&quot;/&gt;&lt;/object&gt;&lt;object type=&quot;3&quot; unique_id=&quot;10044&quot;&gt;&lt;property id=&quot;20148&quot; value=&quot;5&quot;/&gt;&lt;property id=&quot;20300&quot; value=&quot;Slide 41&quot;/&gt;&lt;property id=&quot;20307&quot; value=&quot;392&quot;/&gt;&lt;/object&gt;&lt;object type=&quot;3&quot; unique_id=&quot;10045&quot;&gt;&lt;property id=&quot;20148&quot; value=&quot;5&quot;/&gt;&lt;property id=&quot;20300&quot; value=&quot;Slide 42&quot;/&gt;&lt;property id=&quot;20307&quot; value=&quot;391&quot;/&gt;&lt;/object&gt;&lt;object type=&quot;3&quot; unique_id=&quot;10046&quot;&gt;&lt;property id=&quot;20148&quot; value=&quot;5&quot;/&gt;&lt;property id=&quot;20300&quot; value=&quot;Slide 43&quot;/&gt;&lt;property id=&quot;20307&quot; value=&quot;395&quot;/&gt;&lt;/object&gt;&lt;object type=&quot;3&quot; unique_id=&quot;10047&quot;&gt;&lt;property id=&quot;20148&quot; value=&quot;5&quot;/&gt;&lt;property id=&quot;20300&quot; value=&quot;Slide 44&quot;/&gt;&lt;property id=&quot;20307&quot; value=&quot;32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TotalTime>
  <Words>1379</Words>
  <Application>Microsoft Office PowerPoint</Application>
  <PresentationFormat>On-screen Show (4:3)</PresentationFormat>
  <Paragraphs>52</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Bell MT</vt:lpstr>
      <vt:lpstr>Calibri</vt:lpstr>
      <vt:lpstr>Office Theme</vt:lpstr>
      <vt:lpstr>A Mighty Coalition?  The Allies and the Battles of Monte Cassino</vt:lpstr>
      <vt:lpstr>PowerPoint Presentation</vt:lpstr>
      <vt:lpstr>We are unlikely to see such an array again take the field under one command.</vt:lpstr>
      <vt:lpstr>PowerPoint Presentation</vt:lpstr>
      <vt:lpstr>PowerPoint Presentation</vt:lpstr>
      <vt:lpstr>PowerPoint Presentation</vt:lpstr>
      <vt:lpstr>PowerPoint Presentation</vt:lpstr>
      <vt:lpstr>PowerPoint Presentation</vt:lpstr>
      <vt:lpstr>The U.S.A</vt:lpstr>
      <vt:lpstr>PowerPoint Presentation</vt:lpstr>
      <vt:lpstr>PowerPoint Presentation</vt:lpstr>
      <vt:lpstr>PowerPoint Presentation</vt:lpstr>
      <vt:lpstr>PowerPoint Presentation</vt:lpstr>
      <vt:lpstr>PowerPoint Presentation</vt:lpstr>
      <vt:lpstr>PowerPoint Presentation</vt:lpstr>
      <vt:lpstr>The United Kingdom</vt:lpstr>
      <vt:lpstr>PowerPoint Presentation</vt:lpstr>
      <vt:lpstr>PowerPoint Presentation</vt:lpstr>
      <vt:lpstr>PowerPoint Presentation</vt:lpstr>
      <vt:lpstr>PowerPoint Presentation</vt:lpstr>
      <vt:lpstr>PowerPoint Presentation</vt:lpstr>
      <vt:lpstr>PowerPoint Presentation</vt:lpstr>
      <vt:lpstr>The Polish Corps</vt:lpstr>
      <vt:lpstr>PowerPoint Presentation</vt:lpstr>
      <vt:lpstr>PowerPoint Presentation</vt:lpstr>
      <vt:lpstr>PowerPoint Presentation</vt:lpstr>
      <vt:lpstr>PowerPoint Presentation</vt:lpstr>
      <vt:lpstr>PowerPoint Presentation</vt:lpstr>
      <vt:lpstr>PowerPoint Presentation</vt:lpstr>
      <vt:lpstr>2nd New Zealand Division</vt:lpstr>
      <vt:lpstr>PowerPoint Presentation</vt:lpstr>
      <vt:lpstr>PowerPoint Presentation</vt:lpstr>
      <vt:lpstr>PowerPoint Presentation</vt:lpstr>
      <vt:lpstr>PowerPoint Presentation</vt:lpstr>
      <vt:lpstr>PowerPoint Presentation</vt:lpstr>
      <vt:lpstr>The Coalition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Massey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Johnny Enzed: the New Zealand Soldier of the First World War</dc:title>
  <dc:creator>Lyons, Tessa</dc:creator>
  <cp:lastModifiedBy>Harper, Glyn</cp:lastModifiedBy>
  <cp:revision>112</cp:revision>
  <cp:lastPrinted>2014-08-11T21:58:53Z</cp:lastPrinted>
  <dcterms:created xsi:type="dcterms:W3CDTF">2014-08-11T21:45:41Z</dcterms:created>
  <dcterms:modified xsi:type="dcterms:W3CDTF">2019-04-03T02:46:48Z</dcterms:modified>
</cp:coreProperties>
</file>