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8" r:id="rId12"/>
    <p:sldId id="277" r:id="rId13"/>
    <p:sldId id="262"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24294200-1C5E-4CD7-A93B-8BDEB249C132}" type="datetimeFigureOut">
              <a:rPr lang="en-NZ" smtClean="0"/>
              <a:t>8/11/2018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1538175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4294200-1C5E-4CD7-A93B-8BDEB249C132}" type="datetimeFigureOut">
              <a:rPr lang="en-NZ" smtClean="0"/>
              <a:t>8/11/2018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1552621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4294200-1C5E-4CD7-A93B-8BDEB249C132}" type="datetimeFigureOut">
              <a:rPr lang="en-NZ" smtClean="0"/>
              <a:t>8/11/2018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202980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4294200-1C5E-4CD7-A93B-8BDEB249C132}" type="datetimeFigureOut">
              <a:rPr lang="en-NZ" smtClean="0"/>
              <a:t>8/11/2018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15184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294200-1C5E-4CD7-A93B-8BDEB249C132}" type="datetimeFigureOut">
              <a:rPr lang="en-NZ" smtClean="0"/>
              <a:t>8/11/2018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149948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24294200-1C5E-4CD7-A93B-8BDEB249C132}" type="datetimeFigureOut">
              <a:rPr lang="en-NZ" smtClean="0"/>
              <a:t>8/11/2018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1265252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24294200-1C5E-4CD7-A93B-8BDEB249C132}" type="datetimeFigureOut">
              <a:rPr lang="en-NZ" smtClean="0"/>
              <a:t>8/11/2018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373467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24294200-1C5E-4CD7-A93B-8BDEB249C132}" type="datetimeFigureOut">
              <a:rPr lang="en-NZ" smtClean="0"/>
              <a:t>8/11/2018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419721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94200-1C5E-4CD7-A93B-8BDEB249C132}" type="datetimeFigureOut">
              <a:rPr lang="en-NZ" smtClean="0"/>
              <a:t>8/11/2018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1595559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294200-1C5E-4CD7-A93B-8BDEB249C132}" type="datetimeFigureOut">
              <a:rPr lang="en-NZ" smtClean="0"/>
              <a:t>8/11/2018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51949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294200-1C5E-4CD7-A93B-8BDEB249C132}" type="datetimeFigureOut">
              <a:rPr lang="en-NZ" smtClean="0"/>
              <a:t>8/11/2018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C056607-069C-49B4-86D0-40D9A8044ECC}" type="slidenum">
              <a:rPr lang="en-NZ" smtClean="0"/>
              <a:t>‹#›</a:t>
            </a:fld>
            <a:endParaRPr lang="en-NZ"/>
          </a:p>
        </p:txBody>
      </p:sp>
    </p:spTree>
    <p:extLst>
      <p:ext uri="{BB962C8B-B14F-4D97-AF65-F5344CB8AC3E}">
        <p14:creationId xmlns:p14="http://schemas.microsoft.com/office/powerpoint/2010/main" val="2979050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94200-1C5E-4CD7-A93B-8BDEB249C132}" type="datetimeFigureOut">
              <a:rPr lang="en-NZ" smtClean="0"/>
              <a:t>8/11/2018</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56607-069C-49B4-86D0-40D9A8044ECC}" type="slidenum">
              <a:rPr lang="en-NZ" smtClean="0"/>
              <a:t>‹#›</a:t>
            </a:fld>
            <a:endParaRPr lang="en-NZ"/>
          </a:p>
        </p:txBody>
      </p:sp>
    </p:spTree>
    <p:extLst>
      <p:ext uri="{BB962C8B-B14F-4D97-AF65-F5344CB8AC3E}">
        <p14:creationId xmlns:p14="http://schemas.microsoft.com/office/powerpoint/2010/main" val="176425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7571"/>
            <a:ext cx="10515600" cy="2003367"/>
          </a:xfrm>
        </p:spPr>
        <p:txBody>
          <a:bodyPr>
            <a:normAutofit fontScale="90000"/>
          </a:bodyPr>
          <a:lstStyle/>
          <a:p>
            <a:pPr algn="ctr"/>
            <a:r>
              <a:rPr lang="en-NZ" sz="2400" dirty="0">
                <a:latin typeface="Times New Roman" panose="02020603050405020304" pitchFamily="18" charset="0"/>
                <a:cs typeface="Times New Roman" panose="02020603050405020304" pitchFamily="18" charset="0"/>
              </a:rPr>
              <a:t>‘A </a:t>
            </a:r>
            <a:r>
              <a:rPr lang="en-NZ" sz="2400" dirty="0" err="1">
                <a:latin typeface="Times New Roman" panose="02020603050405020304" pitchFamily="18" charset="0"/>
                <a:cs typeface="Times New Roman" panose="02020603050405020304" pitchFamily="18" charset="0"/>
              </a:rPr>
              <a:t>topsy-turvey</a:t>
            </a:r>
            <a:r>
              <a:rPr lang="en-NZ" sz="2400" dirty="0">
                <a:latin typeface="Times New Roman" panose="02020603050405020304" pitchFamily="18" charset="0"/>
                <a:cs typeface="Times New Roman" panose="02020603050405020304" pitchFamily="18" charset="0"/>
              </a:rPr>
              <a:t> old world’: from fighting to dancing with the enemy. The New Zealand Division’s War - November 1918 to March </a:t>
            </a:r>
            <a:r>
              <a:rPr lang="en-NZ" sz="2400" dirty="0" smtClean="0">
                <a:latin typeface="Times New Roman" panose="02020603050405020304" pitchFamily="18" charset="0"/>
                <a:cs typeface="Times New Roman" panose="02020603050405020304" pitchFamily="18" charset="0"/>
              </a:rPr>
              <a:t>1919</a:t>
            </a:r>
            <a:br>
              <a:rPr lang="en-NZ" sz="2400" dirty="0" smtClean="0">
                <a:latin typeface="Times New Roman" panose="02020603050405020304" pitchFamily="18" charset="0"/>
                <a:cs typeface="Times New Roman" panose="02020603050405020304" pitchFamily="18" charset="0"/>
              </a:rPr>
            </a:br>
            <a:r>
              <a:rPr lang="en-NZ" sz="2400" dirty="0">
                <a:latin typeface="Times New Roman" panose="02020603050405020304" pitchFamily="18" charset="0"/>
                <a:cs typeface="Times New Roman" panose="02020603050405020304" pitchFamily="18" charset="0"/>
              </a:rPr>
              <a:t/>
            </a:r>
            <a:br>
              <a:rPr lang="en-NZ" sz="2400" dirty="0">
                <a:latin typeface="Times New Roman" panose="02020603050405020304" pitchFamily="18" charset="0"/>
                <a:cs typeface="Times New Roman" panose="02020603050405020304" pitchFamily="18" charset="0"/>
              </a:rPr>
            </a:br>
            <a:r>
              <a:rPr lang="en-NZ" sz="2400" dirty="0" smtClean="0">
                <a:latin typeface="Times New Roman" panose="02020603050405020304" pitchFamily="18" charset="0"/>
                <a:cs typeface="Times New Roman" panose="02020603050405020304" pitchFamily="18" charset="0"/>
              </a:rPr>
              <a:t>Professor Glyn Harper</a:t>
            </a:r>
            <a:br>
              <a:rPr lang="en-NZ" sz="2400" dirty="0" smtClean="0">
                <a:latin typeface="Times New Roman" panose="02020603050405020304" pitchFamily="18" charset="0"/>
                <a:cs typeface="Times New Roman" panose="02020603050405020304" pitchFamily="18" charset="0"/>
              </a:rPr>
            </a:br>
            <a:r>
              <a:rPr lang="en-NZ" sz="2400" dirty="0" smtClean="0">
                <a:latin typeface="Times New Roman" panose="02020603050405020304" pitchFamily="18" charset="0"/>
                <a:cs typeface="Times New Roman" panose="02020603050405020304" pitchFamily="18" charset="0"/>
              </a:rPr>
              <a:t>Massey University</a:t>
            </a:r>
            <a:br>
              <a:rPr lang="en-NZ" sz="2400" dirty="0" smtClean="0">
                <a:latin typeface="Times New Roman" panose="02020603050405020304" pitchFamily="18" charset="0"/>
                <a:cs typeface="Times New Roman" panose="02020603050405020304" pitchFamily="18" charset="0"/>
              </a:rPr>
            </a:br>
            <a:r>
              <a:rPr lang="en-NZ" sz="2400" dirty="0" smtClean="0">
                <a:latin typeface="Times New Roman" panose="02020603050405020304" pitchFamily="18" charset="0"/>
                <a:cs typeface="Times New Roman" panose="02020603050405020304" pitchFamily="18" charset="0"/>
              </a:rPr>
              <a:t>New Zealand</a:t>
            </a:r>
            <a:endParaRPr lang="en-NZ"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473826" y="2223967"/>
            <a:ext cx="4804757" cy="3996480"/>
          </a:xfrm>
          <a:prstGeom prst="rect">
            <a:avLst/>
          </a:prstGeom>
        </p:spPr>
      </p:pic>
      <p:pic>
        <p:nvPicPr>
          <p:cNvPr id="6" name="Picture 5"/>
          <p:cNvPicPr>
            <a:picLocks noChangeAspect="1"/>
          </p:cNvPicPr>
          <p:nvPr/>
        </p:nvPicPr>
        <p:blipFill>
          <a:blip r:embed="rId3"/>
          <a:stretch>
            <a:fillRect/>
          </a:stretch>
        </p:blipFill>
        <p:spPr>
          <a:xfrm>
            <a:off x="5913120" y="2343772"/>
            <a:ext cx="6096000" cy="3876675"/>
          </a:xfrm>
          <a:prstGeom prst="rect">
            <a:avLst/>
          </a:prstGeom>
        </p:spPr>
      </p:pic>
    </p:spTree>
    <p:extLst>
      <p:ext uri="{BB962C8B-B14F-4D97-AF65-F5344CB8AC3E}">
        <p14:creationId xmlns:p14="http://schemas.microsoft.com/office/powerpoint/2010/main" val="3725719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9151"/>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Some celebrations: away from the front</a:t>
            </a:r>
            <a:endParaRPr lang="en-NZ" sz="2800"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half" idx="1"/>
          </p:nvPr>
        </p:nvPicPr>
        <p:blipFill>
          <a:blip r:embed="rId2"/>
          <a:stretch>
            <a:fillRect/>
          </a:stretch>
        </p:blipFill>
        <p:spPr>
          <a:xfrm>
            <a:off x="7751130" y="1895301"/>
            <a:ext cx="3908855" cy="2869844"/>
          </a:xfrm>
          <a:prstGeom prst="rect">
            <a:avLst/>
          </a:prstGeom>
        </p:spPr>
      </p:pic>
      <p:pic>
        <p:nvPicPr>
          <p:cNvPr id="8" name="Content Placeholder 7"/>
          <p:cNvPicPr>
            <a:picLocks noGrp="1" noChangeAspect="1"/>
          </p:cNvPicPr>
          <p:nvPr>
            <p:ph sz="half" idx="2"/>
          </p:nvPr>
        </p:nvPicPr>
        <p:blipFill>
          <a:blip r:embed="rId3"/>
          <a:stretch>
            <a:fillRect/>
          </a:stretch>
        </p:blipFill>
        <p:spPr>
          <a:xfrm>
            <a:off x="686287" y="3834120"/>
            <a:ext cx="5181600" cy="2834335"/>
          </a:xfrm>
          <a:prstGeom prst="rect">
            <a:avLst/>
          </a:prstGeom>
        </p:spPr>
      </p:pic>
      <p:sp>
        <p:nvSpPr>
          <p:cNvPr id="9" name="Rectangle 8"/>
          <p:cNvSpPr/>
          <p:nvPr/>
        </p:nvSpPr>
        <p:spPr>
          <a:xfrm>
            <a:off x="1379913" y="1720840"/>
            <a:ext cx="6109854" cy="923330"/>
          </a:xfrm>
          <a:prstGeom prst="rect">
            <a:avLst/>
          </a:prstGeom>
        </p:spPr>
        <p:txBody>
          <a:bodyPr wrap="square">
            <a:spAutoFit/>
          </a:bodyPr>
          <a:lstStyle/>
          <a:p>
            <a:r>
              <a:rPr lang="en-NZ" dirty="0">
                <a:latin typeface="Times New Roman" panose="02020603050405020304" pitchFamily="18" charset="0"/>
                <a:ea typeface="Calibri" panose="020F0502020204030204" pitchFamily="34" charset="0"/>
                <a:cs typeface="Calibri" panose="020F0502020204030204" pitchFamily="34" charset="0"/>
              </a:rPr>
              <a:t>James </a:t>
            </a:r>
            <a:r>
              <a:rPr lang="en-NZ" dirty="0" smtClean="0">
                <a:latin typeface="Times New Roman" panose="02020603050405020304" pitchFamily="18" charset="0"/>
                <a:ea typeface="Calibri" panose="020F0502020204030204" pitchFamily="34" charset="0"/>
                <a:cs typeface="Calibri" panose="020F0502020204030204" pitchFamily="34" charset="0"/>
              </a:rPr>
              <a:t>Marris: ‘</a:t>
            </a:r>
            <a:r>
              <a:rPr lang="en-NZ" dirty="0">
                <a:latin typeface="Times New Roman" panose="02020603050405020304" pitchFamily="18" charset="0"/>
                <a:ea typeface="Calibri" panose="020F0502020204030204" pitchFamily="34" charset="0"/>
                <a:cs typeface="Calibri" panose="020F0502020204030204" pitchFamily="34" charset="0"/>
              </a:rPr>
              <a:t>The boys had a great night in spite of P.M.C. [President of the Mess Committee, usually a senior member] Thus ended “Der Tag</a:t>
            </a:r>
            <a:endParaRPr lang="en-NZ" dirty="0"/>
          </a:p>
        </p:txBody>
      </p:sp>
      <p:sp>
        <p:nvSpPr>
          <p:cNvPr id="10" name="Rectangle 9"/>
          <p:cNvSpPr/>
          <p:nvPr/>
        </p:nvSpPr>
        <p:spPr>
          <a:xfrm>
            <a:off x="1438101" y="3187789"/>
            <a:ext cx="5270269" cy="646331"/>
          </a:xfrm>
          <a:prstGeom prst="rect">
            <a:avLst/>
          </a:prstGeom>
        </p:spPr>
        <p:txBody>
          <a:bodyPr wrap="square">
            <a:spAutoFit/>
          </a:bodyPr>
          <a:lstStyle/>
          <a:p>
            <a:r>
              <a:rPr lang="en-NZ" dirty="0" smtClean="0">
                <a:latin typeface="Times New Roman" panose="02020603050405020304" pitchFamily="18" charset="0"/>
                <a:ea typeface="Calibri" panose="020F0502020204030204" pitchFamily="34" charset="0"/>
                <a:cs typeface="Calibri" panose="020F0502020204030204" pitchFamily="34" charset="0"/>
              </a:rPr>
              <a:t>Geoffrey Wild: ‘We </a:t>
            </a:r>
            <a:r>
              <a:rPr lang="en-NZ" dirty="0">
                <a:latin typeface="Times New Roman" panose="02020603050405020304" pitchFamily="18" charset="0"/>
                <a:ea typeface="Calibri" panose="020F0502020204030204" pitchFamily="34" charset="0"/>
                <a:cs typeface="Calibri" panose="020F0502020204030204" pitchFamily="34" charset="0"/>
              </a:rPr>
              <a:t>got rest of day off and pretty nearly everyone got drunk</a:t>
            </a:r>
            <a:r>
              <a:rPr lang="en-NZ" dirty="0" smtClean="0">
                <a:latin typeface="Times New Roman" panose="02020603050405020304" pitchFamily="18" charset="0"/>
                <a:ea typeface="Calibri" panose="020F0502020204030204" pitchFamily="34" charset="0"/>
                <a:cs typeface="Calibri" panose="020F0502020204030204" pitchFamily="34" charset="0"/>
              </a:rPr>
              <a:t>.’</a:t>
            </a:r>
            <a:endParaRPr lang="en-NZ" dirty="0"/>
          </a:p>
        </p:txBody>
      </p:sp>
    </p:spTree>
    <p:extLst>
      <p:ext uri="{BB962C8B-B14F-4D97-AF65-F5344CB8AC3E}">
        <p14:creationId xmlns:p14="http://schemas.microsoft.com/office/powerpoint/2010/main" val="2424172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9028"/>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Nurse Fanny Speedy</a:t>
            </a:r>
            <a:endParaRPr lang="en-NZ"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a:bodyPr>
          <a:lstStyle/>
          <a:p>
            <a:r>
              <a:rPr lang="en-NZ" sz="2400" dirty="0">
                <a:latin typeface="Times New Roman" panose="02020603050405020304" pitchFamily="18" charset="0"/>
                <a:cs typeface="Times New Roman" panose="02020603050405020304" pitchFamily="18" charset="0"/>
              </a:rPr>
              <a:t>‘PEACE BLESSED PEACE,’ </a:t>
            </a:r>
            <a:endParaRPr lang="en-NZ" sz="2400" dirty="0" smtClean="0">
              <a:latin typeface="Times New Roman" panose="02020603050405020304" pitchFamily="18" charset="0"/>
              <a:cs typeface="Times New Roman" panose="02020603050405020304" pitchFamily="18" charset="0"/>
            </a:endParaRPr>
          </a:p>
          <a:p>
            <a:r>
              <a:rPr lang="en-NZ" sz="2400" dirty="0" smtClean="0">
                <a:latin typeface="Times New Roman" panose="02020603050405020304" pitchFamily="18" charset="0"/>
                <a:cs typeface="Times New Roman" panose="02020603050405020304" pitchFamily="18" charset="0"/>
              </a:rPr>
              <a:t>‘The </a:t>
            </a:r>
            <a:r>
              <a:rPr lang="en-NZ" sz="2400" dirty="0">
                <a:latin typeface="Times New Roman" panose="02020603050405020304" pitchFamily="18" charset="0"/>
                <a:cs typeface="Times New Roman" panose="02020603050405020304" pitchFamily="18" charset="0"/>
              </a:rPr>
              <a:t>whole thing seems too big to realise and too sad to understand. The men in the trenches must thankfully rejoice that there is not another winter to spend in France in the trenches. London will be a blaze of light tonight</a:t>
            </a:r>
            <a:r>
              <a:rPr lang="en-NZ" sz="2400" dirty="0" smtClean="0">
                <a:latin typeface="Times New Roman" panose="02020603050405020304" pitchFamily="18" charset="0"/>
                <a:cs typeface="Times New Roman" panose="02020603050405020304" pitchFamily="18" charset="0"/>
              </a:rPr>
              <a:t>.’</a:t>
            </a:r>
            <a:endParaRPr lang="en-NZ" sz="2400" dirty="0">
              <a:latin typeface="Times New Roman" panose="02020603050405020304" pitchFamily="18" charset="0"/>
              <a:cs typeface="Times New Roman" panose="02020603050405020304" pitchFamily="18" charset="0"/>
            </a:endParaRPr>
          </a:p>
          <a:p>
            <a:pPr marL="0" indent="0">
              <a:buNone/>
            </a:pPr>
            <a:r>
              <a:rPr lang="en-NZ" dirty="0"/>
              <a:t>	</a:t>
            </a:r>
          </a:p>
        </p:txBody>
      </p:sp>
      <p:pic>
        <p:nvPicPr>
          <p:cNvPr id="5" name="Content Placeholder 4"/>
          <p:cNvPicPr>
            <a:picLocks noGrp="1" noChangeAspect="1"/>
          </p:cNvPicPr>
          <p:nvPr>
            <p:ph sz="half" idx="2"/>
          </p:nvPr>
        </p:nvPicPr>
        <p:blipFill>
          <a:blip r:embed="rId2"/>
          <a:stretch>
            <a:fillRect/>
          </a:stretch>
        </p:blipFill>
        <p:spPr>
          <a:xfrm>
            <a:off x="7847215" y="1314940"/>
            <a:ext cx="3699163" cy="5352269"/>
          </a:xfrm>
          <a:prstGeom prst="rect">
            <a:avLst/>
          </a:prstGeom>
        </p:spPr>
      </p:pic>
    </p:spTree>
    <p:extLst>
      <p:ext uri="{BB962C8B-B14F-4D97-AF65-F5344CB8AC3E}">
        <p14:creationId xmlns:p14="http://schemas.microsoft.com/office/powerpoint/2010/main" val="2138235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smtClean="0">
                <a:latin typeface="Times New Roman" panose="02020603050405020304" pitchFamily="18" charset="0"/>
                <a:cs typeface="Times New Roman" panose="02020603050405020304" pitchFamily="18" charset="0"/>
              </a:rPr>
              <a:t>Setting London Ablaze</a:t>
            </a:r>
            <a:endParaRPr lang="en-NZ" sz="2800" dirty="0">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p:txBody>
          <a:bodyPr/>
          <a:lstStyle/>
          <a:p>
            <a:endParaRPr lang="en-NZ"/>
          </a:p>
        </p:txBody>
      </p:sp>
      <p:sp>
        <p:nvSpPr>
          <p:cNvPr id="8" name="Content Placeholder 7"/>
          <p:cNvSpPr>
            <a:spLocks noGrp="1"/>
          </p:cNvSpPr>
          <p:nvPr>
            <p:ph sz="half" idx="2"/>
          </p:nvPr>
        </p:nvSpPr>
        <p:spPr/>
        <p:txBody>
          <a:bodyPr/>
          <a:lstStyle/>
          <a:p>
            <a:endParaRPr lang="en-NZ"/>
          </a:p>
        </p:txBody>
      </p:sp>
      <p:pic>
        <p:nvPicPr>
          <p:cNvPr id="3" name="Picture 2"/>
          <p:cNvPicPr>
            <a:picLocks noChangeAspect="1"/>
          </p:cNvPicPr>
          <p:nvPr/>
        </p:nvPicPr>
        <p:blipFill>
          <a:blip r:embed="rId2"/>
          <a:stretch>
            <a:fillRect/>
          </a:stretch>
        </p:blipFill>
        <p:spPr>
          <a:xfrm>
            <a:off x="9360131" y="314614"/>
            <a:ext cx="2657475" cy="1724025"/>
          </a:xfrm>
          <a:prstGeom prst="rect">
            <a:avLst/>
          </a:prstGeom>
        </p:spPr>
      </p:pic>
      <p:sp>
        <p:nvSpPr>
          <p:cNvPr id="9" name="Text Placeholder 8"/>
          <p:cNvSpPr>
            <a:spLocks noGrp="1"/>
          </p:cNvSpPr>
          <p:nvPr>
            <p:ph type="body" sz="quarter" idx="3"/>
          </p:nvPr>
        </p:nvSpPr>
        <p:spPr/>
        <p:txBody>
          <a:bodyPr/>
          <a:lstStyle/>
          <a:p>
            <a:endParaRPr lang="en-NZ" dirty="0"/>
          </a:p>
        </p:txBody>
      </p:sp>
      <p:sp>
        <p:nvSpPr>
          <p:cNvPr id="10" name="Content Placeholder 9"/>
          <p:cNvSpPr>
            <a:spLocks noGrp="1"/>
          </p:cNvSpPr>
          <p:nvPr>
            <p:ph sz="quarter" idx="4"/>
          </p:nvPr>
        </p:nvSpPr>
        <p:spPr>
          <a:xfrm>
            <a:off x="6575367" y="2643447"/>
            <a:ext cx="4780021" cy="3998422"/>
          </a:xfrm>
        </p:spPr>
        <p:txBody>
          <a:bodyPr>
            <a:normAutofit/>
          </a:bodyPr>
          <a:lstStyle/>
          <a:p>
            <a:r>
              <a:rPr lang="en-NZ" dirty="0"/>
              <a:t>But at midnight someone started a fire at the base of the Nelson Monument and ‘a big New Zealander took charge’. The New Zealander climbed up high on the structure and called to the crowd below to ‘come and feed the flames’. </a:t>
            </a:r>
          </a:p>
        </p:txBody>
      </p:sp>
      <p:pic>
        <p:nvPicPr>
          <p:cNvPr id="6" name="Content Placeholder 5"/>
          <p:cNvPicPr>
            <a:picLocks noGrp="1" noChangeAspect="1"/>
          </p:cNvPicPr>
          <p:nvPr>
            <p:ph idx="4294967295"/>
          </p:nvPr>
        </p:nvPicPr>
        <p:blipFill>
          <a:blip r:embed="rId3"/>
          <a:stretch>
            <a:fillRect/>
          </a:stretch>
        </p:blipFill>
        <p:spPr>
          <a:xfrm>
            <a:off x="265906" y="1396683"/>
            <a:ext cx="6305550" cy="5170487"/>
          </a:xfrm>
          <a:prstGeom prst="rect">
            <a:avLst/>
          </a:prstGeom>
        </p:spPr>
      </p:pic>
    </p:spTree>
    <p:extLst>
      <p:ext uri="{BB962C8B-B14F-4D97-AF65-F5344CB8AC3E}">
        <p14:creationId xmlns:p14="http://schemas.microsoft.com/office/powerpoint/2010/main" val="3189924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62298" y="1221970"/>
            <a:ext cx="7134398" cy="5350798"/>
          </a:xfrm>
          <a:prstGeom prst="rect">
            <a:avLst/>
          </a:prstGeom>
        </p:spPr>
      </p:pic>
      <p:sp>
        <p:nvSpPr>
          <p:cNvPr id="2" name="Title 1"/>
          <p:cNvSpPr>
            <a:spLocks noGrp="1"/>
          </p:cNvSpPr>
          <p:nvPr>
            <p:ph type="title"/>
          </p:nvPr>
        </p:nvSpPr>
        <p:spPr>
          <a:xfrm>
            <a:off x="838200" y="365125"/>
            <a:ext cx="10515600" cy="511897"/>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The New Zealand Division’s march to Germany</a:t>
            </a:r>
            <a:endParaRPr lang="en-NZ"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NZ" dirty="0"/>
          </a:p>
        </p:txBody>
      </p:sp>
    </p:spTree>
    <p:extLst>
      <p:ext uri="{BB962C8B-B14F-4D97-AF65-F5344CB8AC3E}">
        <p14:creationId xmlns:p14="http://schemas.microsoft.com/office/powerpoint/2010/main" val="831520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5653"/>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Trouble in the ranks</a:t>
            </a:r>
            <a:endParaRPr lang="en-NZ"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188720"/>
            <a:ext cx="10515600" cy="5320145"/>
          </a:xfrm>
        </p:spPr>
        <p:txBody>
          <a:bodyPr>
            <a:normAutofit/>
          </a:bodyPr>
          <a:lstStyle/>
          <a:p>
            <a:r>
              <a:rPr lang="en-NZ" sz="2400" dirty="0" smtClean="0">
                <a:latin typeface="Times New Roman" panose="02020603050405020304" pitchFamily="18" charset="0"/>
                <a:cs typeface="Times New Roman" panose="02020603050405020304" pitchFamily="18" charset="0"/>
              </a:rPr>
              <a:t>We don’t want to go to Germany. We want to go home.</a:t>
            </a:r>
          </a:p>
          <a:p>
            <a:r>
              <a:rPr lang="en-NZ" sz="2400" dirty="0" smtClean="0">
                <a:latin typeface="Times New Roman" panose="02020603050405020304" pitchFamily="18" charset="0"/>
                <a:cs typeface="Times New Roman" panose="02020603050405020304" pitchFamily="18" charset="0"/>
              </a:rPr>
              <a:t>Some did. Bill </a:t>
            </a:r>
            <a:r>
              <a:rPr lang="en-NZ" sz="2400" dirty="0" err="1" smtClean="0">
                <a:latin typeface="Times New Roman" panose="02020603050405020304" pitchFamily="18" charset="0"/>
                <a:cs typeface="Times New Roman" panose="02020603050405020304" pitchFamily="18" charset="0"/>
              </a:rPr>
              <a:t>Tume</a:t>
            </a:r>
            <a:r>
              <a:rPr lang="en-NZ" sz="2400" dirty="0" smtClean="0">
                <a:latin typeface="Times New Roman" panose="02020603050405020304" pitchFamily="18" charset="0"/>
                <a:cs typeface="Times New Roman" panose="02020603050405020304" pitchFamily="18" charset="0"/>
              </a:rPr>
              <a:t>: </a:t>
            </a:r>
            <a:r>
              <a:rPr lang="en-NZ" sz="2400" dirty="0">
                <a:latin typeface="Times New Roman" panose="02020603050405020304" pitchFamily="18" charset="0"/>
                <a:cs typeface="Times New Roman" panose="02020603050405020304" pitchFamily="18" charset="0"/>
              </a:rPr>
              <a:t>‘We all wanted to go to Germany — to see what sort of a country we were battling with. That’s what I </a:t>
            </a:r>
            <a:r>
              <a:rPr lang="en-NZ" sz="2400" dirty="0" smtClean="0">
                <a:latin typeface="Times New Roman" panose="02020603050405020304" pitchFamily="18" charset="0"/>
                <a:cs typeface="Times New Roman" panose="02020603050405020304" pitchFamily="18" charset="0"/>
              </a:rPr>
              <a:t>wanted.”</a:t>
            </a:r>
            <a:endParaRPr lang="en-NZ"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443942" y="2668182"/>
            <a:ext cx="6167697" cy="3998625"/>
          </a:xfrm>
          <a:prstGeom prst="rect">
            <a:avLst/>
          </a:prstGeom>
        </p:spPr>
      </p:pic>
    </p:spTree>
    <p:extLst>
      <p:ext uri="{BB962C8B-B14F-4D97-AF65-F5344CB8AC3E}">
        <p14:creationId xmlns:p14="http://schemas.microsoft.com/office/powerpoint/2010/main" val="1331626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4459"/>
          </a:xfrm>
        </p:spPr>
        <p:txBody>
          <a:bodyPr>
            <a:noAutofit/>
          </a:bodyPr>
          <a:lstStyle/>
          <a:p>
            <a:pPr algn="ctr"/>
            <a:r>
              <a:rPr lang="en-NZ" sz="2800" dirty="0" smtClean="0">
                <a:latin typeface="Times New Roman" panose="02020603050405020304" pitchFamily="18" charset="0"/>
                <a:cs typeface="Times New Roman" panose="02020603050405020304" pitchFamily="18" charset="0"/>
              </a:rPr>
              <a:t>Arriving in Cologne</a:t>
            </a:r>
            <a:endParaRPr lang="en-NZ"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5757642" y="1404849"/>
            <a:ext cx="6190688" cy="4106489"/>
          </a:xfrm>
          <a:prstGeom prst="rect">
            <a:avLst/>
          </a:prstGeom>
        </p:spPr>
      </p:pic>
      <p:sp>
        <p:nvSpPr>
          <p:cNvPr id="5" name="Rectangle 4"/>
          <p:cNvSpPr/>
          <p:nvPr/>
        </p:nvSpPr>
        <p:spPr>
          <a:xfrm>
            <a:off x="340821" y="839584"/>
            <a:ext cx="5494713" cy="5124480"/>
          </a:xfrm>
          <a:prstGeom prst="rect">
            <a:avLst/>
          </a:prstGeom>
        </p:spPr>
        <p:txBody>
          <a:bodyPr wrap="square">
            <a:spAutoFit/>
          </a:bodyPr>
          <a:lstStyle/>
          <a:p>
            <a:pPr>
              <a:spcAft>
                <a:spcPts val="0"/>
              </a:spcAft>
            </a:pPr>
            <a:endParaRPr lang="en-NZ" dirty="0" smtClean="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NZ"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endParaRPr lang="en-NZ" dirty="0" smtClean="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NZ" dirty="0" smtClean="0">
                <a:latin typeface="Times New Roman" panose="02020603050405020304" pitchFamily="18" charset="0"/>
                <a:ea typeface="Calibri" panose="020F0502020204030204" pitchFamily="34" charset="0"/>
                <a:cs typeface="Times New Roman" panose="02020603050405020304" pitchFamily="18" charset="0"/>
              </a:rPr>
              <a:t>Bert Henson: ‘Went </a:t>
            </a:r>
            <a:r>
              <a:rPr lang="en-NZ" dirty="0">
                <a:latin typeface="Times New Roman" panose="02020603050405020304" pitchFamily="18" charset="0"/>
                <a:ea typeface="Calibri" panose="020F0502020204030204" pitchFamily="34" charset="0"/>
                <a:cs typeface="Times New Roman" panose="02020603050405020304" pitchFamily="18" charset="0"/>
              </a:rPr>
              <a:t>through town, </a:t>
            </a:r>
            <a:r>
              <a:rPr lang="en-NZ" dirty="0" err="1">
                <a:latin typeface="Times New Roman" panose="02020603050405020304" pitchFamily="18" charset="0"/>
                <a:ea typeface="Calibri" panose="020F0502020204030204" pitchFamily="34" charset="0"/>
                <a:cs typeface="Times New Roman" panose="02020603050405020304" pitchFamily="18" charset="0"/>
              </a:rPr>
              <a:t>tho</a:t>
            </a:r>
            <a:r>
              <a:rPr lang="en-NZ" dirty="0">
                <a:latin typeface="Times New Roman" panose="02020603050405020304" pitchFamily="18" charset="0"/>
                <a:ea typeface="Calibri" panose="020F0502020204030204" pitchFamily="34" charset="0"/>
                <a:cs typeface="Times New Roman" panose="02020603050405020304" pitchFamily="18" charset="0"/>
              </a:rPr>
              <a:t>’ not through main street. March was without incident. No apparent hostile sentiment. Some looked a bit sour, but often we got smiles and hand waves. Very beautiful city</a:t>
            </a:r>
            <a:r>
              <a:rPr lang="en-NZ"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spcAft>
                <a:spcPts val="0"/>
              </a:spcAft>
            </a:pPr>
            <a:endParaRPr lang="en-N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en-N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en-N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en-N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en-N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en-N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en-NZ"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NZ" sz="1200" dirty="0">
                <a:latin typeface="Times New Roman" panose="02020603050405020304" pitchFamily="18" charset="0"/>
                <a:ea typeface="Calibri" panose="020F0502020204030204" pitchFamily="34" charset="0"/>
                <a:cs typeface="Calibri" panose="020F0502020204030204" pitchFamily="34" charset="0"/>
              </a:rPr>
              <a:t>	</a:t>
            </a:r>
            <a:endParaRPr lang="en-NZ" sz="1200" dirty="0">
              <a:effectLst/>
              <a:latin typeface="Calibri" panose="020F0502020204030204" pitchFamily="34" charset="0"/>
              <a:ea typeface="Calibri" panose="020F0502020204030204" pitchFamily="34" charset="0"/>
            </a:endParaRPr>
          </a:p>
        </p:txBody>
      </p:sp>
      <p:sp>
        <p:nvSpPr>
          <p:cNvPr id="10" name="Rectangle 9"/>
          <p:cNvSpPr/>
          <p:nvPr/>
        </p:nvSpPr>
        <p:spPr>
          <a:xfrm>
            <a:off x="340821" y="4180425"/>
            <a:ext cx="5436524" cy="1477328"/>
          </a:xfrm>
          <a:prstGeom prst="rect">
            <a:avLst/>
          </a:prstGeom>
        </p:spPr>
        <p:txBody>
          <a:bodyPr wrap="square">
            <a:spAutoFit/>
          </a:bodyPr>
          <a:lstStyle/>
          <a:p>
            <a:r>
              <a:rPr lang="en-NZ" dirty="0" smtClean="0">
                <a:latin typeface="Times New Roman" panose="02020603050405020304" pitchFamily="18" charset="0"/>
                <a:ea typeface="Calibri" panose="020F0502020204030204" pitchFamily="34" charset="0"/>
                <a:cs typeface="Calibri" panose="020F0502020204030204" pitchFamily="34" charset="0"/>
              </a:rPr>
              <a:t>Lawrence Blyth: ‘We </a:t>
            </a:r>
            <a:r>
              <a:rPr lang="en-NZ" dirty="0">
                <a:latin typeface="Times New Roman" panose="02020603050405020304" pitchFamily="18" charset="0"/>
                <a:ea typeface="Calibri" panose="020F0502020204030204" pitchFamily="34" charset="0"/>
                <a:cs typeface="Calibri" panose="020F0502020204030204" pitchFamily="34" charset="0"/>
              </a:rPr>
              <a:t>got to the Hohenzollern Bridge. It’s a beautiful bridge. We did something there which we had travelled 12,000 miles to do. We relieved ourselves of an ambition that had taken us four and a half years — we all piddled in the Rhine</a:t>
            </a:r>
            <a:r>
              <a:rPr lang="en-NZ" dirty="0" smtClean="0">
                <a:latin typeface="Times New Roman" panose="02020603050405020304" pitchFamily="18" charset="0"/>
                <a:ea typeface="Calibri" panose="020F0502020204030204" pitchFamily="34" charset="0"/>
                <a:cs typeface="Calibri" panose="020F0502020204030204" pitchFamily="34" charset="0"/>
              </a:rPr>
              <a:t>.’</a:t>
            </a:r>
            <a:endParaRPr lang="en-NZ" dirty="0"/>
          </a:p>
        </p:txBody>
      </p:sp>
    </p:spTree>
    <p:extLst>
      <p:ext uri="{BB962C8B-B14F-4D97-AF65-F5344CB8AC3E}">
        <p14:creationId xmlns:p14="http://schemas.microsoft.com/office/powerpoint/2010/main" val="1930745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10673339" cy="473825"/>
          </a:xfrm>
        </p:spPr>
        <p:txBody>
          <a:bodyPr>
            <a:normAutofit fontScale="90000"/>
          </a:bodyPr>
          <a:lstStyle/>
          <a:p>
            <a:pPr algn="ctr"/>
            <a:r>
              <a:rPr lang="en-NZ" sz="2800" dirty="0" smtClean="0">
                <a:latin typeface="Times New Roman" panose="02020603050405020304" pitchFamily="18" charset="0"/>
                <a:cs typeface="Times New Roman" panose="02020603050405020304" pitchFamily="18" charset="0"/>
              </a:rPr>
              <a:t>The New Zealanders in Cologne</a:t>
            </a:r>
            <a:endParaRPr lang="en-NZ"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088968" y="2593572"/>
            <a:ext cx="10301546" cy="3863080"/>
          </a:xfrm>
          <a:prstGeom prst="rect">
            <a:avLst/>
          </a:prstGeom>
        </p:spPr>
      </p:pic>
      <p:sp>
        <p:nvSpPr>
          <p:cNvPr id="5" name="Text Placeholder 4"/>
          <p:cNvSpPr>
            <a:spLocks noGrp="1"/>
          </p:cNvSpPr>
          <p:nvPr>
            <p:ph type="body" sz="half" idx="2"/>
          </p:nvPr>
        </p:nvSpPr>
        <p:spPr>
          <a:xfrm>
            <a:off x="839788" y="1030778"/>
            <a:ext cx="3932237" cy="1463040"/>
          </a:xfrm>
        </p:spPr>
        <p:txBody>
          <a:bodyPr/>
          <a:lstStyle/>
          <a:p>
            <a:r>
              <a:rPr lang="en-NZ" dirty="0" smtClean="0"/>
              <a:t>-     sight seeing</a:t>
            </a:r>
          </a:p>
          <a:p>
            <a:pPr marL="285750" indent="-285750">
              <a:buFontTx/>
              <a:buChar char="-"/>
            </a:pPr>
            <a:r>
              <a:rPr lang="en-NZ" dirty="0" smtClean="0"/>
              <a:t>The zoo</a:t>
            </a:r>
          </a:p>
          <a:p>
            <a:pPr marL="285750" indent="-285750">
              <a:buFontTx/>
              <a:buChar char="-"/>
            </a:pPr>
            <a:r>
              <a:rPr lang="en-NZ" dirty="0" smtClean="0"/>
              <a:t>Opera</a:t>
            </a:r>
          </a:p>
          <a:p>
            <a:pPr marL="285750" indent="-285750">
              <a:buFontTx/>
              <a:buChar char="-"/>
            </a:pPr>
            <a:r>
              <a:rPr lang="en-NZ" dirty="0" smtClean="0"/>
              <a:t>robbery</a:t>
            </a:r>
          </a:p>
          <a:p>
            <a:endParaRPr lang="en-NZ" dirty="0"/>
          </a:p>
        </p:txBody>
      </p:sp>
    </p:spTree>
    <p:extLst>
      <p:ext uri="{BB962C8B-B14F-4D97-AF65-F5344CB8AC3E}">
        <p14:creationId xmlns:p14="http://schemas.microsoft.com/office/powerpoint/2010/main" val="2325894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831908"/>
          </a:xfrm>
        </p:spPr>
        <p:txBody>
          <a:bodyPr>
            <a:normAutofit/>
          </a:bodyPr>
          <a:lstStyle/>
          <a:p>
            <a:r>
              <a:rPr lang="en-NZ" sz="2800" dirty="0">
                <a:latin typeface="Times New Roman" panose="02020603050405020304" pitchFamily="18" charset="0"/>
                <a:cs typeface="Times New Roman" panose="02020603050405020304" pitchFamily="18" charset="0"/>
              </a:rPr>
              <a:t>The New Zealanders in </a:t>
            </a:r>
            <a:r>
              <a:rPr lang="en-NZ" sz="2800" dirty="0" smtClean="0">
                <a:latin typeface="Times New Roman" panose="02020603050405020304" pitchFamily="18" charset="0"/>
                <a:cs typeface="Times New Roman" panose="02020603050405020304" pitchFamily="18" charset="0"/>
              </a:rPr>
              <a:t>Cologne: fraternisation</a:t>
            </a:r>
            <a:endParaRPr lang="en-NZ" sz="2800" dirty="0"/>
          </a:p>
        </p:txBody>
      </p:sp>
      <p:sp>
        <p:nvSpPr>
          <p:cNvPr id="6" name="Content Placeholder 5"/>
          <p:cNvSpPr>
            <a:spLocks noGrp="1"/>
          </p:cNvSpPr>
          <p:nvPr>
            <p:ph idx="1"/>
          </p:nvPr>
        </p:nvSpPr>
        <p:spPr>
          <a:xfrm>
            <a:off x="838200" y="1197034"/>
            <a:ext cx="10515600" cy="5777344"/>
          </a:xfrm>
        </p:spPr>
        <p:txBody>
          <a:bodyPr/>
          <a:lstStyle/>
          <a:p>
            <a:r>
              <a:rPr lang="en-NZ" sz="1800" dirty="0" smtClean="0">
                <a:latin typeface="Times New Roman" panose="02020603050405020304" pitchFamily="18" charset="0"/>
                <a:cs typeface="Times New Roman" panose="02020603050405020304" pitchFamily="18" charset="0"/>
              </a:rPr>
              <a:t>venereal disease rates</a:t>
            </a:r>
          </a:p>
          <a:p>
            <a:r>
              <a:rPr lang="en-NZ" sz="1800" dirty="0">
                <a:latin typeface="Times New Roman" panose="02020603050405020304" pitchFamily="18" charset="0"/>
                <a:cs typeface="Times New Roman" panose="02020603050405020304" pitchFamily="18" charset="0"/>
              </a:rPr>
              <a:t>Monty </a:t>
            </a:r>
            <a:r>
              <a:rPr lang="en-NZ" sz="1800" dirty="0" smtClean="0">
                <a:latin typeface="Times New Roman" panose="02020603050405020304" pitchFamily="18" charset="0"/>
                <a:cs typeface="Times New Roman" panose="02020603050405020304" pitchFamily="18" charset="0"/>
              </a:rPr>
              <a:t>Ingram: ‘Have </a:t>
            </a:r>
            <a:r>
              <a:rPr lang="en-NZ" sz="1800" dirty="0">
                <a:latin typeface="Times New Roman" panose="02020603050405020304" pitchFamily="18" charset="0"/>
                <a:cs typeface="Times New Roman" panose="02020603050405020304" pitchFamily="18" charset="0"/>
              </a:rPr>
              <a:t>received strict orders prohibiting us from fraternising with the civilians, but these orders are already honoured mostly in the breach. The girls are willing to </a:t>
            </a:r>
            <a:r>
              <a:rPr lang="en-NZ" sz="1800" dirty="0" smtClean="0">
                <a:latin typeface="Times New Roman" panose="02020603050405020304" pitchFamily="18" charset="0"/>
                <a:cs typeface="Times New Roman" panose="02020603050405020304" pitchFamily="18" charset="0"/>
              </a:rPr>
              <a:t>“fraternise”, </a:t>
            </a:r>
            <a:r>
              <a:rPr lang="en-NZ" sz="1800" dirty="0">
                <a:latin typeface="Times New Roman" panose="02020603050405020304" pitchFamily="18" charset="0"/>
                <a:cs typeface="Times New Roman" panose="02020603050405020304" pitchFamily="18" charset="0"/>
              </a:rPr>
              <a:t>so what can one expect from a soldier</a:t>
            </a:r>
            <a:r>
              <a:rPr lang="en-NZ" sz="1800" dirty="0" smtClean="0">
                <a:latin typeface="Times New Roman" panose="02020603050405020304" pitchFamily="18" charset="0"/>
                <a:cs typeface="Times New Roman" panose="02020603050405020304" pitchFamily="18" charset="0"/>
              </a:rPr>
              <a:t>.’</a:t>
            </a:r>
          </a:p>
          <a:p>
            <a:r>
              <a:rPr lang="en-NZ" sz="1800" dirty="0" smtClean="0">
                <a:latin typeface="Times New Roman" panose="02020603050405020304" pitchFamily="18" charset="0"/>
                <a:cs typeface="Times New Roman" panose="02020603050405020304" pitchFamily="18" charset="0"/>
              </a:rPr>
              <a:t>According </a:t>
            </a:r>
            <a:r>
              <a:rPr lang="en-NZ" sz="1800" dirty="0">
                <a:latin typeface="Times New Roman" panose="02020603050405020304" pitchFamily="18" charset="0"/>
                <a:cs typeface="Times New Roman" panose="02020603050405020304" pitchFamily="18" charset="0"/>
              </a:rPr>
              <a:t>to one New Zealand officer, ‘a stick of chocolate was said to be worth a German girl’s virginity any time.’ </a:t>
            </a:r>
            <a:endParaRPr lang="en-NZ" sz="1800" dirty="0" smtClean="0">
              <a:latin typeface="Times New Roman" panose="02020603050405020304" pitchFamily="18" charset="0"/>
              <a:cs typeface="Times New Roman" panose="02020603050405020304" pitchFamily="18" charset="0"/>
            </a:endParaRPr>
          </a:p>
          <a:p>
            <a:r>
              <a:rPr lang="en-NZ" sz="1800" dirty="0" smtClean="0">
                <a:latin typeface="Times New Roman" panose="02020603050405020304" pitchFamily="18" charset="0"/>
                <a:cs typeface="Times New Roman" panose="02020603050405020304" pitchFamily="18" charset="0"/>
              </a:rPr>
              <a:t>As </a:t>
            </a:r>
            <a:r>
              <a:rPr lang="en-NZ" sz="1800" dirty="0">
                <a:latin typeface="Times New Roman" panose="02020603050405020304" pitchFamily="18" charset="0"/>
                <a:cs typeface="Times New Roman" panose="02020603050405020304" pitchFamily="18" charset="0"/>
              </a:rPr>
              <a:t>one soldier recalled: ‘We had “Red Lights” in </a:t>
            </a:r>
            <a:r>
              <a:rPr lang="en-NZ" sz="1800" dirty="0" err="1">
                <a:latin typeface="Times New Roman" panose="02020603050405020304" pitchFamily="18" charset="0"/>
                <a:cs typeface="Times New Roman" panose="02020603050405020304" pitchFamily="18" charset="0"/>
              </a:rPr>
              <a:t>Boulonge</a:t>
            </a:r>
            <a:r>
              <a:rPr lang="en-NZ" sz="1800" dirty="0">
                <a:latin typeface="Times New Roman" panose="02020603050405020304" pitchFamily="18" charset="0"/>
                <a:cs typeface="Times New Roman" panose="02020603050405020304" pitchFamily="18" charset="0"/>
              </a:rPr>
              <a:t> and </a:t>
            </a:r>
            <a:r>
              <a:rPr lang="en-NZ" sz="1800" dirty="0" err="1">
                <a:latin typeface="Times New Roman" panose="02020603050405020304" pitchFamily="18" charset="0"/>
                <a:cs typeface="Times New Roman" panose="02020603050405020304" pitchFamily="18" charset="0"/>
              </a:rPr>
              <a:t>Etaples</a:t>
            </a:r>
            <a:r>
              <a:rPr lang="en-NZ" sz="1800" dirty="0">
                <a:latin typeface="Times New Roman" panose="02020603050405020304" pitchFamily="18" charset="0"/>
                <a:cs typeface="Times New Roman" panose="02020603050405020304" pitchFamily="18" charset="0"/>
              </a:rPr>
              <a:t>, but this far exceeded anything we had previously witnessed’. </a:t>
            </a:r>
            <a:r>
              <a:rPr lang="en-NZ" dirty="0"/>
              <a:t>	</a:t>
            </a:r>
          </a:p>
        </p:txBody>
      </p:sp>
      <p:pic>
        <p:nvPicPr>
          <p:cNvPr id="7" name="Picture 6"/>
          <p:cNvPicPr>
            <a:picLocks noChangeAspect="1"/>
          </p:cNvPicPr>
          <p:nvPr/>
        </p:nvPicPr>
        <p:blipFill>
          <a:blip r:embed="rId2"/>
          <a:stretch>
            <a:fillRect/>
          </a:stretch>
        </p:blipFill>
        <p:spPr>
          <a:xfrm>
            <a:off x="4696690" y="3434703"/>
            <a:ext cx="4777047" cy="3212564"/>
          </a:xfrm>
          <a:prstGeom prst="rect">
            <a:avLst/>
          </a:prstGeom>
        </p:spPr>
      </p:pic>
    </p:spTree>
    <p:extLst>
      <p:ext uri="{BB962C8B-B14F-4D97-AF65-F5344CB8AC3E}">
        <p14:creationId xmlns:p14="http://schemas.microsoft.com/office/powerpoint/2010/main" val="3943510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a:latin typeface="Times New Roman" panose="02020603050405020304" pitchFamily="18" charset="0"/>
                <a:cs typeface="Times New Roman" panose="02020603050405020304" pitchFamily="18" charset="0"/>
              </a:rPr>
              <a:t>The New Zealanders in Cologne: fraternisation</a:t>
            </a:r>
            <a:endParaRPr lang="en-NZ" sz="2800" dirty="0"/>
          </a:p>
        </p:txBody>
      </p:sp>
      <p:sp>
        <p:nvSpPr>
          <p:cNvPr id="3" name="Content Placeholder 2"/>
          <p:cNvSpPr>
            <a:spLocks noGrp="1"/>
          </p:cNvSpPr>
          <p:nvPr>
            <p:ph sz="half" idx="1"/>
          </p:nvPr>
        </p:nvSpPr>
        <p:spPr/>
        <p:txBody>
          <a:bodyPr>
            <a:normAutofit fontScale="92500" lnSpcReduction="10000"/>
          </a:bodyPr>
          <a:lstStyle/>
          <a:p>
            <a:r>
              <a:rPr lang="en-NZ" sz="2000" dirty="0">
                <a:latin typeface="Times New Roman" panose="02020603050405020304" pitchFamily="18" charset="0"/>
                <a:cs typeface="Times New Roman" panose="02020603050405020304" pitchFamily="18" charset="0"/>
              </a:rPr>
              <a:t>Bert </a:t>
            </a:r>
            <a:r>
              <a:rPr lang="en-NZ" sz="2000" dirty="0" smtClean="0">
                <a:latin typeface="Times New Roman" panose="02020603050405020304" pitchFamily="18" charset="0"/>
                <a:cs typeface="Times New Roman" panose="02020603050405020304" pitchFamily="18" charset="0"/>
              </a:rPr>
              <a:t>Henson </a:t>
            </a:r>
            <a:r>
              <a:rPr lang="en-NZ" sz="2000" dirty="0">
                <a:latin typeface="Times New Roman" panose="02020603050405020304" pitchFamily="18" charset="0"/>
                <a:cs typeface="Times New Roman" panose="02020603050405020304" pitchFamily="18" charset="0"/>
              </a:rPr>
              <a:t>watched some of his friends dancing with German girls on Boxing Day </a:t>
            </a:r>
            <a:r>
              <a:rPr lang="en-NZ" sz="2000" dirty="0" smtClean="0">
                <a:latin typeface="Times New Roman" panose="02020603050405020304" pitchFamily="18" charset="0"/>
                <a:cs typeface="Times New Roman" panose="02020603050405020304" pitchFamily="18" charset="0"/>
              </a:rPr>
              <a:t>1918.</a:t>
            </a:r>
          </a:p>
          <a:p>
            <a:r>
              <a:rPr lang="en-NZ" sz="2000" dirty="0" smtClean="0">
                <a:latin typeface="Times New Roman" panose="02020603050405020304" pitchFamily="18" charset="0"/>
                <a:cs typeface="Times New Roman" panose="02020603050405020304" pitchFamily="18" charset="0"/>
              </a:rPr>
              <a:t>  </a:t>
            </a:r>
            <a:r>
              <a:rPr lang="en-NZ" sz="2000" dirty="0">
                <a:latin typeface="Times New Roman" panose="02020603050405020304" pitchFamily="18" charset="0"/>
                <a:cs typeface="Times New Roman" panose="02020603050405020304" pitchFamily="18" charset="0"/>
              </a:rPr>
              <a:t>it was ‘a </a:t>
            </a:r>
            <a:r>
              <a:rPr lang="en-NZ" sz="2000" dirty="0" err="1">
                <a:latin typeface="Times New Roman" panose="02020603050405020304" pitchFamily="18" charset="0"/>
                <a:cs typeface="Times New Roman" panose="02020603050405020304" pitchFamily="18" charset="0"/>
              </a:rPr>
              <a:t>topsy</a:t>
            </a:r>
            <a:r>
              <a:rPr lang="en-NZ" sz="2000" dirty="0">
                <a:latin typeface="Times New Roman" panose="02020603050405020304" pitchFamily="18" charset="0"/>
                <a:cs typeface="Times New Roman" panose="02020603050405020304" pitchFamily="18" charset="0"/>
              </a:rPr>
              <a:t>, </a:t>
            </a:r>
            <a:r>
              <a:rPr lang="en-NZ" sz="2000" dirty="0" err="1">
                <a:latin typeface="Times New Roman" panose="02020603050405020304" pitchFamily="18" charset="0"/>
                <a:cs typeface="Times New Roman" panose="02020603050405020304" pitchFamily="18" charset="0"/>
              </a:rPr>
              <a:t>turvey</a:t>
            </a:r>
            <a:r>
              <a:rPr lang="en-NZ" sz="2000" dirty="0">
                <a:latin typeface="Times New Roman" panose="02020603050405020304" pitchFamily="18" charset="0"/>
                <a:cs typeface="Times New Roman" panose="02020603050405020304" pitchFamily="18" charset="0"/>
              </a:rPr>
              <a:t> old world’. He found it ‘ludicrous’ that just weeks before they had been ‘fighting their kin bitterly for over four years.’ </a:t>
            </a:r>
            <a:endParaRPr lang="en-NZ" sz="2000" dirty="0" smtClean="0">
              <a:latin typeface="Times New Roman" panose="02020603050405020304" pitchFamily="18" charset="0"/>
              <a:cs typeface="Times New Roman" panose="02020603050405020304" pitchFamily="18" charset="0"/>
            </a:endParaRPr>
          </a:p>
          <a:p>
            <a:r>
              <a:rPr lang="en-NZ" sz="2000" dirty="0" smtClean="0">
                <a:latin typeface="Times New Roman" panose="02020603050405020304" pitchFamily="18" charset="0"/>
                <a:cs typeface="Times New Roman" panose="02020603050405020304" pitchFamily="18" charset="0"/>
              </a:rPr>
              <a:t>Henson </a:t>
            </a:r>
            <a:r>
              <a:rPr lang="en-NZ" sz="2000" dirty="0">
                <a:latin typeface="Times New Roman" panose="02020603050405020304" pitchFamily="18" charset="0"/>
                <a:cs typeface="Times New Roman" panose="02020603050405020304" pitchFamily="18" charset="0"/>
              </a:rPr>
              <a:t>was uncomfortable with the change: ‘now to dance with them: makes one think. Personally, my memory is not so short.’ </a:t>
            </a:r>
            <a:endParaRPr lang="en-NZ" sz="2000" dirty="0" smtClean="0">
              <a:latin typeface="Times New Roman" panose="02020603050405020304" pitchFamily="18" charset="0"/>
              <a:cs typeface="Times New Roman" panose="02020603050405020304" pitchFamily="18" charset="0"/>
            </a:endParaRPr>
          </a:p>
          <a:p>
            <a:r>
              <a:rPr lang="en-NZ" sz="2000" dirty="0" smtClean="0">
                <a:latin typeface="Times New Roman" panose="02020603050405020304" pitchFamily="18" charset="0"/>
                <a:cs typeface="Times New Roman" panose="02020603050405020304" pitchFamily="18" charset="0"/>
              </a:rPr>
              <a:t>A </a:t>
            </a:r>
            <a:r>
              <a:rPr lang="en-NZ" sz="2000" dirty="0">
                <a:latin typeface="Times New Roman" panose="02020603050405020304" pitchFamily="18" charset="0"/>
                <a:cs typeface="Times New Roman" panose="02020603050405020304" pitchFamily="18" charset="0"/>
              </a:rPr>
              <a:t>week later his views had not changed. ‘I do not dance, but even if I did I don’t think I could bring myself to swing a </a:t>
            </a:r>
            <a:r>
              <a:rPr lang="en-NZ" sz="2000" dirty="0" err="1">
                <a:latin typeface="Times New Roman" panose="02020603050405020304" pitchFamily="18" charset="0"/>
                <a:cs typeface="Times New Roman" panose="02020603050405020304" pitchFamily="18" charset="0"/>
              </a:rPr>
              <a:t>fraulein</a:t>
            </a:r>
            <a:r>
              <a:rPr lang="en-NZ" sz="2000" dirty="0">
                <a:latin typeface="Times New Roman" panose="02020603050405020304" pitchFamily="18" charset="0"/>
                <a:cs typeface="Times New Roman" panose="02020603050405020304" pitchFamily="18" charset="0"/>
              </a:rPr>
              <a:t> around the room.’ Henson thought ‘there would be the dickens to pay if the heads got to know.’ It was with considerable relief that on 14 January Henson wrote: ‘The long looked-for day has come — at last. I am on my way </a:t>
            </a:r>
            <a:r>
              <a:rPr lang="en-NZ" sz="2000" u="sng" dirty="0">
                <a:latin typeface="Times New Roman" panose="02020603050405020304" pitchFamily="18" charset="0"/>
                <a:cs typeface="Times New Roman" panose="02020603050405020304" pitchFamily="18" charset="0"/>
              </a:rPr>
              <a:t>home</a:t>
            </a:r>
            <a:r>
              <a:rPr lang="en-NZ" sz="2000" dirty="0" smtClean="0">
                <a:latin typeface="Times New Roman" panose="02020603050405020304" pitchFamily="18" charset="0"/>
                <a:cs typeface="Times New Roman" panose="02020603050405020304" pitchFamily="18" charset="0"/>
              </a:rPr>
              <a:t>.</a:t>
            </a:r>
            <a:endParaRPr lang="en-NZ" sz="2000" dirty="0">
              <a:latin typeface="Times New Roman" panose="02020603050405020304" pitchFamily="18" charset="0"/>
              <a:cs typeface="Times New Roman" panose="02020603050405020304" pitchFamily="18" charset="0"/>
            </a:endParaRPr>
          </a:p>
          <a:p>
            <a:pPr marL="0" indent="0">
              <a:buNone/>
            </a:pPr>
            <a:endParaRPr lang="en-NZ" dirty="0"/>
          </a:p>
        </p:txBody>
      </p:sp>
      <p:pic>
        <p:nvPicPr>
          <p:cNvPr id="5" name="Content Placeholder 4"/>
          <p:cNvPicPr>
            <a:picLocks noGrp="1" noChangeAspect="1"/>
          </p:cNvPicPr>
          <p:nvPr>
            <p:ph sz="half" idx="2"/>
          </p:nvPr>
        </p:nvPicPr>
        <p:blipFill>
          <a:blip r:embed="rId2"/>
          <a:stretch>
            <a:fillRect/>
          </a:stretch>
        </p:blipFill>
        <p:spPr>
          <a:xfrm>
            <a:off x="6046241" y="1690688"/>
            <a:ext cx="5615130" cy="4211348"/>
          </a:xfrm>
          <a:prstGeom prst="rect">
            <a:avLst/>
          </a:prstGeom>
        </p:spPr>
      </p:pic>
    </p:spTree>
    <p:extLst>
      <p:ext uri="{BB962C8B-B14F-4D97-AF65-F5344CB8AC3E}">
        <p14:creationId xmlns:p14="http://schemas.microsoft.com/office/powerpoint/2010/main" val="741405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7463"/>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A ‘galling’ experience</a:t>
            </a:r>
            <a:endParaRPr lang="en-NZ"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616966" y="1186377"/>
            <a:ext cx="5562600" cy="2419003"/>
          </a:xfrm>
        </p:spPr>
        <p:txBody>
          <a:bodyPr>
            <a:normAutofit/>
          </a:bodyPr>
          <a:lstStyle/>
          <a:p>
            <a:r>
              <a:rPr lang="en-NZ" sz="2400" dirty="0" smtClean="0">
                <a:latin typeface="Times New Roman" panose="02020603050405020304" pitchFamily="18" charset="0"/>
                <a:cs typeface="Times New Roman" panose="02020603050405020304" pitchFamily="18" charset="0"/>
              </a:rPr>
              <a:t>A shop sign: ‘Now </a:t>
            </a:r>
            <a:r>
              <a:rPr lang="en-NZ" sz="2400" dirty="0">
                <a:latin typeface="Times New Roman" panose="02020603050405020304" pitchFamily="18" charset="0"/>
                <a:cs typeface="Times New Roman" panose="02020603050405020304" pitchFamily="18" charset="0"/>
              </a:rPr>
              <a:t>then, Diggers, take back something to remember Germany by.’ </a:t>
            </a:r>
            <a:endParaRPr lang="en-NZ" sz="2400" dirty="0" smtClean="0">
              <a:latin typeface="Times New Roman" panose="02020603050405020304" pitchFamily="18" charset="0"/>
              <a:cs typeface="Times New Roman" panose="02020603050405020304" pitchFamily="18" charset="0"/>
            </a:endParaRPr>
          </a:p>
          <a:p>
            <a:r>
              <a:rPr lang="en-NZ" sz="2400" dirty="0" smtClean="0">
                <a:latin typeface="Times New Roman" panose="02020603050405020304" pitchFamily="18" charset="0"/>
                <a:cs typeface="Times New Roman" panose="02020603050405020304" pitchFamily="18" charset="0"/>
              </a:rPr>
              <a:t>Ernest </a:t>
            </a:r>
            <a:r>
              <a:rPr lang="en-NZ" sz="2400" dirty="0" err="1" smtClean="0">
                <a:latin typeface="Times New Roman" panose="02020603050405020304" pitchFamily="18" charset="0"/>
                <a:cs typeface="Times New Roman" panose="02020603050405020304" pitchFamily="18" charset="0"/>
              </a:rPr>
              <a:t>McKinlay</a:t>
            </a:r>
            <a:r>
              <a:rPr lang="en-NZ" sz="2400" dirty="0" smtClean="0">
                <a:latin typeface="Times New Roman" panose="02020603050405020304" pitchFamily="18" charset="0"/>
                <a:cs typeface="Times New Roman" panose="02020603050405020304" pitchFamily="18" charset="0"/>
              </a:rPr>
              <a:t>: ‘We had plenty </a:t>
            </a:r>
            <a:r>
              <a:rPr lang="en-NZ" sz="2400" dirty="0">
                <a:latin typeface="Times New Roman" panose="02020603050405020304" pitchFamily="18" charset="0"/>
                <a:cs typeface="Times New Roman" panose="02020603050405020304" pitchFamily="18" charset="0"/>
              </a:rPr>
              <a:t>to remind us what their diabolical war had cost us</a:t>
            </a:r>
            <a:r>
              <a:rPr lang="en-NZ" sz="2400" dirty="0" smtClean="0">
                <a:latin typeface="Times New Roman" panose="02020603050405020304" pitchFamily="18" charset="0"/>
                <a:cs typeface="Times New Roman" panose="02020603050405020304" pitchFamily="18" charset="0"/>
              </a:rPr>
              <a:t>.’</a:t>
            </a:r>
            <a:endParaRPr lang="en-NZ"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39134" y="1097280"/>
            <a:ext cx="3133022" cy="5265584"/>
          </a:xfrm>
        </p:spPr>
      </p:pic>
      <p:pic>
        <p:nvPicPr>
          <p:cNvPr id="6" name="Picture 5"/>
          <p:cNvPicPr>
            <a:picLocks noChangeAspect="1"/>
          </p:cNvPicPr>
          <p:nvPr/>
        </p:nvPicPr>
        <p:blipFill>
          <a:blip r:embed="rId3"/>
          <a:stretch>
            <a:fillRect/>
          </a:stretch>
        </p:blipFill>
        <p:spPr>
          <a:xfrm>
            <a:off x="2156206" y="3266268"/>
            <a:ext cx="2262447" cy="3278908"/>
          </a:xfrm>
          <a:prstGeom prst="rect">
            <a:avLst/>
          </a:prstGeom>
        </p:spPr>
      </p:pic>
    </p:spTree>
    <p:extLst>
      <p:ext uri="{BB962C8B-B14F-4D97-AF65-F5344CB8AC3E}">
        <p14:creationId xmlns:p14="http://schemas.microsoft.com/office/powerpoint/2010/main" val="4199154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5899"/>
          </a:xfrm>
        </p:spPr>
        <p:txBody>
          <a:bodyPr>
            <a:normAutofit fontScale="90000"/>
          </a:bodyPr>
          <a:lstStyle/>
          <a:p>
            <a:pPr algn="ctr"/>
            <a:r>
              <a:rPr lang="en-NZ" sz="2400" dirty="0" smtClean="0">
                <a:latin typeface="Times New Roman" panose="02020603050405020304" pitchFamily="18" charset="0"/>
                <a:cs typeface="Times New Roman" panose="02020603050405020304" pitchFamily="18" charset="0"/>
              </a:rPr>
              <a:t>The New Zealand Division </a:t>
            </a:r>
            <a:r>
              <a:rPr lang="en-NZ" sz="2400" dirty="0">
                <a:latin typeface="Times New Roman" panose="02020603050405020304" pitchFamily="18" charset="0"/>
                <a:cs typeface="Times New Roman" panose="02020603050405020304" pitchFamily="18" charset="0"/>
              </a:rPr>
              <a:t>in the Hundred Days</a:t>
            </a:r>
            <a:br>
              <a:rPr lang="en-NZ" sz="2400" dirty="0">
                <a:latin typeface="Times New Roman" panose="02020603050405020304" pitchFamily="18" charset="0"/>
                <a:cs typeface="Times New Roman" panose="02020603050405020304" pitchFamily="18" charset="0"/>
              </a:rPr>
            </a:br>
            <a:endParaRPr lang="en-NZ"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519431" y="3476950"/>
            <a:ext cx="4552690" cy="3175780"/>
          </a:xfrm>
          <a:prstGeom prst="rect">
            <a:avLst/>
          </a:prstGeom>
        </p:spPr>
      </p:pic>
      <p:pic>
        <p:nvPicPr>
          <p:cNvPr id="7" name="Picture 6"/>
          <p:cNvPicPr>
            <a:picLocks noChangeAspect="1"/>
          </p:cNvPicPr>
          <p:nvPr/>
        </p:nvPicPr>
        <p:blipFill>
          <a:blip r:embed="rId3"/>
          <a:stretch>
            <a:fillRect/>
          </a:stretch>
        </p:blipFill>
        <p:spPr>
          <a:xfrm>
            <a:off x="8059240" y="931025"/>
            <a:ext cx="3085357" cy="2296663"/>
          </a:xfrm>
          <a:prstGeom prst="rect">
            <a:avLst/>
          </a:prstGeom>
        </p:spPr>
      </p:pic>
      <p:pic>
        <p:nvPicPr>
          <p:cNvPr id="9" name="Content Placeholder 8"/>
          <p:cNvPicPr>
            <a:picLocks noGrp="1" noChangeAspect="1"/>
          </p:cNvPicPr>
          <p:nvPr>
            <p:ph idx="1"/>
          </p:nvPr>
        </p:nvPicPr>
        <p:blipFill>
          <a:blip r:embed="rId4"/>
          <a:stretch>
            <a:fillRect/>
          </a:stretch>
        </p:blipFill>
        <p:spPr>
          <a:xfrm>
            <a:off x="838200" y="1395773"/>
            <a:ext cx="6277736" cy="4708302"/>
          </a:xfrm>
          <a:prstGeom prst="rect">
            <a:avLst/>
          </a:prstGeom>
        </p:spPr>
      </p:pic>
    </p:spTree>
    <p:extLst>
      <p:ext uri="{BB962C8B-B14F-4D97-AF65-F5344CB8AC3E}">
        <p14:creationId xmlns:p14="http://schemas.microsoft.com/office/powerpoint/2010/main" val="242517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3719"/>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New Zealand Division disbanded</a:t>
            </a:r>
            <a:endParaRPr lang="en-NZ" sz="28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838200" y="1255222"/>
            <a:ext cx="10515600" cy="5137265"/>
          </a:xfrm>
        </p:spPr>
        <p:txBody>
          <a:bodyPr/>
          <a:lstStyle/>
          <a:p>
            <a:r>
              <a:rPr lang="en-NZ" sz="2400" dirty="0" smtClean="0">
                <a:latin typeface="Times New Roman" panose="02020603050405020304" pitchFamily="18" charset="0"/>
                <a:cs typeface="Times New Roman" panose="02020603050405020304" pitchFamily="18" charset="0"/>
              </a:rPr>
              <a:t>On </a:t>
            </a:r>
            <a:r>
              <a:rPr lang="en-NZ" sz="2400" dirty="0">
                <a:latin typeface="Times New Roman" panose="02020603050405020304" pitchFamily="18" charset="0"/>
                <a:cs typeface="Times New Roman" panose="02020603050405020304" pitchFamily="18" charset="0"/>
              </a:rPr>
              <a:t>25 March 1919, the New Zealand Division was officially disbanded. </a:t>
            </a:r>
            <a:endParaRPr lang="en-NZ" sz="2400" dirty="0" smtClean="0">
              <a:latin typeface="Times New Roman" panose="02020603050405020304" pitchFamily="18" charset="0"/>
              <a:cs typeface="Times New Roman" panose="02020603050405020304" pitchFamily="18" charset="0"/>
            </a:endParaRPr>
          </a:p>
          <a:p>
            <a:r>
              <a:rPr lang="en-NZ" sz="2400" dirty="0" smtClean="0">
                <a:latin typeface="Times New Roman" panose="02020603050405020304" pitchFamily="18" charset="0"/>
                <a:cs typeface="Times New Roman" panose="02020603050405020304" pitchFamily="18" charset="0"/>
              </a:rPr>
              <a:t>It </a:t>
            </a:r>
            <a:r>
              <a:rPr lang="en-NZ" sz="2400" dirty="0">
                <a:latin typeface="Times New Roman" panose="02020603050405020304" pitchFamily="18" charset="0"/>
                <a:cs typeface="Times New Roman" panose="02020603050405020304" pitchFamily="18" charset="0"/>
              </a:rPr>
              <a:t>had been a long and brutal journey from Gallipoli to Germany. </a:t>
            </a:r>
          </a:p>
          <a:p>
            <a:endParaRPr lang="en-NZ" dirty="0"/>
          </a:p>
        </p:txBody>
      </p:sp>
      <p:pic>
        <p:nvPicPr>
          <p:cNvPr id="6" name="Picture 5"/>
          <p:cNvPicPr>
            <a:picLocks noChangeAspect="1"/>
          </p:cNvPicPr>
          <p:nvPr/>
        </p:nvPicPr>
        <p:blipFill>
          <a:blip r:embed="rId2"/>
          <a:stretch>
            <a:fillRect/>
          </a:stretch>
        </p:blipFill>
        <p:spPr>
          <a:xfrm>
            <a:off x="6529300" y="2293634"/>
            <a:ext cx="3221529" cy="4295372"/>
          </a:xfrm>
          <a:prstGeom prst="rect">
            <a:avLst/>
          </a:prstGeom>
        </p:spPr>
      </p:pic>
      <p:pic>
        <p:nvPicPr>
          <p:cNvPr id="7" name="Picture 6"/>
          <p:cNvPicPr>
            <a:picLocks noChangeAspect="1"/>
          </p:cNvPicPr>
          <p:nvPr/>
        </p:nvPicPr>
        <p:blipFill>
          <a:blip r:embed="rId3"/>
          <a:stretch>
            <a:fillRect/>
          </a:stretch>
        </p:blipFill>
        <p:spPr>
          <a:xfrm>
            <a:off x="1627909" y="2293634"/>
            <a:ext cx="2957578" cy="4426558"/>
          </a:xfrm>
          <a:prstGeom prst="rect">
            <a:avLst/>
          </a:prstGeom>
        </p:spPr>
      </p:pic>
    </p:spTree>
    <p:extLst>
      <p:ext uri="{BB962C8B-B14F-4D97-AF65-F5344CB8AC3E}">
        <p14:creationId xmlns:p14="http://schemas.microsoft.com/office/powerpoint/2010/main" val="3183509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2526"/>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Questions?</a:t>
            </a:r>
            <a:endParaRPr lang="en-NZ"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16130" y="2293482"/>
            <a:ext cx="5361708" cy="3002556"/>
          </a:xfrm>
          <a:prstGeom prst="rect">
            <a:avLst/>
          </a:prstGeom>
        </p:spPr>
      </p:pic>
      <p:pic>
        <p:nvPicPr>
          <p:cNvPr id="5" name="Picture 4"/>
          <p:cNvPicPr>
            <a:picLocks noChangeAspect="1"/>
          </p:cNvPicPr>
          <p:nvPr/>
        </p:nvPicPr>
        <p:blipFill>
          <a:blip r:embed="rId3"/>
          <a:stretch>
            <a:fillRect/>
          </a:stretch>
        </p:blipFill>
        <p:spPr>
          <a:xfrm>
            <a:off x="5020886" y="1518285"/>
            <a:ext cx="6667500" cy="4552950"/>
          </a:xfrm>
          <a:prstGeom prst="rect">
            <a:avLst/>
          </a:prstGeom>
        </p:spPr>
      </p:pic>
    </p:spTree>
    <p:extLst>
      <p:ext uri="{BB962C8B-B14F-4D97-AF65-F5344CB8AC3E}">
        <p14:creationId xmlns:p14="http://schemas.microsoft.com/office/powerpoint/2010/main" val="1227536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665653"/>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The walled town of Le </a:t>
            </a:r>
            <a:r>
              <a:rPr lang="en-NZ" sz="2800" dirty="0" err="1" smtClean="0">
                <a:latin typeface="Times New Roman" panose="02020603050405020304" pitchFamily="18" charset="0"/>
                <a:cs typeface="Times New Roman" panose="02020603050405020304" pitchFamily="18" charset="0"/>
              </a:rPr>
              <a:t>Quesnoy</a:t>
            </a:r>
            <a:endParaRPr lang="en-NZ" sz="280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167447" y="2100398"/>
            <a:ext cx="5928553" cy="3362080"/>
          </a:xfrm>
          <a:prstGeom prst="rect">
            <a:avLst/>
          </a:prstGeom>
        </p:spPr>
      </p:pic>
      <p:pic>
        <p:nvPicPr>
          <p:cNvPr id="8" name="Content Placeholder 7"/>
          <p:cNvPicPr>
            <a:picLocks noGrp="1" noChangeAspect="1"/>
          </p:cNvPicPr>
          <p:nvPr>
            <p:ph sz="half" idx="2"/>
          </p:nvPr>
        </p:nvPicPr>
        <p:blipFill>
          <a:blip r:embed="rId3"/>
          <a:stretch>
            <a:fillRect/>
          </a:stretch>
        </p:blipFill>
        <p:spPr>
          <a:xfrm>
            <a:off x="6691744" y="1875867"/>
            <a:ext cx="5151121" cy="3760318"/>
          </a:xfrm>
          <a:prstGeom prst="rect">
            <a:avLst/>
          </a:prstGeom>
        </p:spPr>
      </p:pic>
    </p:spTree>
    <p:extLst>
      <p:ext uri="{BB962C8B-B14F-4D97-AF65-F5344CB8AC3E}">
        <p14:creationId xmlns:p14="http://schemas.microsoft.com/office/powerpoint/2010/main" val="841124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1908"/>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Captain James </a:t>
            </a:r>
            <a:r>
              <a:rPr lang="en-NZ" sz="2800" dirty="0" err="1" smtClean="0">
                <a:latin typeface="Times New Roman" panose="02020603050405020304" pitchFamily="18" charset="0"/>
                <a:cs typeface="Times New Roman" panose="02020603050405020304" pitchFamily="18" charset="0"/>
              </a:rPr>
              <a:t>Nimmo</a:t>
            </a:r>
            <a:endParaRPr lang="en-NZ" sz="28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stretch>
            <a:fillRect/>
          </a:stretch>
        </p:blipFill>
        <p:spPr>
          <a:xfrm>
            <a:off x="358494" y="1730730"/>
            <a:ext cx="5737506" cy="3389910"/>
          </a:xfrm>
          <a:prstGeom prst="rect">
            <a:avLst/>
          </a:prstGeom>
        </p:spPr>
      </p:pic>
      <p:sp>
        <p:nvSpPr>
          <p:cNvPr id="4" name="Content Placeholder 3"/>
          <p:cNvSpPr>
            <a:spLocks noGrp="1"/>
          </p:cNvSpPr>
          <p:nvPr>
            <p:ph sz="half" idx="2"/>
          </p:nvPr>
        </p:nvSpPr>
        <p:spPr>
          <a:xfrm>
            <a:off x="6567054" y="1197034"/>
            <a:ext cx="4786745" cy="5361708"/>
          </a:xfrm>
        </p:spPr>
        <p:txBody>
          <a:bodyPr>
            <a:normAutofit fontScale="77500" lnSpcReduction="20000"/>
          </a:bodyPr>
          <a:lstStyle/>
          <a:p>
            <a:pPr marL="0" indent="0">
              <a:buNone/>
            </a:pPr>
            <a:r>
              <a:rPr lang="en-NZ" dirty="0" smtClean="0">
                <a:latin typeface="Times New Roman" panose="02020603050405020304" pitchFamily="18" charset="0"/>
                <a:cs typeface="Times New Roman" panose="02020603050405020304" pitchFamily="18" charset="0"/>
              </a:rPr>
              <a:t>‘When </a:t>
            </a:r>
            <a:r>
              <a:rPr lang="en-NZ" dirty="0">
                <a:latin typeface="Times New Roman" panose="02020603050405020304" pitchFamily="18" charset="0"/>
                <a:cs typeface="Times New Roman" panose="02020603050405020304" pitchFamily="18" charset="0"/>
              </a:rPr>
              <a:t>we got to the gate, a Corp, another chap and myself were sent into the village to try &amp; find out where a patrol which had gone in earlier in the day was. How I am alive to write this today I don’t know, or at the very least I should have been in </a:t>
            </a:r>
            <a:r>
              <a:rPr lang="en-NZ" dirty="0" err="1">
                <a:latin typeface="Times New Roman" panose="02020603050405020304" pitchFamily="18" charset="0"/>
                <a:cs typeface="Times New Roman" panose="02020603050405020304" pitchFamily="18" charset="0"/>
              </a:rPr>
              <a:t>Blighty</a:t>
            </a:r>
            <a:r>
              <a:rPr lang="en-NZ" dirty="0">
                <a:latin typeface="Times New Roman" panose="02020603050405020304" pitchFamily="18" charset="0"/>
                <a:cs typeface="Times New Roman" panose="02020603050405020304" pitchFamily="18" charset="0"/>
              </a:rPr>
              <a:t>. We got on to the town and were simply overwhelmed by </a:t>
            </a:r>
            <a:r>
              <a:rPr lang="en-NZ" dirty="0" err="1">
                <a:latin typeface="Times New Roman" panose="02020603050405020304" pitchFamily="18" charset="0"/>
                <a:cs typeface="Times New Roman" panose="02020603050405020304" pitchFamily="18" charset="0"/>
              </a:rPr>
              <a:t>Civies</a:t>
            </a:r>
            <a:r>
              <a:rPr lang="en-NZ" dirty="0">
                <a:latin typeface="Times New Roman" panose="02020603050405020304" pitchFamily="18" charset="0"/>
                <a:cs typeface="Times New Roman" panose="02020603050405020304" pitchFamily="18" charset="0"/>
              </a:rPr>
              <a:t>. Laughing, crying, and just about mad with joy. It was ten minutes before we could get away from them. Then two of us searched everywhere near the gate but found no </a:t>
            </a:r>
            <a:r>
              <a:rPr lang="en-NZ" dirty="0" err="1">
                <a:latin typeface="Times New Roman" panose="02020603050405020304" pitchFamily="18" charset="0"/>
                <a:cs typeface="Times New Roman" panose="02020603050405020304" pitchFamily="18" charset="0"/>
              </a:rPr>
              <a:t>Jerries</a:t>
            </a:r>
            <a:r>
              <a:rPr lang="en-NZ" dirty="0">
                <a:latin typeface="Times New Roman" panose="02020603050405020304" pitchFamily="18" charset="0"/>
                <a:cs typeface="Times New Roman" panose="02020603050405020304" pitchFamily="18" charset="0"/>
              </a:rPr>
              <a:t>. We then found out by the aid of a word or two of French &amp; by signs that one of our boys was down the street wounded. The </a:t>
            </a:r>
            <a:r>
              <a:rPr lang="en-NZ" dirty="0" err="1">
                <a:latin typeface="Times New Roman" panose="02020603050405020304" pitchFamily="18" charset="0"/>
                <a:cs typeface="Times New Roman" panose="02020603050405020304" pitchFamily="18" charset="0"/>
              </a:rPr>
              <a:t>Civies</a:t>
            </a:r>
            <a:r>
              <a:rPr lang="en-NZ" dirty="0">
                <a:latin typeface="Times New Roman" panose="02020603050405020304" pitchFamily="18" charset="0"/>
                <a:cs typeface="Times New Roman" panose="02020603050405020304" pitchFamily="18" charset="0"/>
              </a:rPr>
              <a:t> reckoned there were no </a:t>
            </a:r>
            <a:r>
              <a:rPr lang="en-NZ" dirty="0" err="1">
                <a:latin typeface="Times New Roman" panose="02020603050405020304" pitchFamily="18" charset="0"/>
                <a:cs typeface="Times New Roman" panose="02020603050405020304" pitchFamily="18" charset="0"/>
              </a:rPr>
              <a:t>Jerries</a:t>
            </a:r>
            <a:r>
              <a:rPr lang="en-NZ" dirty="0">
                <a:latin typeface="Times New Roman" panose="02020603050405020304" pitchFamily="18" charset="0"/>
                <a:cs typeface="Times New Roman" panose="02020603050405020304" pitchFamily="18" charset="0"/>
              </a:rPr>
              <a:t> round that part so we decided to go and get him. We expected to find out something about the patrol from him</a:t>
            </a:r>
            <a:r>
              <a:rPr lang="en-NZ" dirty="0" smtClean="0">
                <a:latin typeface="Times New Roman" panose="02020603050405020304" pitchFamily="18" charset="0"/>
                <a:cs typeface="Times New Roman" panose="02020603050405020304" pitchFamily="18" charset="0"/>
              </a:rPr>
              <a:t>.’</a:t>
            </a:r>
            <a:endParaRPr lang="en-NZ" dirty="0">
              <a:latin typeface="Times New Roman" panose="02020603050405020304" pitchFamily="18" charset="0"/>
              <a:cs typeface="Times New Roman" panose="02020603050405020304" pitchFamily="18" charset="0"/>
            </a:endParaRPr>
          </a:p>
          <a:p>
            <a:endParaRPr lang="en-NZ" sz="3400" dirty="0"/>
          </a:p>
        </p:txBody>
      </p:sp>
    </p:spTree>
    <p:extLst>
      <p:ext uri="{BB962C8B-B14F-4D97-AF65-F5344CB8AC3E}">
        <p14:creationId xmlns:p14="http://schemas.microsoft.com/office/powerpoint/2010/main" val="3626095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4089"/>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The capture of Le </a:t>
            </a:r>
            <a:r>
              <a:rPr lang="en-NZ" sz="2800" dirty="0" err="1" smtClean="0">
                <a:latin typeface="Times New Roman" panose="02020603050405020304" pitchFamily="18" charset="0"/>
                <a:cs typeface="Times New Roman" panose="02020603050405020304" pitchFamily="18" charset="0"/>
              </a:rPr>
              <a:t>Quesnoy</a:t>
            </a:r>
            <a:endParaRPr lang="en-NZ"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38200" y="1113905"/>
            <a:ext cx="5181600" cy="5063058"/>
          </a:xfrm>
        </p:spPr>
        <p:txBody>
          <a:bodyPr/>
          <a:lstStyle/>
          <a:p>
            <a:pPr marL="0" indent="0">
              <a:buNone/>
            </a:pPr>
            <a:r>
              <a:rPr lang="en-NZ" dirty="0">
                <a:latin typeface="Times New Roman" panose="02020603050405020304" pitchFamily="18" charset="0"/>
                <a:cs typeface="Times New Roman" panose="02020603050405020304" pitchFamily="18" charset="0"/>
              </a:rPr>
              <a:t>Lieutenant Leslie Averill </a:t>
            </a:r>
            <a:endParaRPr lang="en-NZ" dirty="0" smtClean="0">
              <a:latin typeface="Times New Roman" panose="02020603050405020304" pitchFamily="18" charset="0"/>
              <a:cs typeface="Times New Roman" panose="02020603050405020304" pitchFamily="18" charset="0"/>
            </a:endParaRPr>
          </a:p>
          <a:p>
            <a:pPr marL="0" indent="0">
              <a:buNone/>
            </a:pPr>
            <a:r>
              <a:rPr lang="en-NZ" dirty="0" smtClean="0">
                <a:latin typeface="Times New Roman" panose="02020603050405020304" pitchFamily="18" charset="0"/>
                <a:cs typeface="Times New Roman" panose="02020603050405020304" pitchFamily="18" charset="0"/>
              </a:rPr>
              <a:t>‘one </a:t>
            </a:r>
            <a:r>
              <a:rPr lang="en-NZ" dirty="0">
                <a:latin typeface="Times New Roman" panose="02020603050405020304" pitchFamily="18" charset="0"/>
                <a:cs typeface="Times New Roman" panose="02020603050405020304" pitchFamily="18" charset="0"/>
              </a:rPr>
              <a:t>of the most dramatic moments in the Division’s </a:t>
            </a:r>
            <a:r>
              <a:rPr lang="en-NZ" dirty="0" smtClean="0">
                <a:latin typeface="Times New Roman" panose="02020603050405020304" pitchFamily="18" charset="0"/>
                <a:cs typeface="Times New Roman" panose="02020603050405020304" pitchFamily="18" charset="0"/>
              </a:rPr>
              <a:t>history.’</a:t>
            </a:r>
            <a:endParaRPr lang="en-NZ"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a:stretch>
            <a:fillRect/>
          </a:stretch>
        </p:blipFill>
        <p:spPr>
          <a:xfrm>
            <a:off x="7170766" y="1184216"/>
            <a:ext cx="4183034" cy="5266821"/>
          </a:xfrm>
          <a:prstGeom prst="rect">
            <a:avLst/>
          </a:prstGeom>
        </p:spPr>
      </p:pic>
      <p:pic>
        <p:nvPicPr>
          <p:cNvPr id="4" name="Picture 3"/>
          <p:cNvPicPr>
            <a:picLocks noChangeAspect="1"/>
          </p:cNvPicPr>
          <p:nvPr/>
        </p:nvPicPr>
        <p:blipFill>
          <a:blip r:embed="rId3"/>
          <a:stretch>
            <a:fillRect/>
          </a:stretch>
        </p:blipFill>
        <p:spPr>
          <a:xfrm>
            <a:off x="2086494" y="2893869"/>
            <a:ext cx="2415540" cy="3623310"/>
          </a:xfrm>
          <a:prstGeom prst="rect">
            <a:avLst/>
          </a:prstGeom>
        </p:spPr>
      </p:pic>
    </p:spTree>
    <p:extLst>
      <p:ext uri="{BB962C8B-B14F-4D97-AF65-F5344CB8AC3E}">
        <p14:creationId xmlns:p14="http://schemas.microsoft.com/office/powerpoint/2010/main" val="4123891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9028"/>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Beyond Le </a:t>
            </a:r>
            <a:r>
              <a:rPr lang="en-NZ" sz="2800" dirty="0" err="1" smtClean="0">
                <a:latin typeface="Times New Roman" panose="02020603050405020304" pitchFamily="18" charset="0"/>
                <a:cs typeface="Times New Roman" panose="02020603050405020304" pitchFamily="18" charset="0"/>
              </a:rPr>
              <a:t>Quesnoy</a:t>
            </a:r>
            <a:endParaRPr lang="en-NZ" sz="28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838200" y="1014154"/>
            <a:ext cx="10515600" cy="5162809"/>
          </a:xfrm>
        </p:spPr>
        <p:txBody>
          <a:bodyPr/>
          <a:lstStyle/>
          <a:p>
            <a:r>
              <a:rPr lang="en-NZ" sz="2000" dirty="0" smtClean="0">
                <a:latin typeface="Times New Roman" panose="02020603050405020304" pitchFamily="18" charset="0"/>
                <a:cs typeface="Times New Roman" panose="02020603050405020304" pitchFamily="18" charset="0"/>
              </a:rPr>
              <a:t>4 November </a:t>
            </a:r>
            <a:r>
              <a:rPr lang="en-NZ" sz="2000" dirty="0">
                <a:latin typeface="Times New Roman" panose="02020603050405020304" pitchFamily="18" charset="0"/>
                <a:cs typeface="Times New Roman" panose="02020603050405020304" pitchFamily="18" charset="0"/>
              </a:rPr>
              <a:t>1st Brigade had advanced over 10,000 yards (9100 metres) and taken more than 1000 prisoners. </a:t>
            </a:r>
            <a:endParaRPr lang="en-NZ" sz="2000" dirty="0" smtClean="0">
              <a:latin typeface="Times New Roman" panose="02020603050405020304" pitchFamily="18" charset="0"/>
              <a:cs typeface="Times New Roman" panose="02020603050405020304" pitchFamily="18" charset="0"/>
            </a:endParaRPr>
          </a:p>
          <a:p>
            <a:r>
              <a:rPr lang="en-NZ" sz="2000" dirty="0" smtClean="0">
                <a:latin typeface="Times New Roman" panose="02020603050405020304" pitchFamily="18" charset="0"/>
                <a:cs typeface="Times New Roman" panose="02020603050405020304" pitchFamily="18" charset="0"/>
              </a:rPr>
              <a:t>Also </a:t>
            </a:r>
            <a:r>
              <a:rPr lang="en-NZ" sz="2000" dirty="0">
                <a:latin typeface="Times New Roman" panose="02020603050405020304" pitchFamily="18" charset="0"/>
                <a:cs typeface="Times New Roman" panose="02020603050405020304" pitchFamily="18" charset="0"/>
              </a:rPr>
              <a:t>captured were 78 guns. </a:t>
            </a:r>
            <a:endParaRPr lang="en-NZ" sz="2000" dirty="0" smtClean="0">
              <a:latin typeface="Times New Roman" panose="02020603050405020304" pitchFamily="18" charset="0"/>
              <a:cs typeface="Times New Roman" panose="02020603050405020304" pitchFamily="18" charset="0"/>
            </a:endParaRPr>
          </a:p>
          <a:p>
            <a:r>
              <a:rPr lang="en-NZ" sz="2000" dirty="0" smtClean="0">
                <a:latin typeface="Times New Roman" panose="02020603050405020304" pitchFamily="18" charset="0"/>
                <a:cs typeface="Times New Roman" panose="02020603050405020304" pitchFamily="18" charset="0"/>
              </a:rPr>
              <a:t>It </a:t>
            </a:r>
            <a:r>
              <a:rPr lang="en-NZ" sz="2000" dirty="0">
                <a:latin typeface="Times New Roman" panose="02020603050405020304" pitchFamily="18" charset="0"/>
                <a:cs typeface="Times New Roman" panose="02020603050405020304" pitchFamily="18" charset="0"/>
              </a:rPr>
              <a:t>was the New Zealanders' most successful day of the whole campaign on the Western Front.  </a:t>
            </a:r>
            <a:endParaRPr lang="en-NZ" sz="2000" dirty="0" smtClean="0">
              <a:latin typeface="Times New Roman" panose="02020603050405020304" pitchFamily="18" charset="0"/>
              <a:cs typeface="Times New Roman" panose="02020603050405020304" pitchFamily="18" charset="0"/>
            </a:endParaRPr>
          </a:p>
          <a:p>
            <a:pPr marL="0" indent="0">
              <a:buNone/>
            </a:pPr>
            <a:endParaRPr lang="en-NZ" dirty="0"/>
          </a:p>
        </p:txBody>
      </p:sp>
      <p:pic>
        <p:nvPicPr>
          <p:cNvPr id="6" name="Picture 5"/>
          <p:cNvPicPr>
            <a:picLocks noChangeAspect="1"/>
          </p:cNvPicPr>
          <p:nvPr/>
        </p:nvPicPr>
        <p:blipFill>
          <a:blip r:embed="rId2"/>
          <a:stretch>
            <a:fillRect/>
          </a:stretch>
        </p:blipFill>
        <p:spPr>
          <a:xfrm>
            <a:off x="6939481" y="3384446"/>
            <a:ext cx="3867064" cy="2859553"/>
          </a:xfrm>
          <a:prstGeom prst="rect">
            <a:avLst/>
          </a:prstGeom>
        </p:spPr>
      </p:pic>
      <p:pic>
        <p:nvPicPr>
          <p:cNvPr id="7" name="Picture 6"/>
          <p:cNvPicPr>
            <a:picLocks noChangeAspect="1"/>
          </p:cNvPicPr>
          <p:nvPr/>
        </p:nvPicPr>
        <p:blipFill>
          <a:blip r:embed="rId3"/>
          <a:stretch>
            <a:fillRect/>
          </a:stretch>
        </p:blipFill>
        <p:spPr>
          <a:xfrm>
            <a:off x="1548071" y="3360929"/>
            <a:ext cx="3888451" cy="2849552"/>
          </a:xfrm>
          <a:prstGeom prst="rect">
            <a:avLst/>
          </a:prstGeom>
        </p:spPr>
      </p:pic>
    </p:spTree>
    <p:extLst>
      <p:ext uri="{BB962C8B-B14F-4D97-AF65-F5344CB8AC3E}">
        <p14:creationId xmlns:p14="http://schemas.microsoft.com/office/powerpoint/2010/main" val="3163090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839"/>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Le </a:t>
            </a:r>
            <a:r>
              <a:rPr lang="en-NZ" sz="2800" dirty="0" err="1" smtClean="0">
                <a:latin typeface="Times New Roman" panose="02020603050405020304" pitchFamily="18" charset="0"/>
                <a:cs typeface="Times New Roman" panose="02020603050405020304" pitchFamily="18" charset="0"/>
              </a:rPr>
              <a:t>Quesnoy</a:t>
            </a:r>
            <a:r>
              <a:rPr lang="en-NZ" sz="2800" dirty="0" smtClean="0">
                <a:latin typeface="Times New Roman" panose="02020603050405020304" pitchFamily="18" charset="0"/>
                <a:cs typeface="Times New Roman" panose="02020603050405020304" pitchFamily="18" charset="0"/>
              </a:rPr>
              <a:t>: the cost</a:t>
            </a:r>
            <a:endParaRPr lang="en-NZ"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5099830" y="1684309"/>
            <a:ext cx="6531088" cy="4351338"/>
          </a:xfrm>
          <a:prstGeom prst="rect">
            <a:avLst/>
          </a:prstGeom>
        </p:spPr>
      </p:pic>
      <p:sp>
        <p:nvSpPr>
          <p:cNvPr id="5" name="Rectangle 4"/>
          <p:cNvSpPr/>
          <p:nvPr/>
        </p:nvSpPr>
        <p:spPr>
          <a:xfrm>
            <a:off x="523702" y="2967335"/>
            <a:ext cx="4463934" cy="1323439"/>
          </a:xfrm>
          <a:prstGeom prst="rect">
            <a:avLst/>
          </a:prstGeom>
        </p:spPr>
        <p:txBody>
          <a:bodyPr wrap="square">
            <a:spAutoFit/>
          </a:bodyPr>
          <a:lstStyle/>
          <a:p>
            <a:r>
              <a:rPr lang="en-NZ" sz="2000" dirty="0">
                <a:latin typeface="Times New Roman" panose="02020603050405020304" pitchFamily="18" charset="0"/>
                <a:cs typeface="Times New Roman" panose="02020603050405020304" pitchFamily="18" charset="0"/>
              </a:rPr>
              <a:t>More than 100 New Zealand soldiers were killed in action </a:t>
            </a:r>
            <a:r>
              <a:rPr lang="en-NZ" sz="2000" i="1" dirty="0">
                <a:latin typeface="Times New Roman" panose="02020603050405020304" pitchFamily="18" charset="0"/>
                <a:cs typeface="Times New Roman" panose="02020603050405020304" pitchFamily="18" charset="0"/>
              </a:rPr>
              <a:t>–</a:t>
            </a:r>
            <a:r>
              <a:rPr lang="en-NZ" sz="2000" dirty="0">
                <a:latin typeface="Times New Roman" panose="02020603050405020304" pitchFamily="18" charset="0"/>
                <a:cs typeface="Times New Roman" panose="02020603050405020304" pitchFamily="18" charset="0"/>
              </a:rPr>
              <a:t> virtually the last of the 12,483 who fell on the Western Front between 1916 and 1918.</a:t>
            </a:r>
          </a:p>
        </p:txBody>
      </p:sp>
    </p:spTree>
    <p:extLst>
      <p:ext uri="{BB962C8B-B14F-4D97-AF65-F5344CB8AC3E}">
        <p14:creationId xmlns:p14="http://schemas.microsoft.com/office/powerpoint/2010/main" val="2691569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5406"/>
          </a:xfrm>
        </p:spPr>
        <p:txBody>
          <a:bodyPr>
            <a:normAutofit/>
          </a:bodyPr>
          <a:lstStyle/>
          <a:p>
            <a:r>
              <a:rPr lang="en-NZ" sz="2800" dirty="0" smtClean="0">
                <a:latin typeface="Times New Roman" panose="02020603050405020304" pitchFamily="18" charset="0"/>
                <a:cs typeface="Times New Roman" panose="02020603050405020304" pitchFamily="18" charset="0"/>
              </a:rPr>
              <a:t>				The Armistice</a:t>
            </a:r>
            <a:endParaRPr lang="en-NZ"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38200" y="1271847"/>
            <a:ext cx="5181600" cy="4905116"/>
          </a:xfrm>
        </p:spPr>
        <p:txBody>
          <a:bodyPr>
            <a:normAutofit lnSpcReduction="10000"/>
          </a:bodyPr>
          <a:lstStyle/>
          <a:p>
            <a:r>
              <a:rPr lang="en-NZ" sz="2000" dirty="0" smtClean="0">
                <a:latin typeface="Times New Roman" panose="02020603050405020304" pitchFamily="18" charset="0"/>
                <a:cs typeface="Times New Roman" panose="02020603050405020304" pitchFamily="18" charset="0"/>
              </a:rPr>
              <a:t>The </a:t>
            </a:r>
            <a:r>
              <a:rPr lang="en-NZ" sz="2000" dirty="0">
                <a:latin typeface="Times New Roman" panose="02020603050405020304" pitchFamily="18" charset="0"/>
                <a:cs typeface="Times New Roman" panose="02020603050405020304" pitchFamily="18" charset="0"/>
              </a:rPr>
              <a:t>news of the armistice was received ‘in a matter of fact way, totally devoid of any demonstration of emotion</a:t>
            </a:r>
            <a:r>
              <a:rPr lang="en-NZ" sz="2000" dirty="0" smtClean="0">
                <a:latin typeface="Times New Roman" panose="02020603050405020304" pitchFamily="18" charset="0"/>
                <a:cs typeface="Times New Roman" panose="02020603050405020304" pitchFamily="18" charset="0"/>
              </a:rPr>
              <a:t>.’</a:t>
            </a:r>
          </a:p>
          <a:p>
            <a:endParaRPr lang="en-NZ" sz="2000" dirty="0">
              <a:latin typeface="Times New Roman" panose="02020603050405020304" pitchFamily="18" charset="0"/>
              <a:cs typeface="Times New Roman" panose="02020603050405020304" pitchFamily="18" charset="0"/>
            </a:endParaRPr>
          </a:p>
          <a:p>
            <a:r>
              <a:rPr lang="en-NZ" sz="2000" dirty="0">
                <a:latin typeface="Times New Roman" panose="02020603050405020304" pitchFamily="18" charset="0"/>
                <a:cs typeface="Times New Roman" panose="02020603050405020304" pitchFamily="18" charset="0"/>
              </a:rPr>
              <a:t>‘There was not even a cheer </a:t>
            </a:r>
            <a:r>
              <a:rPr lang="en-NZ" sz="2000" dirty="0" smtClean="0">
                <a:latin typeface="Times New Roman" panose="02020603050405020304" pitchFamily="18" charset="0"/>
                <a:cs typeface="Times New Roman" panose="02020603050405020304" pitchFamily="18" charset="0"/>
              </a:rPr>
              <a:t>raised ... everyone </a:t>
            </a:r>
            <a:r>
              <a:rPr lang="en-NZ" sz="2000" dirty="0">
                <a:latin typeface="Times New Roman" panose="02020603050405020304" pitchFamily="18" charset="0"/>
                <a:cs typeface="Times New Roman" panose="02020603050405020304" pitchFamily="18" charset="0"/>
              </a:rPr>
              <a:t>thought this information but another false yarn.’ </a:t>
            </a:r>
            <a:endParaRPr lang="en-NZ" sz="2000" dirty="0" smtClean="0">
              <a:latin typeface="Times New Roman" panose="02020603050405020304" pitchFamily="18" charset="0"/>
              <a:cs typeface="Times New Roman" panose="02020603050405020304" pitchFamily="18" charset="0"/>
            </a:endParaRPr>
          </a:p>
          <a:p>
            <a:pPr marL="0" indent="0">
              <a:buNone/>
            </a:pPr>
            <a:endParaRPr lang="en-NZ" sz="2000" dirty="0" smtClean="0">
              <a:latin typeface="Times New Roman" panose="02020603050405020304" pitchFamily="18" charset="0"/>
              <a:cs typeface="Times New Roman" panose="02020603050405020304" pitchFamily="18" charset="0"/>
            </a:endParaRPr>
          </a:p>
          <a:p>
            <a:r>
              <a:rPr lang="en-NZ" sz="2000" dirty="0" smtClean="0">
                <a:latin typeface="Times New Roman" panose="02020603050405020304" pitchFamily="18" charset="0"/>
                <a:cs typeface="Times New Roman" panose="02020603050405020304" pitchFamily="18" charset="0"/>
              </a:rPr>
              <a:t>‘In </a:t>
            </a:r>
            <a:r>
              <a:rPr lang="en-NZ" sz="2000" dirty="0">
                <a:latin typeface="Times New Roman" panose="02020603050405020304" pitchFamily="18" charset="0"/>
                <a:cs typeface="Times New Roman" panose="02020603050405020304" pitchFamily="18" charset="0"/>
              </a:rPr>
              <a:t>our innermost hearts we had a feeling of deep thankfulness and relief which could not be repressed. However, no outward demonstration was made and the momentous news was most casually received</a:t>
            </a:r>
            <a:r>
              <a:rPr lang="en-NZ" sz="2000" dirty="0" smtClean="0">
                <a:latin typeface="Times New Roman" panose="02020603050405020304" pitchFamily="18" charset="0"/>
                <a:cs typeface="Times New Roman" panose="02020603050405020304" pitchFamily="18" charset="0"/>
              </a:rPr>
              <a:t>.’</a:t>
            </a:r>
            <a:endParaRPr lang="en-NZ" sz="2000" dirty="0">
              <a:latin typeface="Times New Roman" panose="02020603050405020304" pitchFamily="18" charset="0"/>
              <a:cs typeface="Times New Roman" panose="02020603050405020304" pitchFamily="18" charset="0"/>
            </a:endParaRPr>
          </a:p>
          <a:p>
            <a:pPr marL="0" indent="0">
              <a:buNone/>
            </a:pPr>
            <a:r>
              <a:rPr lang="en-NZ" sz="2000" dirty="0">
                <a:latin typeface="Times New Roman" panose="02020603050405020304" pitchFamily="18" charset="0"/>
                <a:cs typeface="Times New Roman" panose="02020603050405020304" pitchFamily="18" charset="0"/>
              </a:rPr>
              <a:t>	</a:t>
            </a:r>
            <a:r>
              <a:rPr lang="en-NZ" sz="2000" dirty="0" smtClean="0">
                <a:latin typeface="Times New Roman" panose="02020603050405020304" pitchFamily="18" charset="0"/>
                <a:cs typeface="Times New Roman" panose="02020603050405020304" pitchFamily="18" charset="0"/>
              </a:rPr>
              <a:t>		</a:t>
            </a:r>
          </a:p>
          <a:p>
            <a:pPr marL="0" indent="0">
              <a:buNone/>
            </a:pPr>
            <a:r>
              <a:rPr lang="en-NZ" sz="2000" dirty="0">
                <a:latin typeface="Times New Roman" panose="02020603050405020304" pitchFamily="18" charset="0"/>
                <a:cs typeface="Times New Roman" panose="02020603050405020304" pitchFamily="18" charset="0"/>
              </a:rPr>
              <a:t>	</a:t>
            </a:r>
            <a:r>
              <a:rPr lang="en-NZ" sz="1900" dirty="0" smtClean="0">
                <a:latin typeface="Times New Roman" panose="02020603050405020304" pitchFamily="18" charset="0"/>
                <a:cs typeface="Times New Roman" panose="02020603050405020304" pitchFamily="18" charset="0"/>
              </a:rPr>
              <a:t>Monty </a:t>
            </a:r>
            <a:r>
              <a:rPr lang="en-NZ" sz="1900" dirty="0">
                <a:latin typeface="Times New Roman" panose="02020603050405020304" pitchFamily="18" charset="0"/>
                <a:cs typeface="Times New Roman" panose="02020603050405020304" pitchFamily="18" charset="0"/>
              </a:rPr>
              <a:t>Ingram, </a:t>
            </a:r>
            <a:r>
              <a:rPr lang="en-NZ" sz="1900" i="1" dirty="0">
                <a:latin typeface="Times New Roman" panose="02020603050405020304" pitchFamily="18" charset="0"/>
                <a:cs typeface="Times New Roman" panose="02020603050405020304" pitchFamily="18" charset="0"/>
              </a:rPr>
              <a:t>In Flanders </a:t>
            </a:r>
            <a:r>
              <a:rPr lang="en-NZ" sz="1900" i="1" dirty="0" smtClean="0">
                <a:latin typeface="Times New Roman" panose="02020603050405020304" pitchFamily="18" charset="0"/>
                <a:cs typeface="Times New Roman" panose="02020603050405020304" pitchFamily="18" charset="0"/>
              </a:rPr>
              <a:t>Fields</a:t>
            </a:r>
            <a:endParaRPr lang="en-NZ" sz="1900" dirty="0">
              <a:latin typeface="Times New Roman" panose="02020603050405020304" pitchFamily="18" charset="0"/>
              <a:cs typeface="Times New Roman" panose="02020603050405020304" pitchFamily="18" charset="0"/>
            </a:endParaRPr>
          </a:p>
          <a:p>
            <a:endParaRPr lang="en-NZ" dirty="0"/>
          </a:p>
        </p:txBody>
      </p:sp>
      <p:sp>
        <p:nvSpPr>
          <p:cNvPr id="5" name="Content Placeholder 4"/>
          <p:cNvSpPr>
            <a:spLocks noGrp="1"/>
          </p:cNvSpPr>
          <p:nvPr>
            <p:ph sz="half" idx="2"/>
          </p:nvPr>
        </p:nvSpPr>
        <p:spPr/>
        <p:txBody>
          <a:bodyPr>
            <a:normAutofit lnSpcReduction="10000"/>
          </a:bodyPr>
          <a:lstStyle/>
          <a:p>
            <a:endParaRPr lang="en-NZ" dirty="0"/>
          </a:p>
        </p:txBody>
      </p:sp>
      <p:pic>
        <p:nvPicPr>
          <p:cNvPr id="4" name="Picture 3"/>
          <p:cNvPicPr>
            <a:picLocks noChangeAspect="1"/>
          </p:cNvPicPr>
          <p:nvPr/>
        </p:nvPicPr>
        <p:blipFill>
          <a:blip r:embed="rId2"/>
          <a:stretch>
            <a:fillRect/>
          </a:stretch>
        </p:blipFill>
        <p:spPr>
          <a:xfrm>
            <a:off x="7381081" y="955964"/>
            <a:ext cx="3383902" cy="5111634"/>
          </a:xfrm>
          <a:prstGeom prst="rect">
            <a:avLst/>
          </a:prstGeom>
        </p:spPr>
      </p:pic>
    </p:spTree>
    <p:extLst>
      <p:ext uri="{BB962C8B-B14F-4D97-AF65-F5344CB8AC3E}">
        <p14:creationId xmlns:p14="http://schemas.microsoft.com/office/powerpoint/2010/main" val="3521063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5653"/>
          </a:xfrm>
        </p:spPr>
        <p:txBody>
          <a:bodyPr>
            <a:normAutofit/>
          </a:bodyPr>
          <a:lstStyle/>
          <a:p>
            <a:pPr algn="ctr"/>
            <a:r>
              <a:rPr lang="en-NZ" sz="2800" dirty="0" smtClean="0">
                <a:latin typeface="Times New Roman" panose="02020603050405020304" pitchFamily="18" charset="0"/>
                <a:cs typeface="Times New Roman" panose="02020603050405020304" pitchFamily="18" charset="0"/>
              </a:rPr>
              <a:t>The Armistice</a:t>
            </a:r>
            <a:endParaRPr lang="en-NZ"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38200" y="1371600"/>
            <a:ext cx="5181600" cy="5062451"/>
          </a:xfrm>
        </p:spPr>
        <p:txBody>
          <a:bodyPr>
            <a:normAutofit fontScale="55000" lnSpcReduction="20000"/>
          </a:bodyPr>
          <a:lstStyle/>
          <a:p>
            <a:r>
              <a:rPr lang="en-NZ" sz="4200" dirty="0">
                <a:latin typeface="Times New Roman" panose="02020603050405020304" pitchFamily="18" charset="0"/>
                <a:cs typeface="Times New Roman" panose="02020603050405020304" pitchFamily="18" charset="0"/>
              </a:rPr>
              <a:t>Bert </a:t>
            </a:r>
            <a:r>
              <a:rPr lang="en-NZ" sz="4200" dirty="0" smtClean="0">
                <a:latin typeface="Times New Roman" panose="02020603050405020304" pitchFamily="18" charset="0"/>
                <a:cs typeface="Times New Roman" panose="02020603050405020304" pitchFamily="18" charset="0"/>
              </a:rPr>
              <a:t>Henson:  </a:t>
            </a:r>
            <a:r>
              <a:rPr lang="en-NZ" sz="4200" dirty="0">
                <a:latin typeface="Times New Roman" panose="02020603050405020304" pitchFamily="18" charset="0"/>
                <a:cs typeface="Times New Roman" panose="02020603050405020304" pitchFamily="18" charset="0"/>
              </a:rPr>
              <a:t>‘joyful </a:t>
            </a:r>
            <a:r>
              <a:rPr lang="en-NZ" sz="4200" dirty="0" smtClean="0">
                <a:latin typeface="Times New Roman" panose="02020603050405020304" pitchFamily="18" charset="0"/>
                <a:cs typeface="Times New Roman" panose="02020603050405020304" pitchFamily="18" charset="0"/>
              </a:rPr>
              <a:t>news ... though </a:t>
            </a:r>
            <a:r>
              <a:rPr lang="en-NZ" sz="4200" dirty="0">
                <a:latin typeface="Times New Roman" panose="02020603050405020304" pitchFamily="18" charset="0"/>
                <a:cs typeface="Times New Roman" panose="02020603050405020304" pitchFamily="18" charset="0"/>
              </a:rPr>
              <a:t>there was little demonstration worthy of mention, everyone was marvellously pleased</a:t>
            </a:r>
            <a:r>
              <a:rPr lang="en-NZ" sz="4200" dirty="0" smtClean="0">
                <a:latin typeface="Times New Roman" panose="02020603050405020304" pitchFamily="18" charset="0"/>
                <a:cs typeface="Times New Roman" panose="02020603050405020304" pitchFamily="18" charset="0"/>
              </a:rPr>
              <a:t>.’</a:t>
            </a:r>
          </a:p>
          <a:p>
            <a:pPr marL="0" indent="0">
              <a:buNone/>
            </a:pPr>
            <a:r>
              <a:rPr lang="en-NZ" sz="4200" dirty="0" smtClean="0">
                <a:latin typeface="Times New Roman" panose="02020603050405020304" pitchFamily="18" charset="0"/>
                <a:cs typeface="Times New Roman" panose="02020603050405020304" pitchFamily="18" charset="0"/>
              </a:rPr>
              <a:t> </a:t>
            </a:r>
            <a:r>
              <a:rPr lang="en-NZ" sz="4200" dirty="0">
                <a:latin typeface="Times New Roman" panose="02020603050405020304" pitchFamily="18" charset="0"/>
                <a:cs typeface="Times New Roman" panose="02020603050405020304" pitchFamily="18" charset="0"/>
              </a:rPr>
              <a:t> </a:t>
            </a:r>
          </a:p>
          <a:p>
            <a:r>
              <a:rPr lang="en-NZ" sz="4200" dirty="0">
                <a:latin typeface="Times New Roman" panose="02020603050405020304" pitchFamily="18" charset="0"/>
                <a:cs typeface="Times New Roman" panose="02020603050405020304" pitchFamily="18" charset="0"/>
              </a:rPr>
              <a:t>Eric </a:t>
            </a:r>
            <a:r>
              <a:rPr lang="en-NZ" sz="4200" dirty="0" err="1" smtClean="0">
                <a:latin typeface="Times New Roman" panose="02020603050405020304" pitchFamily="18" charset="0"/>
                <a:cs typeface="Times New Roman" panose="02020603050405020304" pitchFamily="18" charset="0"/>
              </a:rPr>
              <a:t>Hames</a:t>
            </a:r>
            <a:r>
              <a:rPr lang="en-NZ" sz="4200" dirty="0" smtClean="0">
                <a:latin typeface="Times New Roman" panose="02020603050405020304" pitchFamily="18" charset="0"/>
                <a:cs typeface="Times New Roman" panose="02020603050405020304" pitchFamily="18" charset="0"/>
              </a:rPr>
              <a:t>: </a:t>
            </a:r>
            <a:r>
              <a:rPr lang="en-NZ" sz="4200" dirty="0">
                <a:latin typeface="Times New Roman" panose="02020603050405020304" pitchFamily="18" charset="0"/>
                <a:cs typeface="Times New Roman" panose="02020603050405020304" pitchFamily="18" charset="0"/>
              </a:rPr>
              <a:t> </a:t>
            </a:r>
            <a:r>
              <a:rPr lang="en-NZ" sz="4200" dirty="0" smtClean="0">
                <a:latin typeface="Times New Roman" panose="02020603050405020304" pitchFamily="18" charset="0"/>
                <a:cs typeface="Times New Roman" panose="02020603050405020304" pitchFamily="18" charset="0"/>
              </a:rPr>
              <a:t>”Nobody </a:t>
            </a:r>
            <a:r>
              <a:rPr lang="en-NZ" sz="4200" dirty="0">
                <a:latin typeface="Times New Roman" panose="02020603050405020304" pitchFamily="18" charset="0"/>
                <a:cs typeface="Times New Roman" panose="02020603050405020304" pitchFamily="18" charset="0"/>
              </a:rPr>
              <a:t>had expected it so soon. We were a bit dazed, and not at all demonstrative. I doubt if we even raised a cheer. The prospect seemed unreal</a:t>
            </a:r>
            <a:r>
              <a:rPr lang="en-NZ" sz="4200" dirty="0" smtClean="0">
                <a:latin typeface="Times New Roman" panose="02020603050405020304" pitchFamily="18" charset="0"/>
                <a:cs typeface="Times New Roman" panose="02020603050405020304" pitchFamily="18" charset="0"/>
              </a:rPr>
              <a:t>.”</a:t>
            </a:r>
            <a:endParaRPr lang="en-NZ" sz="4200" dirty="0">
              <a:latin typeface="Times New Roman" panose="02020603050405020304" pitchFamily="18" charset="0"/>
              <a:cs typeface="Times New Roman" panose="02020603050405020304" pitchFamily="18" charset="0"/>
            </a:endParaRPr>
          </a:p>
          <a:p>
            <a:pPr marL="0" indent="0">
              <a:buNone/>
            </a:pPr>
            <a:r>
              <a:rPr lang="en-NZ" sz="4200" dirty="0">
                <a:latin typeface="Times New Roman" panose="02020603050405020304" pitchFamily="18" charset="0"/>
                <a:cs typeface="Times New Roman" panose="02020603050405020304" pitchFamily="18" charset="0"/>
              </a:rPr>
              <a:t> </a:t>
            </a:r>
          </a:p>
          <a:p>
            <a:r>
              <a:rPr lang="en-NZ" sz="4200" dirty="0">
                <a:latin typeface="Times New Roman" panose="02020603050405020304" pitchFamily="18" charset="0"/>
                <a:cs typeface="Times New Roman" panose="02020603050405020304" pitchFamily="18" charset="0"/>
              </a:rPr>
              <a:t>Harold </a:t>
            </a:r>
            <a:r>
              <a:rPr lang="en-NZ" sz="4200" dirty="0" err="1" smtClean="0">
                <a:latin typeface="Times New Roman" panose="02020603050405020304" pitchFamily="18" charset="0"/>
                <a:cs typeface="Times New Roman" panose="02020603050405020304" pitchFamily="18" charset="0"/>
              </a:rPr>
              <a:t>Kretschmar</a:t>
            </a:r>
            <a:r>
              <a:rPr lang="en-NZ" sz="4200" dirty="0" smtClean="0">
                <a:latin typeface="Times New Roman" panose="02020603050405020304" pitchFamily="18" charset="0"/>
                <a:cs typeface="Times New Roman" panose="02020603050405020304" pitchFamily="18" charset="0"/>
              </a:rPr>
              <a:t>: ‘</a:t>
            </a:r>
            <a:r>
              <a:rPr lang="en-NZ" sz="4200" dirty="0">
                <a:latin typeface="Times New Roman" panose="02020603050405020304" pitchFamily="18" charset="0"/>
                <a:cs typeface="Times New Roman" panose="02020603050405020304" pitchFamily="18" charset="0"/>
              </a:rPr>
              <a:t>We didn’t know whether to laugh or cry and it was with a mingled prayer of thankfulness and gratitude to God for his safe deliverance and keeping.’</a:t>
            </a:r>
          </a:p>
          <a:p>
            <a:endParaRPr lang="en-NZ" dirty="0"/>
          </a:p>
        </p:txBody>
      </p:sp>
      <p:pic>
        <p:nvPicPr>
          <p:cNvPr id="5" name="Content Placeholder 4"/>
          <p:cNvPicPr>
            <a:picLocks noGrp="1" noChangeAspect="1"/>
          </p:cNvPicPr>
          <p:nvPr>
            <p:ph sz="half" idx="2"/>
          </p:nvPr>
        </p:nvPicPr>
        <p:blipFill>
          <a:blip r:embed="rId2"/>
          <a:stretch>
            <a:fillRect/>
          </a:stretch>
        </p:blipFill>
        <p:spPr>
          <a:xfrm>
            <a:off x="7474250" y="1030778"/>
            <a:ext cx="3390483" cy="5469803"/>
          </a:xfrm>
          <a:prstGeom prst="rect">
            <a:avLst/>
          </a:prstGeom>
        </p:spPr>
      </p:pic>
    </p:spTree>
    <p:extLst>
      <p:ext uri="{BB962C8B-B14F-4D97-AF65-F5344CB8AC3E}">
        <p14:creationId xmlns:p14="http://schemas.microsoft.com/office/powerpoint/2010/main" val="3390963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1085</Words>
  <Application>Microsoft Office PowerPoint</Application>
  <PresentationFormat>Widescreen</PresentationFormat>
  <Paragraphs>77</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‘A topsy-turvey old world’: from fighting to dancing with the enemy. The New Zealand Division’s War - November 1918 to March 1919  Professor Glyn Harper Massey University New Zealand</vt:lpstr>
      <vt:lpstr>The New Zealand Division in the Hundred Days </vt:lpstr>
      <vt:lpstr>The walled town of Le Quesnoy</vt:lpstr>
      <vt:lpstr>Captain James Nimmo</vt:lpstr>
      <vt:lpstr>The capture of Le Quesnoy</vt:lpstr>
      <vt:lpstr>Beyond Le Quesnoy</vt:lpstr>
      <vt:lpstr>Le Quesnoy: the cost</vt:lpstr>
      <vt:lpstr>    The Armistice</vt:lpstr>
      <vt:lpstr>The Armistice</vt:lpstr>
      <vt:lpstr>Some celebrations: away from the front</vt:lpstr>
      <vt:lpstr>Nurse Fanny Speedy</vt:lpstr>
      <vt:lpstr>Setting London Ablaze</vt:lpstr>
      <vt:lpstr>The New Zealand Division’s march to Germany</vt:lpstr>
      <vt:lpstr>Trouble in the ranks</vt:lpstr>
      <vt:lpstr>Arriving in Cologne</vt:lpstr>
      <vt:lpstr>The New Zealanders in Cologne</vt:lpstr>
      <vt:lpstr>The New Zealanders in Cologne: fraternisation</vt:lpstr>
      <vt:lpstr>The New Zealanders in Cologne: fraternisation</vt:lpstr>
      <vt:lpstr>A ‘galling’ experience</vt:lpstr>
      <vt:lpstr>New Zealand Division disbanded</vt:lpstr>
      <vt:lpstr>Questions?</vt:lpstr>
    </vt:vector>
  </TitlesOfParts>
  <Company>Massey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topsy-turvey old world’: from fighting to dancing with the enemy. The New Zealand Division’s War - November 1918 to March 1919  Professor Glyn Harper Massey University New Zealand</dc:title>
  <dc:creator>Harper, Glyn</dc:creator>
  <cp:lastModifiedBy>Harper, Glyn</cp:lastModifiedBy>
  <cp:revision>50</cp:revision>
  <dcterms:created xsi:type="dcterms:W3CDTF">2018-08-08T03:17:52Z</dcterms:created>
  <dcterms:modified xsi:type="dcterms:W3CDTF">2018-11-07T20:53:52Z</dcterms:modified>
</cp:coreProperties>
</file>